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70" r:id="rId6"/>
    <p:sldId id="260" r:id="rId7"/>
    <p:sldId id="261" r:id="rId8"/>
    <p:sldId id="263" r:id="rId9"/>
    <p:sldId id="264" r:id="rId10"/>
    <p:sldId id="265" r:id="rId11"/>
    <p:sldId id="266" r:id="rId12"/>
    <p:sldId id="267" r:id="rId13"/>
    <p:sldId id="268" r:id="rId14"/>
    <p:sldId id="269" r:id="rId15"/>
    <p:sldId id="262" r:id="rId16"/>
    <p:sldId id="276" r:id="rId17"/>
    <p:sldId id="272" r:id="rId18"/>
    <p:sldId id="273" r:id="rId19"/>
    <p:sldId id="274" r:id="rId20"/>
    <p:sldId id="275"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74" autoAdjust="0"/>
    <p:restoredTop sz="94660"/>
  </p:normalViewPr>
  <p:slideViewPr>
    <p:cSldViewPr snapToGrid="0">
      <p:cViewPr varScale="1">
        <p:scale>
          <a:sx n="73" d="100"/>
          <a:sy n="73"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39FE760-46AC-4155-A76C-EE731B631EFD}" type="datetimeFigureOut">
              <a:rPr lang="en-IN" smtClean="0"/>
              <a:t>22-06-2024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4FD44C2-7065-4CF3-8CC7-0680CF8D38E4}" type="slidenum">
              <a:rPr lang="en-IN" smtClean="0"/>
              <a:t>‹#›</a:t>
            </a:fld>
            <a:endParaRPr lang="en-IN" dirty="0"/>
          </a:p>
        </p:txBody>
      </p:sp>
    </p:spTree>
    <p:extLst>
      <p:ext uri="{BB962C8B-B14F-4D97-AF65-F5344CB8AC3E}">
        <p14:creationId xmlns:p14="http://schemas.microsoft.com/office/powerpoint/2010/main" val="2091336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9FE760-46AC-4155-A76C-EE731B631EFD}" type="datetimeFigureOut">
              <a:rPr lang="en-IN" smtClean="0"/>
              <a:t>22-06-2024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4FD44C2-7065-4CF3-8CC7-0680CF8D38E4}" type="slidenum">
              <a:rPr lang="en-IN" smtClean="0"/>
              <a:t>‹#›</a:t>
            </a:fld>
            <a:endParaRPr lang="en-IN" dirty="0"/>
          </a:p>
        </p:txBody>
      </p:sp>
    </p:spTree>
    <p:extLst>
      <p:ext uri="{BB962C8B-B14F-4D97-AF65-F5344CB8AC3E}">
        <p14:creationId xmlns:p14="http://schemas.microsoft.com/office/powerpoint/2010/main" val="2282515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9FE760-46AC-4155-A76C-EE731B631EFD}" type="datetimeFigureOut">
              <a:rPr lang="en-IN" smtClean="0"/>
              <a:t>22-06-2024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4FD44C2-7065-4CF3-8CC7-0680CF8D38E4}" type="slidenum">
              <a:rPr lang="en-IN" smtClean="0"/>
              <a:t>‹#›</a:t>
            </a:fld>
            <a:endParaRPr lang="en-IN"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156311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9FE760-46AC-4155-A76C-EE731B631EFD}" type="datetimeFigureOut">
              <a:rPr lang="en-IN" smtClean="0"/>
              <a:t>22-06-2024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4FD44C2-7065-4CF3-8CC7-0680CF8D38E4}" type="slidenum">
              <a:rPr lang="en-IN" smtClean="0"/>
              <a:t>‹#›</a:t>
            </a:fld>
            <a:endParaRPr lang="en-IN" dirty="0"/>
          </a:p>
        </p:txBody>
      </p:sp>
    </p:spTree>
    <p:extLst>
      <p:ext uri="{BB962C8B-B14F-4D97-AF65-F5344CB8AC3E}">
        <p14:creationId xmlns:p14="http://schemas.microsoft.com/office/powerpoint/2010/main" val="28587920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9FE760-46AC-4155-A76C-EE731B631EFD}" type="datetimeFigureOut">
              <a:rPr lang="en-IN" smtClean="0"/>
              <a:t>22-06-2024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4FD44C2-7065-4CF3-8CC7-0680CF8D38E4}"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996280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9FE760-46AC-4155-A76C-EE731B631EFD}" type="datetimeFigureOut">
              <a:rPr lang="en-IN" smtClean="0"/>
              <a:t>22-06-2024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4FD44C2-7065-4CF3-8CC7-0680CF8D38E4}" type="slidenum">
              <a:rPr lang="en-IN" smtClean="0"/>
              <a:t>‹#›</a:t>
            </a:fld>
            <a:endParaRPr lang="en-IN" dirty="0"/>
          </a:p>
        </p:txBody>
      </p:sp>
    </p:spTree>
    <p:extLst>
      <p:ext uri="{BB962C8B-B14F-4D97-AF65-F5344CB8AC3E}">
        <p14:creationId xmlns:p14="http://schemas.microsoft.com/office/powerpoint/2010/main" val="1719855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39FE760-46AC-4155-A76C-EE731B631EFD}" type="datetimeFigureOut">
              <a:rPr lang="en-IN" smtClean="0"/>
              <a:t>22-06-2024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4FD44C2-7065-4CF3-8CC7-0680CF8D38E4}" type="slidenum">
              <a:rPr lang="en-IN" smtClean="0"/>
              <a:t>‹#›</a:t>
            </a:fld>
            <a:endParaRPr lang="en-IN" dirty="0"/>
          </a:p>
        </p:txBody>
      </p:sp>
    </p:spTree>
    <p:extLst>
      <p:ext uri="{BB962C8B-B14F-4D97-AF65-F5344CB8AC3E}">
        <p14:creationId xmlns:p14="http://schemas.microsoft.com/office/powerpoint/2010/main" val="37654555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39FE760-46AC-4155-A76C-EE731B631EFD}" type="datetimeFigureOut">
              <a:rPr lang="en-IN" smtClean="0"/>
              <a:t>22-06-2024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4FD44C2-7065-4CF3-8CC7-0680CF8D38E4}" type="slidenum">
              <a:rPr lang="en-IN" smtClean="0"/>
              <a:t>‹#›</a:t>
            </a:fld>
            <a:endParaRPr lang="en-IN" dirty="0"/>
          </a:p>
        </p:txBody>
      </p:sp>
    </p:spTree>
    <p:extLst>
      <p:ext uri="{BB962C8B-B14F-4D97-AF65-F5344CB8AC3E}">
        <p14:creationId xmlns:p14="http://schemas.microsoft.com/office/powerpoint/2010/main" val="3264123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39FE760-46AC-4155-A76C-EE731B631EFD}" type="datetimeFigureOut">
              <a:rPr lang="en-IN" smtClean="0"/>
              <a:t>22-06-2024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4FD44C2-7065-4CF3-8CC7-0680CF8D38E4}" type="slidenum">
              <a:rPr lang="en-IN" smtClean="0"/>
              <a:t>‹#›</a:t>
            </a:fld>
            <a:endParaRPr lang="en-IN" dirty="0"/>
          </a:p>
        </p:txBody>
      </p:sp>
    </p:spTree>
    <p:extLst>
      <p:ext uri="{BB962C8B-B14F-4D97-AF65-F5344CB8AC3E}">
        <p14:creationId xmlns:p14="http://schemas.microsoft.com/office/powerpoint/2010/main" val="712864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9FE760-46AC-4155-A76C-EE731B631EFD}" type="datetimeFigureOut">
              <a:rPr lang="en-IN" smtClean="0"/>
              <a:t>22-06-2024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4FD44C2-7065-4CF3-8CC7-0680CF8D38E4}" type="slidenum">
              <a:rPr lang="en-IN" smtClean="0"/>
              <a:t>‹#›</a:t>
            </a:fld>
            <a:endParaRPr lang="en-IN" dirty="0"/>
          </a:p>
        </p:txBody>
      </p:sp>
    </p:spTree>
    <p:extLst>
      <p:ext uri="{BB962C8B-B14F-4D97-AF65-F5344CB8AC3E}">
        <p14:creationId xmlns:p14="http://schemas.microsoft.com/office/powerpoint/2010/main" val="3479556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39FE760-46AC-4155-A76C-EE731B631EFD}" type="datetimeFigureOut">
              <a:rPr lang="en-IN" smtClean="0"/>
              <a:t>22-06-2024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4FD44C2-7065-4CF3-8CC7-0680CF8D38E4}" type="slidenum">
              <a:rPr lang="en-IN" smtClean="0"/>
              <a:t>‹#›</a:t>
            </a:fld>
            <a:endParaRPr lang="en-IN" dirty="0"/>
          </a:p>
        </p:txBody>
      </p:sp>
    </p:spTree>
    <p:extLst>
      <p:ext uri="{BB962C8B-B14F-4D97-AF65-F5344CB8AC3E}">
        <p14:creationId xmlns:p14="http://schemas.microsoft.com/office/powerpoint/2010/main" val="3268239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39FE760-46AC-4155-A76C-EE731B631EFD}" type="datetimeFigureOut">
              <a:rPr lang="en-IN" smtClean="0"/>
              <a:t>22-06-2024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4FD44C2-7065-4CF3-8CC7-0680CF8D38E4}" type="slidenum">
              <a:rPr lang="en-IN" smtClean="0"/>
              <a:t>‹#›</a:t>
            </a:fld>
            <a:endParaRPr lang="en-IN" dirty="0"/>
          </a:p>
        </p:txBody>
      </p:sp>
    </p:spTree>
    <p:extLst>
      <p:ext uri="{BB962C8B-B14F-4D97-AF65-F5344CB8AC3E}">
        <p14:creationId xmlns:p14="http://schemas.microsoft.com/office/powerpoint/2010/main" val="975991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39FE760-46AC-4155-A76C-EE731B631EFD}" type="datetimeFigureOut">
              <a:rPr lang="en-IN" smtClean="0"/>
              <a:t>22-06-2024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A4FD44C2-7065-4CF3-8CC7-0680CF8D38E4}" type="slidenum">
              <a:rPr lang="en-IN" smtClean="0"/>
              <a:t>‹#›</a:t>
            </a:fld>
            <a:endParaRPr lang="en-IN" dirty="0"/>
          </a:p>
        </p:txBody>
      </p:sp>
    </p:spTree>
    <p:extLst>
      <p:ext uri="{BB962C8B-B14F-4D97-AF65-F5344CB8AC3E}">
        <p14:creationId xmlns:p14="http://schemas.microsoft.com/office/powerpoint/2010/main" val="1559056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9FE760-46AC-4155-A76C-EE731B631EFD}" type="datetimeFigureOut">
              <a:rPr lang="en-IN" smtClean="0"/>
              <a:t>22-06-2024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A4FD44C2-7065-4CF3-8CC7-0680CF8D38E4}" type="slidenum">
              <a:rPr lang="en-IN" smtClean="0"/>
              <a:t>‹#›</a:t>
            </a:fld>
            <a:endParaRPr lang="en-IN" dirty="0"/>
          </a:p>
        </p:txBody>
      </p:sp>
    </p:spTree>
    <p:extLst>
      <p:ext uri="{BB962C8B-B14F-4D97-AF65-F5344CB8AC3E}">
        <p14:creationId xmlns:p14="http://schemas.microsoft.com/office/powerpoint/2010/main" val="3378978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9FE760-46AC-4155-A76C-EE731B631EFD}" type="datetimeFigureOut">
              <a:rPr lang="en-IN" smtClean="0"/>
              <a:t>22-06-2024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4FD44C2-7065-4CF3-8CC7-0680CF8D38E4}" type="slidenum">
              <a:rPr lang="en-IN" smtClean="0"/>
              <a:t>‹#›</a:t>
            </a:fld>
            <a:endParaRPr lang="en-IN" dirty="0"/>
          </a:p>
        </p:txBody>
      </p:sp>
    </p:spTree>
    <p:extLst>
      <p:ext uri="{BB962C8B-B14F-4D97-AF65-F5344CB8AC3E}">
        <p14:creationId xmlns:p14="http://schemas.microsoft.com/office/powerpoint/2010/main" val="222011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9FE760-46AC-4155-A76C-EE731B631EFD}" type="datetimeFigureOut">
              <a:rPr lang="en-IN" smtClean="0"/>
              <a:t>22-06-2024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4FD44C2-7065-4CF3-8CC7-0680CF8D38E4}" type="slidenum">
              <a:rPr lang="en-IN" smtClean="0"/>
              <a:t>‹#›</a:t>
            </a:fld>
            <a:endParaRPr lang="en-IN" dirty="0"/>
          </a:p>
        </p:txBody>
      </p:sp>
    </p:spTree>
    <p:extLst>
      <p:ext uri="{BB962C8B-B14F-4D97-AF65-F5344CB8AC3E}">
        <p14:creationId xmlns:p14="http://schemas.microsoft.com/office/powerpoint/2010/main" val="583793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39FE760-46AC-4155-A76C-EE731B631EFD}" type="datetimeFigureOut">
              <a:rPr lang="en-IN" smtClean="0"/>
              <a:t>22-06-2024</a:t>
            </a:fld>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4FD44C2-7065-4CF3-8CC7-0680CF8D38E4}" type="slidenum">
              <a:rPr lang="en-IN" smtClean="0"/>
              <a:t>‹#›</a:t>
            </a:fld>
            <a:endParaRPr lang="en-IN" dirty="0"/>
          </a:p>
        </p:txBody>
      </p:sp>
    </p:spTree>
    <p:extLst>
      <p:ext uri="{BB962C8B-B14F-4D97-AF65-F5344CB8AC3E}">
        <p14:creationId xmlns:p14="http://schemas.microsoft.com/office/powerpoint/2010/main" val="33075313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youtube.com/watch?v=obNeqesglgQ" TargetMode="External"/><Relationship Id="rId2" Type="http://schemas.openxmlformats.org/officeDocument/2006/relationships/hyperlink" Target="https://projecthub.arduino.cc/abid_hossain/air-quality-monitor-14f9b4" TargetMode="External"/><Relationship Id="rId1" Type="http://schemas.openxmlformats.org/officeDocument/2006/relationships/slideLayout" Target="../slideLayouts/slideLayout2.xml"/><Relationship Id="rId4" Type="http://schemas.openxmlformats.org/officeDocument/2006/relationships/hyperlink" Target="https://github.com/maaz-siddiqui/ESP32_MQ-135_SH1106"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smtClean="0"/>
              <a:t>Project Title: Arduino Air Quality Monitor</a:t>
            </a:r>
            <a:endParaRPr lang="en-IN" dirty="0"/>
          </a:p>
        </p:txBody>
      </p:sp>
      <p:sp>
        <p:nvSpPr>
          <p:cNvPr id="3" name="Subtitle 2"/>
          <p:cNvSpPr>
            <a:spLocks noGrp="1"/>
          </p:cNvSpPr>
          <p:nvPr>
            <p:ph type="subTitle" idx="1"/>
          </p:nvPr>
        </p:nvSpPr>
        <p:spPr/>
        <p:txBody>
          <a:bodyPr>
            <a:noAutofit/>
          </a:bodyPr>
          <a:lstStyle/>
          <a:p>
            <a:r>
              <a:rPr lang="en-IN" b="1" u="sng" dirty="0" smtClean="0"/>
              <a:t>Team Leader</a:t>
            </a:r>
            <a:r>
              <a:rPr lang="en-IN" dirty="0" smtClean="0"/>
              <a:t>: Ritesh Pathak (22EE10053)</a:t>
            </a:r>
          </a:p>
          <a:p>
            <a:r>
              <a:rPr lang="en-IN" b="1" u="sng" dirty="0" smtClean="0"/>
              <a:t>Team Members</a:t>
            </a:r>
            <a:r>
              <a:rPr lang="en-IN" dirty="0" smtClean="0"/>
              <a:t>: *Charan Tej (22CH30010)</a:t>
            </a:r>
          </a:p>
          <a:p>
            <a:r>
              <a:rPr lang="en-IN" dirty="0" smtClean="0"/>
              <a:t>                             *Pritam Pal (22CH10049)</a:t>
            </a:r>
          </a:p>
          <a:p>
            <a:r>
              <a:rPr lang="en-IN" dirty="0" smtClean="0"/>
              <a:t>                                      *Swadhin Biswal (22AG10046)</a:t>
            </a:r>
          </a:p>
        </p:txBody>
      </p:sp>
    </p:spTree>
    <p:extLst>
      <p:ext uri="{BB962C8B-B14F-4D97-AF65-F5344CB8AC3E}">
        <p14:creationId xmlns:p14="http://schemas.microsoft.com/office/powerpoint/2010/main" val="8981070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5125"/>
            <a:ext cx="10515600" cy="5811838"/>
          </a:xfrm>
        </p:spPr>
        <p:txBody>
          <a:bodyPr>
            <a:normAutofit fontScale="92500" lnSpcReduction="10000"/>
          </a:bodyPr>
          <a:lstStyle/>
          <a:p>
            <a:r>
              <a:rPr lang="en-IN" dirty="0" smtClean="0"/>
              <a:t>  </a:t>
            </a:r>
            <a:r>
              <a:rPr lang="en-IN" dirty="0"/>
              <a:t>display.setTextColor(WHITE);</a:t>
            </a:r>
          </a:p>
          <a:p>
            <a:r>
              <a:rPr lang="en-IN" dirty="0"/>
              <a:t>  display.setTextSize(1);</a:t>
            </a:r>
          </a:p>
          <a:p>
            <a:r>
              <a:rPr lang="en-IN" dirty="0"/>
              <a:t>  display.setFont();</a:t>
            </a:r>
          </a:p>
          <a:p>
            <a:r>
              <a:rPr lang="en-IN" dirty="0"/>
              <a:t>  display.setCursor(0, 43);</a:t>
            </a:r>
          </a:p>
          <a:p>
            <a:r>
              <a:rPr lang="en-IN" dirty="0"/>
              <a:t>  display.println("Temp  :");</a:t>
            </a:r>
          </a:p>
          <a:p>
            <a:r>
              <a:rPr lang="en-IN" dirty="0"/>
              <a:t>  display.setCursor(80, 43);</a:t>
            </a:r>
          </a:p>
          <a:p>
            <a:r>
              <a:rPr lang="en-IN" dirty="0"/>
              <a:t>  display.println(t);</a:t>
            </a:r>
          </a:p>
          <a:p>
            <a:r>
              <a:rPr lang="en-IN" dirty="0"/>
              <a:t>  display.setCursor(114, 43);</a:t>
            </a:r>
          </a:p>
          <a:p>
            <a:r>
              <a:rPr lang="en-IN" dirty="0"/>
              <a:t>  display.println("C");</a:t>
            </a:r>
          </a:p>
          <a:p>
            <a:r>
              <a:rPr lang="en-IN" dirty="0"/>
              <a:t>  display.setCursor(0,  56);</a:t>
            </a:r>
          </a:p>
          <a:p>
            <a:r>
              <a:rPr lang="en-IN" dirty="0"/>
              <a:t>  display.println("RH    :");</a:t>
            </a:r>
          </a:p>
          <a:p>
            <a:r>
              <a:rPr lang="en-IN" dirty="0"/>
              <a:t>  display.setCursor(80, 56);</a:t>
            </a:r>
          </a:p>
          <a:p>
            <a:r>
              <a:rPr lang="en-IN" dirty="0"/>
              <a:t>  display.println(h);</a:t>
            </a:r>
          </a:p>
          <a:p>
            <a:r>
              <a:rPr lang="en-IN" dirty="0"/>
              <a:t>  display.setCursor(114, 56);</a:t>
            </a:r>
          </a:p>
          <a:p>
            <a:r>
              <a:rPr lang="en-IN" dirty="0"/>
              <a:t>  display.println("%");</a:t>
            </a:r>
          </a:p>
          <a:p>
            <a:r>
              <a:rPr lang="en-IN" dirty="0"/>
              <a:t>}</a:t>
            </a:r>
          </a:p>
          <a:p>
            <a:endParaRPr lang="en-IN" dirty="0"/>
          </a:p>
        </p:txBody>
      </p:sp>
    </p:spTree>
    <p:extLst>
      <p:ext uri="{BB962C8B-B14F-4D97-AF65-F5344CB8AC3E}">
        <p14:creationId xmlns:p14="http://schemas.microsoft.com/office/powerpoint/2010/main" val="24845600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2257" y="274320"/>
            <a:ext cx="10515600" cy="6492240"/>
          </a:xfrm>
        </p:spPr>
        <p:txBody>
          <a:bodyPr>
            <a:normAutofit fontScale="85000" lnSpcReduction="20000"/>
          </a:bodyPr>
          <a:lstStyle/>
          <a:p>
            <a:r>
              <a:rPr lang="en-IN" dirty="0"/>
              <a:t>void air_sensor()</a:t>
            </a:r>
          </a:p>
          <a:p>
            <a:r>
              <a:rPr lang="en-IN" dirty="0"/>
              <a:t>{</a:t>
            </a:r>
          </a:p>
          <a:p>
            <a:r>
              <a:rPr lang="en-IN" dirty="0"/>
              <a:t>  gasLevel = analogRead(sensor);</a:t>
            </a:r>
          </a:p>
          <a:p>
            <a:endParaRPr lang="en-IN" dirty="0"/>
          </a:p>
          <a:p>
            <a:r>
              <a:rPr lang="en-IN" dirty="0"/>
              <a:t>  if(gasLevel&lt;181){</a:t>
            </a:r>
          </a:p>
          <a:p>
            <a:r>
              <a:rPr lang="en-IN" dirty="0"/>
              <a:t>    quality = "  GOOD!";</a:t>
            </a:r>
          </a:p>
          <a:p>
            <a:r>
              <a:rPr lang="en-IN" dirty="0"/>
              <a:t>  }</a:t>
            </a:r>
          </a:p>
          <a:p>
            <a:r>
              <a:rPr lang="en-IN" dirty="0"/>
              <a:t>  else if (gasLevel &gt;181 &amp;&amp; gasLevel&lt;225){</a:t>
            </a:r>
          </a:p>
          <a:p>
            <a:r>
              <a:rPr lang="en-IN" dirty="0"/>
              <a:t>    quality =  "  Poor!";</a:t>
            </a:r>
          </a:p>
          <a:p>
            <a:r>
              <a:rPr lang="en-IN" dirty="0"/>
              <a:t>  }</a:t>
            </a:r>
          </a:p>
          <a:p>
            <a:r>
              <a:rPr lang="en-IN" dirty="0"/>
              <a:t>  else if (gasLevel &gt;225 &amp;&amp; gasLevel&lt;300){</a:t>
            </a:r>
          </a:p>
          <a:p>
            <a:r>
              <a:rPr lang="en-IN" dirty="0"/>
              <a:t>    quality  = "Very bad!";</a:t>
            </a:r>
          </a:p>
          <a:p>
            <a:r>
              <a:rPr lang="en-IN" dirty="0"/>
              <a:t>  }</a:t>
            </a:r>
          </a:p>
          <a:p>
            <a:r>
              <a:rPr lang="en-IN" dirty="0"/>
              <a:t>    else if (gasLevel &gt;300 &amp;&amp; gasLevel&lt;350){</a:t>
            </a:r>
          </a:p>
          <a:p>
            <a:r>
              <a:rPr lang="en-IN" dirty="0"/>
              <a:t>    quality  = "ur dead!";</a:t>
            </a:r>
          </a:p>
          <a:p>
            <a:r>
              <a:rPr lang="en-IN" dirty="0"/>
              <a:t>  }</a:t>
            </a:r>
          </a:p>
          <a:p>
            <a:r>
              <a:rPr lang="en-IN" dirty="0"/>
              <a:t>    else{</a:t>
            </a:r>
          </a:p>
          <a:p>
            <a:r>
              <a:rPr lang="en-IN" dirty="0"/>
              <a:t>    quality = " Toxic";   </a:t>
            </a:r>
          </a:p>
          <a:p>
            <a:r>
              <a:rPr lang="en-IN" dirty="0"/>
              <a:t>}</a:t>
            </a:r>
          </a:p>
          <a:p>
            <a:r>
              <a:rPr lang="en-IN" dirty="0"/>
              <a:t>  </a:t>
            </a:r>
          </a:p>
        </p:txBody>
      </p:sp>
    </p:spTree>
    <p:extLst>
      <p:ext uri="{BB962C8B-B14F-4D97-AF65-F5344CB8AC3E}">
        <p14:creationId xmlns:p14="http://schemas.microsoft.com/office/powerpoint/2010/main" val="15624931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09006"/>
            <a:ext cx="10515600" cy="6505303"/>
          </a:xfrm>
        </p:spPr>
        <p:txBody>
          <a:bodyPr>
            <a:normAutofit fontScale="92500" lnSpcReduction="10000"/>
          </a:bodyPr>
          <a:lstStyle/>
          <a:p>
            <a:r>
              <a:rPr lang="en-IN" dirty="0"/>
              <a:t> display.setTextColor(WHITE);</a:t>
            </a:r>
          </a:p>
          <a:p>
            <a:r>
              <a:rPr lang="en-IN" dirty="0"/>
              <a:t>  display.setTextSize(1);  </a:t>
            </a:r>
          </a:p>
          <a:p>
            <a:r>
              <a:rPr lang="en-IN" dirty="0"/>
              <a:t>  display.setCursor(1,5);</a:t>
            </a:r>
          </a:p>
          <a:p>
            <a:r>
              <a:rPr lang="en-IN" dirty="0"/>
              <a:t>  display.setFont();</a:t>
            </a:r>
          </a:p>
          <a:p>
            <a:r>
              <a:rPr lang="en-IN" dirty="0"/>
              <a:t>  display.println("Air Quality:");</a:t>
            </a:r>
          </a:p>
          <a:p>
            <a:r>
              <a:rPr lang="en-IN" dirty="0"/>
              <a:t>  display.setTextSize(1);</a:t>
            </a:r>
          </a:p>
          <a:p>
            <a:r>
              <a:rPr lang="en-IN" dirty="0"/>
              <a:t>  display.setCursor(20,23);</a:t>
            </a:r>
          </a:p>
          <a:p>
            <a:r>
              <a:rPr lang="en-IN" dirty="0"/>
              <a:t>  display.setFont(&amp;FreeMonoOblique9pt7b);</a:t>
            </a:r>
          </a:p>
          <a:p>
            <a:r>
              <a:rPr lang="en-IN" dirty="0"/>
              <a:t>  display.println(quality);  </a:t>
            </a:r>
          </a:p>
          <a:p>
            <a:r>
              <a:rPr lang="en-IN" dirty="0"/>
              <a:t>}</a:t>
            </a:r>
          </a:p>
          <a:p>
            <a:endParaRPr lang="en-IN" dirty="0"/>
          </a:p>
          <a:p>
            <a:r>
              <a:rPr lang="en-IN" dirty="0"/>
              <a:t>void setup() {</a:t>
            </a:r>
          </a:p>
          <a:p>
            <a:r>
              <a:rPr lang="en-IN" dirty="0"/>
              <a:t>  Serial.begin(9600);</a:t>
            </a:r>
          </a:p>
          <a:p>
            <a:r>
              <a:rPr lang="en-IN" dirty="0"/>
              <a:t>  pinMode(sensor,INPUT);</a:t>
            </a:r>
          </a:p>
          <a:p>
            <a:r>
              <a:rPr lang="en-IN" dirty="0"/>
              <a:t>  dht.begin();</a:t>
            </a:r>
          </a:p>
          <a:p>
            <a:r>
              <a:rPr lang="en-IN" dirty="0"/>
              <a:t>  if(!display.begin(SSD1306_SWITCHCAPVCC, 0x3c)) { // Address  0x3D for 128x64</a:t>
            </a:r>
          </a:p>
          <a:p>
            <a:r>
              <a:rPr lang="en-IN" dirty="0"/>
              <a:t>    Serial.println(F("SSD1306 allocation failed"));</a:t>
            </a:r>
          </a:p>
          <a:p>
            <a:r>
              <a:rPr lang="en-IN" dirty="0" smtClean="0"/>
              <a:t>}</a:t>
            </a:r>
            <a:endParaRPr lang="en-IN" dirty="0"/>
          </a:p>
        </p:txBody>
      </p:sp>
    </p:spTree>
    <p:extLst>
      <p:ext uri="{BB962C8B-B14F-4D97-AF65-F5344CB8AC3E}">
        <p14:creationId xmlns:p14="http://schemas.microsoft.com/office/powerpoint/2010/main" val="5739849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96389"/>
            <a:ext cx="10515600" cy="5680574"/>
          </a:xfrm>
        </p:spPr>
        <p:txBody>
          <a:bodyPr>
            <a:normAutofit/>
          </a:bodyPr>
          <a:lstStyle/>
          <a:p>
            <a:r>
              <a:rPr lang="en-IN" dirty="0"/>
              <a:t> display.clearDisplay();</a:t>
            </a:r>
          </a:p>
          <a:p>
            <a:r>
              <a:rPr lang="en-IN" dirty="0"/>
              <a:t>  display.setTextColor(WHITE);</a:t>
            </a:r>
          </a:p>
          <a:p>
            <a:r>
              <a:rPr lang="en-IN" dirty="0"/>
              <a:t>  </a:t>
            </a:r>
          </a:p>
          <a:p>
            <a:r>
              <a:rPr lang="en-IN" dirty="0"/>
              <a:t>  display.setTextSize(2);</a:t>
            </a:r>
          </a:p>
          <a:p>
            <a:r>
              <a:rPr lang="en-IN" dirty="0"/>
              <a:t>  display.setCursor(50, 0);</a:t>
            </a:r>
          </a:p>
          <a:p>
            <a:r>
              <a:rPr lang="en-IN" dirty="0"/>
              <a:t>  display.println("Air");</a:t>
            </a:r>
          </a:p>
          <a:p>
            <a:r>
              <a:rPr lang="en-IN" dirty="0"/>
              <a:t>  display.setTextSize(1);</a:t>
            </a:r>
          </a:p>
          <a:p>
            <a:r>
              <a:rPr lang="en-IN" dirty="0"/>
              <a:t>  display.setCursor(23, 20);</a:t>
            </a:r>
          </a:p>
          <a:p>
            <a:r>
              <a:rPr lang="en-IN" dirty="0"/>
              <a:t>  display.println("</a:t>
            </a:r>
            <a:r>
              <a:rPr lang="en-IN" dirty="0" smtClean="0"/>
              <a:t>Quality </a:t>
            </a:r>
            <a:r>
              <a:rPr lang="en-IN" dirty="0"/>
              <a:t>monitor");</a:t>
            </a:r>
          </a:p>
          <a:p>
            <a:r>
              <a:rPr lang="en-IN" dirty="0"/>
              <a:t>  display.display();</a:t>
            </a:r>
          </a:p>
          <a:p>
            <a:r>
              <a:rPr lang="en-IN" dirty="0"/>
              <a:t>  delay(1200);</a:t>
            </a:r>
          </a:p>
          <a:p>
            <a:r>
              <a:rPr lang="en-IN" dirty="0"/>
              <a:t>  display.clearDisplay</a:t>
            </a:r>
            <a:r>
              <a:rPr lang="en-IN" dirty="0" smtClean="0"/>
              <a:t>();</a:t>
            </a:r>
            <a:endParaRPr lang="en-IN" dirty="0"/>
          </a:p>
          <a:p>
            <a:endParaRPr lang="en-IN" dirty="0"/>
          </a:p>
        </p:txBody>
      </p:sp>
    </p:spTree>
    <p:extLst>
      <p:ext uri="{BB962C8B-B14F-4D97-AF65-F5344CB8AC3E}">
        <p14:creationId xmlns:p14="http://schemas.microsoft.com/office/powerpoint/2010/main" val="8586179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49" y="235131"/>
            <a:ext cx="10948851" cy="5941832"/>
          </a:xfrm>
        </p:spPr>
        <p:txBody>
          <a:bodyPr>
            <a:normAutofit/>
          </a:bodyPr>
          <a:lstStyle/>
          <a:p>
            <a:r>
              <a:rPr lang="en-IN" dirty="0"/>
              <a:t> display.setTextSize(2);</a:t>
            </a:r>
          </a:p>
          <a:p>
            <a:r>
              <a:rPr lang="en-IN" dirty="0"/>
              <a:t>  display.setCursor(20, 20);</a:t>
            </a:r>
          </a:p>
          <a:p>
            <a:r>
              <a:rPr lang="en-IN" dirty="0"/>
              <a:t>  display.println("</a:t>
            </a:r>
            <a:r>
              <a:rPr lang="en-IN" dirty="0" smtClean="0"/>
              <a:t>By Group 12");</a:t>
            </a:r>
            <a:endParaRPr lang="en-IN" dirty="0"/>
          </a:p>
          <a:p>
            <a:r>
              <a:rPr lang="en-IN" dirty="0"/>
              <a:t>  display.display();</a:t>
            </a:r>
          </a:p>
          <a:p>
            <a:r>
              <a:rPr lang="en-IN" dirty="0"/>
              <a:t>  delay(1000);</a:t>
            </a:r>
          </a:p>
          <a:p>
            <a:r>
              <a:rPr lang="en-IN" dirty="0"/>
              <a:t>  display.clearDisplay();    </a:t>
            </a:r>
          </a:p>
          <a:p>
            <a:r>
              <a:rPr lang="en-IN" dirty="0"/>
              <a:t>}</a:t>
            </a:r>
          </a:p>
          <a:p>
            <a:endParaRPr lang="en-IN" dirty="0"/>
          </a:p>
          <a:p>
            <a:r>
              <a:rPr lang="en-IN" dirty="0"/>
              <a:t>void loop() {</a:t>
            </a:r>
          </a:p>
          <a:p>
            <a:r>
              <a:rPr lang="en-IN" dirty="0"/>
              <a:t>display.clearDisplay();</a:t>
            </a:r>
          </a:p>
          <a:p>
            <a:r>
              <a:rPr lang="en-IN" dirty="0"/>
              <a:t>air_sensor();</a:t>
            </a:r>
          </a:p>
          <a:p>
            <a:r>
              <a:rPr lang="en-IN" dirty="0"/>
              <a:t>sendSensor();</a:t>
            </a:r>
          </a:p>
          <a:p>
            <a:r>
              <a:rPr lang="en-IN" dirty="0"/>
              <a:t>display.display();  </a:t>
            </a:r>
          </a:p>
          <a:p>
            <a:r>
              <a:rPr lang="en-IN" dirty="0"/>
              <a:t>}</a:t>
            </a:r>
          </a:p>
        </p:txBody>
      </p:sp>
    </p:spTree>
    <p:extLst>
      <p:ext uri="{BB962C8B-B14F-4D97-AF65-F5344CB8AC3E}">
        <p14:creationId xmlns:p14="http://schemas.microsoft.com/office/powerpoint/2010/main" val="41614434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831" y="269966"/>
            <a:ext cx="8596668" cy="735875"/>
          </a:xfrm>
        </p:spPr>
        <p:txBody>
          <a:bodyPr/>
          <a:lstStyle/>
          <a:p>
            <a:pPr algn="ctr"/>
            <a:r>
              <a:rPr lang="en-IN" dirty="0" smtClean="0"/>
              <a:t>Challenges faced And Solutions Found</a:t>
            </a:r>
            <a:endParaRPr lang="en-IN" dirty="0"/>
          </a:p>
        </p:txBody>
      </p:sp>
      <p:sp>
        <p:nvSpPr>
          <p:cNvPr id="3" name="Content Placeholder 2"/>
          <p:cNvSpPr>
            <a:spLocks noGrp="1"/>
          </p:cNvSpPr>
          <p:nvPr>
            <p:ph idx="1"/>
          </p:nvPr>
        </p:nvSpPr>
        <p:spPr>
          <a:xfrm>
            <a:off x="703460" y="1110344"/>
            <a:ext cx="8596668" cy="5264332"/>
          </a:xfrm>
        </p:spPr>
        <p:txBody>
          <a:bodyPr>
            <a:normAutofit/>
          </a:bodyPr>
          <a:lstStyle/>
          <a:p>
            <a:pPr marL="0" indent="0">
              <a:buNone/>
            </a:pPr>
            <a:endParaRPr lang="en-IN" dirty="0" smtClean="0"/>
          </a:p>
          <a:p>
            <a:r>
              <a:rPr lang="en-IN" dirty="0" smtClean="0"/>
              <a:t>The arduino’s pins were not soldered, due to which connecting the jumper wires was difficult as the pins were loose.</a:t>
            </a:r>
          </a:p>
          <a:p>
            <a:pPr marL="0" indent="0">
              <a:buNone/>
            </a:pPr>
            <a:r>
              <a:rPr lang="en-IN" dirty="0"/>
              <a:t>	</a:t>
            </a:r>
            <a:r>
              <a:rPr lang="en-IN" dirty="0" smtClean="0">
                <a:solidFill>
                  <a:srgbClr val="FF0000"/>
                </a:solidFill>
              </a:rPr>
              <a:t>#Solution</a:t>
            </a:r>
            <a:r>
              <a:rPr lang="en-IN" dirty="0"/>
              <a:t>: We soldered the pins with arduino.</a:t>
            </a:r>
          </a:p>
          <a:p>
            <a:endParaRPr lang="en-IN" dirty="0" smtClean="0"/>
          </a:p>
          <a:p>
            <a:r>
              <a:rPr lang="en-IN" dirty="0" smtClean="0"/>
              <a:t>Code </a:t>
            </a:r>
            <a:r>
              <a:rPr lang="en-IN" dirty="0"/>
              <a:t>was not getting uploaded initially , which was due to absence of supporting driver for arduino Nano. (rather that of arduino UNO was present)</a:t>
            </a:r>
          </a:p>
          <a:p>
            <a:pPr marL="0" indent="0">
              <a:buNone/>
            </a:pPr>
            <a:r>
              <a:rPr lang="en-IN" dirty="0"/>
              <a:t>	</a:t>
            </a:r>
            <a:r>
              <a:rPr lang="en-IN" dirty="0">
                <a:solidFill>
                  <a:srgbClr val="FF0000"/>
                </a:solidFill>
              </a:rPr>
              <a:t>#Solution</a:t>
            </a:r>
            <a:r>
              <a:rPr lang="en-IN" dirty="0"/>
              <a:t>: We installed the Driver required for the functioning of Arduino   				   Nano</a:t>
            </a:r>
            <a:r>
              <a:rPr lang="en-IN" dirty="0" smtClean="0"/>
              <a:t>.</a:t>
            </a:r>
            <a:endParaRPr lang="en-IN" dirty="0"/>
          </a:p>
          <a:p>
            <a:endParaRPr lang="en-IN" dirty="0" smtClean="0"/>
          </a:p>
          <a:p>
            <a:r>
              <a:rPr lang="en-IN" dirty="0" smtClean="0"/>
              <a:t>Creation of a proper enclosure for the purpose of safety of the sensitive sensors and oled display posed a challenge.</a:t>
            </a:r>
          </a:p>
          <a:p>
            <a:pPr marL="0" indent="0">
              <a:buNone/>
            </a:pPr>
            <a:r>
              <a:rPr lang="en-IN" dirty="0"/>
              <a:t>	</a:t>
            </a:r>
            <a:r>
              <a:rPr lang="en-IN" dirty="0" smtClean="0">
                <a:solidFill>
                  <a:srgbClr val="FF0000"/>
                </a:solidFill>
              </a:rPr>
              <a:t>#Solution</a:t>
            </a:r>
            <a:r>
              <a:rPr lang="en-IN" dirty="0" smtClean="0"/>
              <a:t>: We created an enclosure using small cardboard box by cutting 				   some holes and sticking the sensors.</a:t>
            </a:r>
          </a:p>
          <a:p>
            <a:pPr marL="0" indent="0">
              <a:buNone/>
            </a:pPr>
            <a:endParaRPr lang="en-IN" dirty="0" smtClean="0"/>
          </a:p>
          <a:p>
            <a:pPr marL="0" indent="0">
              <a:buNone/>
            </a:pPr>
            <a:endParaRPr lang="en-IN" dirty="0"/>
          </a:p>
        </p:txBody>
      </p:sp>
    </p:spTree>
    <p:extLst>
      <p:ext uri="{BB962C8B-B14F-4D97-AF65-F5344CB8AC3E}">
        <p14:creationId xmlns:p14="http://schemas.microsoft.com/office/powerpoint/2010/main" val="35980011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DIY Final Project visual in working State</a:t>
            </a:r>
            <a:endParaRPr lang="en-IN"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rot="16200000">
            <a:off x="2375508" y="-300448"/>
            <a:ext cx="5081450" cy="8477798"/>
          </a:xfr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8300819" y="3502296"/>
            <a:ext cx="1946365" cy="3187337"/>
          </a:xfrm>
          <a:prstGeom prst="rect">
            <a:avLst/>
          </a:prstGeom>
        </p:spPr>
      </p:pic>
    </p:spTree>
    <p:extLst>
      <p:ext uri="{BB962C8B-B14F-4D97-AF65-F5344CB8AC3E}">
        <p14:creationId xmlns:p14="http://schemas.microsoft.com/office/powerpoint/2010/main" val="9105620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2400"/>
            <a:ext cx="8596668" cy="788126"/>
          </a:xfrm>
        </p:spPr>
        <p:txBody>
          <a:bodyPr/>
          <a:lstStyle/>
          <a:p>
            <a:r>
              <a:rPr lang="en-IN" dirty="0" smtClean="0"/>
              <a:t>Learnings from the Project</a:t>
            </a:r>
            <a:endParaRPr lang="en-IN" dirty="0"/>
          </a:p>
        </p:txBody>
      </p:sp>
      <p:sp>
        <p:nvSpPr>
          <p:cNvPr id="3" name="Content Placeholder 2"/>
          <p:cNvSpPr>
            <a:spLocks noGrp="1"/>
          </p:cNvSpPr>
          <p:nvPr>
            <p:ph idx="1"/>
          </p:nvPr>
        </p:nvSpPr>
        <p:spPr>
          <a:xfrm>
            <a:off x="677334" y="940527"/>
            <a:ext cx="8596668" cy="5316582"/>
          </a:xfrm>
        </p:spPr>
        <p:txBody>
          <a:bodyPr/>
          <a:lstStyle/>
          <a:p>
            <a:r>
              <a:rPr lang="en-US" dirty="0" smtClean="0"/>
              <a:t>Understanding </a:t>
            </a:r>
            <a:r>
              <a:rPr lang="en-US" dirty="0"/>
              <a:t>Air Quality: Through this project, </a:t>
            </a:r>
            <a:r>
              <a:rPr lang="en-US" dirty="0" smtClean="0"/>
              <a:t>we </a:t>
            </a:r>
            <a:r>
              <a:rPr lang="en-US" dirty="0"/>
              <a:t>have gained knowledge about the concept of air quality and its importance. </a:t>
            </a:r>
            <a:r>
              <a:rPr lang="en-US" dirty="0" smtClean="0"/>
              <a:t>We realized through this project prolong use of goodnight card or jet in our rooms during nights can potentially affect the air quality of the concerned room.</a:t>
            </a:r>
          </a:p>
          <a:p>
            <a:r>
              <a:rPr lang="en-US" dirty="0"/>
              <a:t> Sensor Integration: </a:t>
            </a:r>
            <a:r>
              <a:rPr lang="en-US" dirty="0" smtClean="0"/>
              <a:t>We </a:t>
            </a:r>
            <a:r>
              <a:rPr lang="en-US" dirty="0"/>
              <a:t>have learned how to integrate sensors into an </a:t>
            </a:r>
            <a:r>
              <a:rPr lang="en-US" dirty="0" smtClean="0"/>
              <a:t>Arduino</a:t>
            </a:r>
            <a:r>
              <a:rPr lang="en-US" dirty="0"/>
              <a:t> </a:t>
            </a:r>
            <a:r>
              <a:rPr lang="en-US" dirty="0" smtClean="0"/>
              <a:t> based </a:t>
            </a:r>
            <a:r>
              <a:rPr lang="en-US" dirty="0"/>
              <a:t>project. Specifically, </a:t>
            </a:r>
            <a:r>
              <a:rPr lang="en-US" dirty="0" smtClean="0"/>
              <a:t>we </a:t>
            </a:r>
            <a:r>
              <a:rPr lang="en-US" dirty="0"/>
              <a:t>have used the MQ-135 sensor to measure air quality-related gases and the DHT11 sensor to measure temperature and humidity. This experience has given </a:t>
            </a:r>
            <a:r>
              <a:rPr lang="en-US" dirty="0" smtClean="0"/>
              <a:t>us the </a:t>
            </a:r>
            <a:r>
              <a:rPr lang="en-US" dirty="0"/>
              <a:t>insights into connecting and working with sensors in real-world applications.</a:t>
            </a:r>
            <a:endParaRPr lang="en-IN" dirty="0" smtClean="0"/>
          </a:p>
          <a:p>
            <a:r>
              <a:rPr lang="en-US" dirty="0"/>
              <a:t>Display and Visualization: Integrating the OLED display into </a:t>
            </a:r>
            <a:r>
              <a:rPr lang="en-US" dirty="0" smtClean="0"/>
              <a:t>our </a:t>
            </a:r>
            <a:r>
              <a:rPr lang="en-US" dirty="0"/>
              <a:t>project allowed </a:t>
            </a:r>
            <a:r>
              <a:rPr lang="en-US" dirty="0" smtClean="0"/>
              <a:t>us </a:t>
            </a:r>
            <a:r>
              <a:rPr lang="en-US" dirty="0"/>
              <a:t>to showcase the air quality measurements in a user-friendly manner. </a:t>
            </a:r>
            <a:r>
              <a:rPr lang="en-US" dirty="0" smtClean="0"/>
              <a:t>We </a:t>
            </a:r>
            <a:r>
              <a:rPr lang="en-US" dirty="0"/>
              <a:t>learned how to design and present the data on the display, enabling users to understand the air quality information at a glance</a:t>
            </a:r>
            <a:r>
              <a:rPr lang="en-US" dirty="0" smtClean="0"/>
              <a:t>.</a:t>
            </a:r>
          </a:p>
          <a:p>
            <a:r>
              <a:rPr lang="en-US" dirty="0"/>
              <a:t> Practical Application: Throughout the project, </a:t>
            </a:r>
            <a:r>
              <a:rPr lang="en-US" dirty="0" smtClean="0"/>
              <a:t>we gained </a:t>
            </a:r>
            <a:r>
              <a:rPr lang="en-US" dirty="0"/>
              <a:t>hands-on experience in building a practical device that has real-world applications. </a:t>
            </a:r>
            <a:r>
              <a:rPr lang="en-US" dirty="0" smtClean="0"/>
              <a:t>We </a:t>
            </a:r>
            <a:r>
              <a:rPr lang="en-US" dirty="0"/>
              <a:t>have explored how technology can be utilized to create tools that contribute to environmental monitoring, public health, and safety.</a:t>
            </a:r>
            <a:endParaRPr lang="en-IN" dirty="0"/>
          </a:p>
        </p:txBody>
      </p:sp>
    </p:spTree>
    <p:extLst>
      <p:ext uri="{BB962C8B-B14F-4D97-AF65-F5344CB8AC3E}">
        <p14:creationId xmlns:p14="http://schemas.microsoft.com/office/powerpoint/2010/main" val="36131303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30777"/>
            <a:ext cx="8596668" cy="905691"/>
          </a:xfrm>
        </p:spPr>
        <p:txBody>
          <a:bodyPr>
            <a:normAutofit/>
          </a:bodyPr>
          <a:lstStyle/>
          <a:p>
            <a:pPr algn="ctr"/>
            <a:r>
              <a:rPr lang="en-IN" sz="4400" dirty="0" smtClean="0"/>
              <a:t>Individual Responsibilities</a:t>
            </a:r>
            <a:endParaRPr lang="en-IN" sz="4400" dirty="0"/>
          </a:p>
        </p:txBody>
      </p:sp>
      <p:sp>
        <p:nvSpPr>
          <p:cNvPr id="3" name="Content Placeholder 2"/>
          <p:cNvSpPr>
            <a:spLocks noGrp="1"/>
          </p:cNvSpPr>
          <p:nvPr>
            <p:ph idx="1"/>
          </p:nvPr>
        </p:nvSpPr>
        <p:spPr>
          <a:xfrm>
            <a:off x="677334" y="1632857"/>
            <a:ext cx="8596668" cy="4748139"/>
          </a:xfrm>
        </p:spPr>
        <p:txBody>
          <a:bodyPr/>
          <a:lstStyle/>
          <a:p>
            <a:r>
              <a:rPr lang="en-IN" sz="2800" dirty="0"/>
              <a:t>Swadhin:- Coding </a:t>
            </a:r>
            <a:r>
              <a:rPr lang="en-IN" sz="2800" dirty="0" smtClean="0"/>
              <a:t>part</a:t>
            </a:r>
            <a:endParaRPr lang="en-IN" sz="2800" dirty="0"/>
          </a:p>
          <a:p>
            <a:r>
              <a:rPr lang="en-IN" sz="2800" dirty="0"/>
              <a:t>Pritam:- Wiring and Connections</a:t>
            </a:r>
          </a:p>
          <a:p>
            <a:r>
              <a:rPr lang="en-IN" sz="2800" dirty="0"/>
              <a:t>Charan:- </a:t>
            </a:r>
            <a:r>
              <a:rPr lang="en-IN" sz="2800" dirty="0" smtClean="0"/>
              <a:t>Making enclosure, Cura and Tinker cad</a:t>
            </a:r>
          </a:p>
          <a:p>
            <a:r>
              <a:rPr lang="en-IN" sz="2800" dirty="0" smtClean="0"/>
              <a:t> Ritesh</a:t>
            </a:r>
            <a:r>
              <a:rPr lang="en-IN" sz="2800" dirty="0"/>
              <a:t>:- Assigning </a:t>
            </a:r>
            <a:r>
              <a:rPr lang="en-IN" sz="2800" dirty="0" smtClean="0"/>
              <a:t>work, presentation </a:t>
            </a:r>
            <a:r>
              <a:rPr lang="en-IN" sz="2800" dirty="0"/>
              <a:t>and </a:t>
            </a:r>
            <a:r>
              <a:rPr lang="en-IN" sz="2800" dirty="0" smtClean="0"/>
              <a:t>    						assisting </a:t>
            </a:r>
            <a:r>
              <a:rPr lang="en-IN" sz="2800" dirty="0"/>
              <a:t>all members</a:t>
            </a:r>
          </a:p>
          <a:p>
            <a:endParaRPr lang="en-IN" dirty="0"/>
          </a:p>
        </p:txBody>
      </p:sp>
    </p:spTree>
    <p:extLst>
      <p:ext uri="{BB962C8B-B14F-4D97-AF65-F5344CB8AC3E}">
        <p14:creationId xmlns:p14="http://schemas.microsoft.com/office/powerpoint/2010/main" val="24635068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Conclusions:</a:t>
            </a:r>
            <a:endParaRPr lang="en-IN" dirty="0"/>
          </a:p>
        </p:txBody>
      </p:sp>
      <p:sp>
        <p:nvSpPr>
          <p:cNvPr id="3" name="Content Placeholder 2"/>
          <p:cNvSpPr>
            <a:spLocks noGrp="1"/>
          </p:cNvSpPr>
          <p:nvPr>
            <p:ph idx="1"/>
          </p:nvPr>
        </p:nvSpPr>
        <p:spPr>
          <a:xfrm>
            <a:off x="677334" y="1585823"/>
            <a:ext cx="8596668" cy="3880773"/>
          </a:xfrm>
        </p:spPr>
        <p:txBody>
          <a:bodyPr/>
          <a:lstStyle/>
          <a:p>
            <a:r>
              <a:rPr lang="en-IN" dirty="0" smtClean="0"/>
              <a:t>We created an arduino based model which aims to assess the quality of surrounding air as well as report the temperature and humidity.</a:t>
            </a:r>
          </a:p>
          <a:p>
            <a:r>
              <a:rPr lang="en-IN" dirty="0" smtClean="0"/>
              <a:t>The assessment tallies in good agreement with some performed cross checks which included burning paper (which prompted the oled to display “poor” ), as well as ambient air conditions resulted “good” in display.</a:t>
            </a:r>
          </a:p>
          <a:p>
            <a:r>
              <a:rPr lang="en-IN" dirty="0" smtClean="0"/>
              <a:t>The sensor calculated values of temperature and humidity (in “C” and “%” respectively) were reasonably close to the meteorological data for the concerned city.</a:t>
            </a:r>
            <a:endParaRPr lang="en-IN" dirty="0"/>
          </a:p>
        </p:txBody>
      </p:sp>
    </p:spTree>
    <p:extLst>
      <p:ext uri="{BB962C8B-B14F-4D97-AF65-F5344CB8AC3E}">
        <p14:creationId xmlns:p14="http://schemas.microsoft.com/office/powerpoint/2010/main" val="26858220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84069"/>
          </a:xfrm>
        </p:spPr>
        <p:txBody>
          <a:bodyPr/>
          <a:lstStyle/>
          <a:p>
            <a:pPr algn="ctr"/>
            <a:r>
              <a:rPr lang="en-IN" dirty="0" smtClean="0"/>
              <a:t>Background and Motivation</a:t>
            </a:r>
            <a:endParaRPr lang="en-IN" dirty="0"/>
          </a:p>
        </p:txBody>
      </p:sp>
      <p:sp>
        <p:nvSpPr>
          <p:cNvPr id="3" name="Content Placeholder 2"/>
          <p:cNvSpPr>
            <a:spLocks noGrp="1"/>
          </p:cNvSpPr>
          <p:nvPr>
            <p:ph idx="1"/>
          </p:nvPr>
        </p:nvSpPr>
        <p:spPr/>
        <p:txBody>
          <a:bodyPr>
            <a:normAutofit/>
          </a:bodyPr>
          <a:lstStyle/>
          <a:p>
            <a:r>
              <a:rPr lang="en-IN" sz="2000" dirty="0" smtClean="0"/>
              <a:t>Our project idea was concerned about the rising pollution level in various cities.</a:t>
            </a:r>
          </a:p>
          <a:p>
            <a:pPr marL="0" indent="0">
              <a:buNone/>
            </a:pPr>
            <a:endParaRPr lang="en-IN" sz="2000" dirty="0"/>
          </a:p>
          <a:p>
            <a:r>
              <a:rPr lang="en-IN" sz="2000" dirty="0"/>
              <a:t>It is essentially an inexpensive subordinate of air quality index (AQI), which is capable of determining local changes</a:t>
            </a:r>
            <a:r>
              <a:rPr lang="en-IN" sz="2000" dirty="0" smtClean="0"/>
              <a:t>.</a:t>
            </a:r>
          </a:p>
          <a:p>
            <a:endParaRPr lang="en-IN" sz="2000" dirty="0"/>
          </a:p>
          <a:p>
            <a:r>
              <a:rPr lang="en-IN" sz="2000" dirty="0" smtClean="0"/>
              <a:t>We also recognised the fact that temperature as well as humidity was an inseparable part of the air analysis, which directly or indirectly </a:t>
            </a:r>
            <a:r>
              <a:rPr lang="en-IN" sz="2000" dirty="0"/>
              <a:t>a</a:t>
            </a:r>
            <a:r>
              <a:rPr lang="en-IN" sz="2000" dirty="0" smtClean="0"/>
              <a:t>ffects our day-to-day life.</a:t>
            </a:r>
            <a:endParaRPr lang="en-IN" sz="2000" dirty="0"/>
          </a:p>
          <a:p>
            <a:endParaRPr lang="en-IN" sz="2000" dirty="0" smtClean="0"/>
          </a:p>
          <a:p>
            <a:endParaRPr lang="en-IN" sz="2000" dirty="0"/>
          </a:p>
        </p:txBody>
      </p:sp>
    </p:spTree>
    <p:extLst>
      <p:ext uri="{BB962C8B-B14F-4D97-AF65-F5344CB8AC3E}">
        <p14:creationId xmlns:p14="http://schemas.microsoft.com/office/powerpoint/2010/main" val="1560772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62446"/>
          </a:xfrm>
        </p:spPr>
        <p:txBody>
          <a:bodyPr>
            <a:noAutofit/>
          </a:bodyPr>
          <a:lstStyle/>
          <a:p>
            <a:pPr algn="ctr"/>
            <a:r>
              <a:rPr lang="en-IN" sz="6600" dirty="0" smtClean="0"/>
              <a:t>References</a:t>
            </a:r>
            <a:endParaRPr lang="en-IN" sz="6600" dirty="0"/>
          </a:p>
        </p:txBody>
      </p:sp>
      <p:sp>
        <p:nvSpPr>
          <p:cNvPr id="3" name="Content Placeholder 2"/>
          <p:cNvSpPr>
            <a:spLocks noGrp="1"/>
          </p:cNvSpPr>
          <p:nvPr>
            <p:ph idx="1"/>
          </p:nvPr>
        </p:nvSpPr>
        <p:spPr>
          <a:xfrm>
            <a:off x="677333" y="2312127"/>
            <a:ext cx="9067557" cy="3840480"/>
          </a:xfrm>
        </p:spPr>
        <p:txBody>
          <a:bodyPr>
            <a:normAutofit/>
          </a:bodyPr>
          <a:lstStyle/>
          <a:p>
            <a:r>
              <a:rPr lang="en-IN" sz="2400" dirty="0">
                <a:hlinkClick r:id="rId2"/>
              </a:rPr>
              <a:t>https://</a:t>
            </a:r>
            <a:r>
              <a:rPr lang="en-IN" sz="2400" dirty="0" smtClean="0">
                <a:hlinkClick r:id="rId2"/>
              </a:rPr>
              <a:t>projecthub.arduino.cc/abid_hossain/air-quality-monitor-14f9b4</a:t>
            </a:r>
            <a:endParaRPr lang="en-IN" sz="2400" dirty="0" smtClean="0"/>
          </a:p>
          <a:p>
            <a:endParaRPr lang="en-IN" sz="2400" dirty="0" smtClean="0"/>
          </a:p>
          <a:p>
            <a:r>
              <a:rPr lang="en-IN" sz="2400" dirty="0">
                <a:hlinkClick r:id="rId3"/>
              </a:rPr>
              <a:t>https://</a:t>
            </a:r>
            <a:r>
              <a:rPr lang="en-IN" sz="2400" dirty="0" smtClean="0">
                <a:hlinkClick r:id="rId3"/>
              </a:rPr>
              <a:t>www.youtube.com/watch?v=obNeqesglgQ</a:t>
            </a:r>
            <a:endParaRPr lang="en-IN" sz="2400" dirty="0" smtClean="0"/>
          </a:p>
          <a:p>
            <a:endParaRPr lang="en-IN" sz="2400" dirty="0" smtClean="0"/>
          </a:p>
          <a:p>
            <a:r>
              <a:rPr lang="en-IN" sz="2400" dirty="0">
                <a:hlinkClick r:id="rId4"/>
              </a:rPr>
              <a:t>https://</a:t>
            </a:r>
            <a:r>
              <a:rPr lang="en-IN" sz="2400" dirty="0" smtClean="0">
                <a:hlinkClick r:id="rId4"/>
              </a:rPr>
              <a:t>github.com/maaz-siddiqui/ESP32_MQ-135_SH1106</a:t>
            </a:r>
            <a:endParaRPr lang="en-IN" sz="2400" dirty="0" smtClean="0"/>
          </a:p>
          <a:p>
            <a:pPr marL="0" indent="0">
              <a:buNone/>
            </a:pPr>
            <a:endParaRPr lang="en-IN" sz="2400" dirty="0"/>
          </a:p>
        </p:txBody>
      </p:sp>
    </p:spTree>
    <p:extLst>
      <p:ext uri="{BB962C8B-B14F-4D97-AF65-F5344CB8AC3E}">
        <p14:creationId xmlns:p14="http://schemas.microsoft.com/office/powerpoint/2010/main" val="36750991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3722" y="2281646"/>
            <a:ext cx="8596668" cy="1320800"/>
          </a:xfrm>
        </p:spPr>
        <p:txBody>
          <a:bodyPr>
            <a:normAutofit/>
          </a:bodyPr>
          <a:lstStyle/>
          <a:p>
            <a:pPr algn="ctr"/>
            <a:r>
              <a:rPr lang="en-IN" sz="8000" dirty="0" smtClean="0"/>
              <a:t>THANK YOU</a:t>
            </a:r>
            <a:endParaRPr lang="en-IN" sz="8000" dirty="0"/>
          </a:p>
        </p:txBody>
      </p:sp>
    </p:spTree>
    <p:extLst>
      <p:ext uri="{BB962C8B-B14F-4D97-AF65-F5344CB8AC3E}">
        <p14:creationId xmlns:p14="http://schemas.microsoft.com/office/powerpoint/2010/main" val="34336014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Objectives</a:t>
            </a:r>
            <a:endParaRPr lang="en-IN" dirty="0"/>
          </a:p>
        </p:txBody>
      </p:sp>
      <p:sp>
        <p:nvSpPr>
          <p:cNvPr id="3" name="Content Placeholder 2"/>
          <p:cNvSpPr>
            <a:spLocks noGrp="1"/>
          </p:cNvSpPr>
          <p:nvPr>
            <p:ph idx="1"/>
          </p:nvPr>
        </p:nvSpPr>
        <p:spPr>
          <a:xfrm>
            <a:off x="838200" y="1690688"/>
            <a:ext cx="10515600" cy="4486275"/>
          </a:xfrm>
        </p:spPr>
        <p:txBody>
          <a:bodyPr>
            <a:normAutofit/>
          </a:bodyPr>
          <a:lstStyle/>
          <a:p>
            <a:r>
              <a:rPr lang="en-IN" dirty="0" smtClean="0"/>
              <a:t>To analyse the quality of air surrounding the monitor, and display a message like “good”,”poor”, etc. with the aid of MQ-135 air quality sensor</a:t>
            </a:r>
            <a:r>
              <a:rPr lang="en-IN" dirty="0"/>
              <a:t>. </a:t>
            </a:r>
            <a:endParaRPr lang="en-IN" dirty="0" smtClean="0"/>
          </a:p>
          <a:p>
            <a:pPr marL="0" indent="0">
              <a:buNone/>
            </a:pPr>
            <a:endParaRPr lang="en-IN" dirty="0" smtClean="0"/>
          </a:p>
          <a:p>
            <a:r>
              <a:rPr lang="en-IN" dirty="0" smtClean="0"/>
              <a:t>The </a:t>
            </a:r>
            <a:r>
              <a:rPr lang="en-IN" dirty="0"/>
              <a:t>sensor detects gases like ammonia, CO2, benzene, smoke …, and measures their concentration in ppm. It’s working consists of a sensitive component SnO2 whose conductivity defers in the presence of these gases</a:t>
            </a:r>
            <a:r>
              <a:rPr lang="en-IN" dirty="0" smtClean="0"/>
              <a:t>.</a:t>
            </a:r>
          </a:p>
          <a:p>
            <a:endParaRPr lang="en-IN" dirty="0" smtClean="0"/>
          </a:p>
          <a:p>
            <a:r>
              <a:rPr lang="en-IN" dirty="0" smtClean="0"/>
              <a:t>It will also measure the temperature and humidity with the help of DHT11 Temperature and humidity sensor.</a:t>
            </a:r>
            <a:endParaRPr lang="en-IN" dirty="0"/>
          </a:p>
        </p:txBody>
      </p:sp>
    </p:spTree>
    <p:extLst>
      <p:ext uri="{BB962C8B-B14F-4D97-AF65-F5344CB8AC3E}">
        <p14:creationId xmlns:p14="http://schemas.microsoft.com/office/powerpoint/2010/main" val="30846371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3564" y="661027"/>
            <a:ext cx="10515600" cy="1325563"/>
          </a:xfrm>
        </p:spPr>
        <p:txBody>
          <a:bodyPr/>
          <a:lstStyle/>
          <a:p>
            <a:r>
              <a:rPr lang="en-IN" dirty="0" smtClean="0"/>
              <a:t>Schematic of setup</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12571" y="1788270"/>
            <a:ext cx="4976948" cy="4703970"/>
          </a:xfrm>
          <a:prstGeom prst="rect">
            <a:avLst/>
          </a:prstGeom>
        </p:spPr>
      </p:pic>
      <p:sp>
        <p:nvSpPr>
          <p:cNvPr id="5" name="Rectangle 4"/>
          <p:cNvSpPr/>
          <p:nvPr/>
        </p:nvSpPr>
        <p:spPr>
          <a:xfrm>
            <a:off x="6087292" y="6270172"/>
            <a:ext cx="1502228" cy="22206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Rough </a:t>
            </a:r>
            <a:r>
              <a:rPr lang="en-IN" dirty="0" smtClean="0">
                <a:solidFill>
                  <a:schemeClr val="tx1"/>
                </a:solidFill>
              </a:rPr>
              <a:t>Schematic</a:t>
            </a:r>
          </a:p>
          <a:p>
            <a:pPr algn="ctr"/>
            <a:endParaRPr lang="en-IN" dirty="0"/>
          </a:p>
        </p:txBody>
      </p:sp>
      <p:sp>
        <p:nvSpPr>
          <p:cNvPr id="3" name="TextBox 2"/>
          <p:cNvSpPr txBox="1"/>
          <p:nvPr/>
        </p:nvSpPr>
        <p:spPr>
          <a:xfrm>
            <a:off x="6831874" y="1881049"/>
            <a:ext cx="992777" cy="646331"/>
          </a:xfrm>
          <a:prstGeom prst="rect">
            <a:avLst/>
          </a:prstGeom>
          <a:noFill/>
        </p:spPr>
        <p:txBody>
          <a:bodyPr wrap="square" rtlCol="0">
            <a:spAutoFit/>
          </a:bodyPr>
          <a:lstStyle/>
          <a:p>
            <a:r>
              <a:rPr lang="en-IN" dirty="0" smtClean="0"/>
              <a:t>DHT 11 Sensor</a:t>
            </a:r>
            <a:endParaRPr lang="en-IN" dirty="0"/>
          </a:p>
        </p:txBody>
      </p:sp>
      <p:sp>
        <p:nvSpPr>
          <p:cNvPr id="7" name="TextBox 6"/>
          <p:cNvSpPr txBox="1"/>
          <p:nvPr/>
        </p:nvSpPr>
        <p:spPr>
          <a:xfrm>
            <a:off x="6340735" y="3916249"/>
            <a:ext cx="1750423" cy="646331"/>
          </a:xfrm>
          <a:prstGeom prst="rect">
            <a:avLst/>
          </a:prstGeom>
          <a:noFill/>
        </p:spPr>
        <p:txBody>
          <a:bodyPr wrap="square" rtlCol="0">
            <a:spAutoFit/>
          </a:bodyPr>
          <a:lstStyle/>
          <a:p>
            <a:r>
              <a:rPr lang="en-IN" dirty="0" smtClean="0"/>
              <a:t>0.96’ I2C OLED Display</a:t>
            </a:r>
            <a:endParaRPr lang="en-IN" dirty="0"/>
          </a:p>
        </p:txBody>
      </p:sp>
      <p:sp>
        <p:nvSpPr>
          <p:cNvPr id="9" name="Rectangle 8"/>
          <p:cNvSpPr/>
          <p:nvPr/>
        </p:nvSpPr>
        <p:spPr>
          <a:xfrm>
            <a:off x="2612571" y="5708468"/>
            <a:ext cx="1031965" cy="5617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smtClean="0">
                <a:solidFill>
                  <a:schemeClr val="tx1"/>
                </a:solidFill>
              </a:rPr>
              <a:t>MQ135 Sensor</a:t>
            </a:r>
            <a:endParaRPr lang="en-IN" dirty="0">
              <a:solidFill>
                <a:schemeClr val="tx1"/>
              </a:solidFill>
            </a:endParaRPr>
          </a:p>
        </p:txBody>
      </p:sp>
      <p:sp>
        <p:nvSpPr>
          <p:cNvPr id="10" name="TextBox 9"/>
          <p:cNvSpPr txBox="1"/>
          <p:nvPr/>
        </p:nvSpPr>
        <p:spPr>
          <a:xfrm>
            <a:off x="3128553" y="2612006"/>
            <a:ext cx="2057402" cy="369332"/>
          </a:xfrm>
          <a:prstGeom prst="rect">
            <a:avLst/>
          </a:prstGeom>
          <a:noFill/>
        </p:spPr>
        <p:txBody>
          <a:bodyPr wrap="square" rtlCol="0">
            <a:spAutoFit/>
          </a:bodyPr>
          <a:lstStyle/>
          <a:p>
            <a:r>
              <a:rPr lang="en-IN" dirty="0" smtClean="0"/>
              <a:t>Arduino Nano V3</a:t>
            </a:r>
            <a:endParaRPr lang="en-IN" dirty="0"/>
          </a:p>
        </p:txBody>
      </p:sp>
    </p:spTree>
    <p:extLst>
      <p:ext uri="{BB962C8B-B14F-4D97-AF65-F5344CB8AC3E}">
        <p14:creationId xmlns:p14="http://schemas.microsoft.com/office/powerpoint/2010/main" val="32241710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9818"/>
            <a:ext cx="8596668" cy="888273"/>
          </a:xfrm>
        </p:spPr>
        <p:txBody>
          <a:bodyPr>
            <a:normAutofit/>
          </a:bodyPr>
          <a:lstStyle/>
          <a:p>
            <a:pPr algn="ctr"/>
            <a:r>
              <a:rPr lang="en-IN" dirty="0" smtClean="0"/>
              <a:t>Connections</a:t>
            </a:r>
            <a:endParaRPr lang="en-IN" dirty="0"/>
          </a:p>
        </p:txBody>
      </p:sp>
      <p:sp>
        <p:nvSpPr>
          <p:cNvPr id="3" name="Content Placeholder 2"/>
          <p:cNvSpPr>
            <a:spLocks noGrp="1"/>
          </p:cNvSpPr>
          <p:nvPr>
            <p:ph idx="1"/>
          </p:nvPr>
        </p:nvSpPr>
        <p:spPr>
          <a:xfrm>
            <a:off x="677334" y="862149"/>
            <a:ext cx="8596668" cy="5179214"/>
          </a:xfrm>
        </p:spPr>
        <p:txBody>
          <a:bodyPr>
            <a:normAutofit fontScale="92500" lnSpcReduction="20000"/>
          </a:bodyPr>
          <a:lstStyle/>
          <a:p>
            <a:pPr marL="0" indent="0">
              <a:buNone/>
            </a:pPr>
            <a:r>
              <a:rPr lang="en-IN" u="sng" dirty="0" smtClean="0"/>
              <a:t>-&gt; Connections from MQ135 Sensor</a:t>
            </a:r>
            <a:r>
              <a:rPr lang="en-IN" dirty="0" smtClean="0"/>
              <a:t>:</a:t>
            </a:r>
          </a:p>
          <a:p>
            <a:pPr marL="0" indent="0">
              <a:buNone/>
            </a:pPr>
            <a:r>
              <a:rPr lang="en-IN" dirty="0" smtClean="0"/>
              <a:t>	# A0 to A0 </a:t>
            </a:r>
            <a:r>
              <a:rPr lang="en-IN" dirty="0"/>
              <a:t>of Arduino</a:t>
            </a:r>
          </a:p>
          <a:p>
            <a:pPr marL="0" indent="0">
              <a:buNone/>
            </a:pPr>
            <a:r>
              <a:rPr lang="en-IN" dirty="0" smtClean="0"/>
              <a:t>	#GND to GND </a:t>
            </a:r>
            <a:r>
              <a:rPr lang="en-IN" dirty="0"/>
              <a:t>of </a:t>
            </a:r>
            <a:r>
              <a:rPr lang="en-IN" dirty="0" smtClean="0"/>
              <a:t>Arduino (**)</a:t>
            </a:r>
            <a:endParaRPr lang="en-IN" dirty="0"/>
          </a:p>
          <a:p>
            <a:pPr marL="0" indent="0">
              <a:buNone/>
            </a:pPr>
            <a:r>
              <a:rPr lang="en-IN" dirty="0" smtClean="0"/>
              <a:t>	#VCC to 5V </a:t>
            </a:r>
            <a:r>
              <a:rPr lang="en-IN" dirty="0"/>
              <a:t>of </a:t>
            </a:r>
            <a:r>
              <a:rPr lang="en-IN" dirty="0" smtClean="0"/>
              <a:t>Arduino  (*)</a:t>
            </a:r>
          </a:p>
          <a:p>
            <a:pPr marL="0" indent="0">
              <a:buNone/>
            </a:pPr>
            <a:r>
              <a:rPr lang="en-IN" dirty="0" smtClean="0"/>
              <a:t>-&gt;</a:t>
            </a:r>
            <a:r>
              <a:rPr lang="en-IN" dirty="0"/>
              <a:t> </a:t>
            </a:r>
            <a:r>
              <a:rPr lang="en-IN" u="sng" dirty="0" smtClean="0"/>
              <a:t>Connections </a:t>
            </a:r>
            <a:r>
              <a:rPr lang="en-IN" u="sng" dirty="0"/>
              <a:t>from </a:t>
            </a:r>
            <a:r>
              <a:rPr lang="en-IN" u="sng" dirty="0" smtClean="0"/>
              <a:t>DHT11 </a:t>
            </a:r>
            <a:r>
              <a:rPr lang="en-IN" u="sng" dirty="0"/>
              <a:t>Sensor</a:t>
            </a:r>
            <a:r>
              <a:rPr lang="en-IN" dirty="0" smtClean="0"/>
              <a:t>:</a:t>
            </a:r>
          </a:p>
          <a:p>
            <a:pPr marL="0" indent="0">
              <a:buNone/>
            </a:pPr>
            <a:r>
              <a:rPr lang="en-IN" dirty="0"/>
              <a:t>	#GND to GND of Arduino (**)</a:t>
            </a:r>
          </a:p>
          <a:p>
            <a:pPr marL="0" indent="0">
              <a:buNone/>
            </a:pPr>
            <a:r>
              <a:rPr lang="en-IN" dirty="0"/>
              <a:t>	#VCC to 5V of Arduino  (*)</a:t>
            </a:r>
          </a:p>
          <a:p>
            <a:pPr marL="0" indent="0">
              <a:buNone/>
            </a:pPr>
            <a:r>
              <a:rPr lang="en-IN" dirty="0" smtClean="0"/>
              <a:t>	#DAT to D2 </a:t>
            </a:r>
            <a:r>
              <a:rPr lang="en-IN" dirty="0"/>
              <a:t>of </a:t>
            </a:r>
            <a:r>
              <a:rPr lang="en-IN" dirty="0" smtClean="0"/>
              <a:t>Arduino</a:t>
            </a:r>
          </a:p>
          <a:p>
            <a:pPr marL="0" indent="0">
              <a:buNone/>
            </a:pPr>
            <a:r>
              <a:rPr lang="en-IN" dirty="0" smtClean="0"/>
              <a:t>-&gt; </a:t>
            </a:r>
            <a:r>
              <a:rPr lang="en-IN" u="sng" dirty="0"/>
              <a:t>Connections from </a:t>
            </a:r>
            <a:r>
              <a:rPr lang="en-IN" u="sng" dirty="0" smtClean="0"/>
              <a:t>0.96’ I2C OLED </a:t>
            </a:r>
            <a:r>
              <a:rPr lang="en-IN" dirty="0" smtClean="0"/>
              <a:t>:</a:t>
            </a:r>
          </a:p>
          <a:p>
            <a:pPr marL="0" indent="0">
              <a:buNone/>
            </a:pPr>
            <a:r>
              <a:rPr lang="en-IN" dirty="0" smtClean="0"/>
              <a:t>	#SDA to A4 of Arduino</a:t>
            </a:r>
          </a:p>
          <a:p>
            <a:pPr marL="0" indent="0">
              <a:buNone/>
            </a:pPr>
            <a:r>
              <a:rPr lang="en-IN" dirty="0"/>
              <a:t>	</a:t>
            </a:r>
            <a:r>
              <a:rPr lang="en-IN" dirty="0" smtClean="0"/>
              <a:t>#SCK to A5 of Arduino</a:t>
            </a:r>
          </a:p>
          <a:p>
            <a:pPr marL="0" indent="0">
              <a:buNone/>
            </a:pPr>
            <a:r>
              <a:rPr lang="en-IN" dirty="0"/>
              <a:t>	</a:t>
            </a:r>
            <a:r>
              <a:rPr lang="en-IN" dirty="0" smtClean="0"/>
              <a:t>#VDD to 5V of Arduino  (*)</a:t>
            </a:r>
          </a:p>
          <a:p>
            <a:pPr marL="0" indent="0">
              <a:buNone/>
            </a:pPr>
            <a:r>
              <a:rPr lang="en-IN" dirty="0"/>
              <a:t>	</a:t>
            </a:r>
            <a:r>
              <a:rPr lang="en-IN" dirty="0" smtClean="0"/>
              <a:t>#GND to GND </a:t>
            </a:r>
            <a:r>
              <a:rPr lang="en-IN" dirty="0"/>
              <a:t>of Arduino</a:t>
            </a:r>
          </a:p>
          <a:p>
            <a:pPr marL="0" indent="0">
              <a:buNone/>
            </a:pPr>
            <a:r>
              <a:rPr lang="en-IN" b="1" u="sng" dirty="0" smtClean="0"/>
              <a:t>NOTE</a:t>
            </a:r>
            <a:r>
              <a:rPr lang="en-IN" dirty="0" smtClean="0"/>
              <a:t> : Connections with (*) and (**) indicate common soldered / joined ends , for respective combination. </a:t>
            </a:r>
            <a:endParaRPr lang="en-IN" dirty="0"/>
          </a:p>
          <a:p>
            <a:pPr marL="0" indent="0">
              <a:buNone/>
            </a:pPr>
            <a:endParaRPr lang="en-IN" dirty="0"/>
          </a:p>
          <a:p>
            <a:pPr marL="0" indent="0">
              <a:buNone/>
            </a:pP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6100353" y="-117564"/>
            <a:ext cx="4167054" cy="6126480"/>
          </a:xfrm>
          <a:prstGeom prst="rect">
            <a:avLst/>
          </a:prstGeom>
        </p:spPr>
      </p:pic>
    </p:spTree>
    <p:extLst>
      <p:ext uri="{BB962C8B-B14F-4D97-AF65-F5344CB8AC3E}">
        <p14:creationId xmlns:p14="http://schemas.microsoft.com/office/powerpoint/2010/main" val="4660564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Components and Working</a:t>
            </a:r>
            <a:endParaRPr lang="en-IN" dirty="0"/>
          </a:p>
        </p:txBody>
      </p:sp>
      <p:sp>
        <p:nvSpPr>
          <p:cNvPr id="3" name="Content Placeholder 2"/>
          <p:cNvSpPr>
            <a:spLocks noGrp="1"/>
          </p:cNvSpPr>
          <p:nvPr>
            <p:ph idx="1"/>
          </p:nvPr>
        </p:nvSpPr>
        <p:spPr/>
        <p:txBody>
          <a:bodyPr>
            <a:normAutofit lnSpcReduction="10000"/>
          </a:bodyPr>
          <a:lstStyle/>
          <a:p>
            <a:r>
              <a:rPr lang="en-IN" dirty="0" smtClean="0"/>
              <a:t>The components used in this project are:</a:t>
            </a:r>
          </a:p>
          <a:p>
            <a:pPr>
              <a:buAutoNum type="arabicParenR"/>
            </a:pPr>
            <a:r>
              <a:rPr lang="en-IN" dirty="0" smtClean="0"/>
              <a:t>Arduino Nano V3 with USB Cable</a:t>
            </a:r>
          </a:p>
          <a:p>
            <a:pPr>
              <a:buAutoNum type="arabicParenR"/>
            </a:pPr>
            <a:r>
              <a:rPr lang="en-IN" dirty="0" smtClean="0"/>
              <a:t>MQ-135 Air quality sensor: Measures ppm concentration of gases like NH3, Sulfur, Benzene, CO2 and smoke . The electricity flowing in it ionizes the gases in contact, and then measures the change in conductivity. It then converts the value as signal and sends to arduino, which then compares it with predefined range of values and sends an output message.</a:t>
            </a:r>
          </a:p>
          <a:p>
            <a:pPr>
              <a:buAutoNum type="arabicParenR"/>
            </a:pPr>
            <a:r>
              <a:rPr lang="en-IN" dirty="0" smtClean="0"/>
              <a:t>DHT11 temperature and humidity sensor: It internally uses a thermistor and a capacitive humidity sensor (which measures the change in capacitance value due to the absorption of moisture by the dielectric material present in between).</a:t>
            </a:r>
          </a:p>
          <a:p>
            <a:pPr>
              <a:buAutoNum type="arabicParenR"/>
            </a:pPr>
            <a:r>
              <a:rPr lang="en-IN" dirty="0" smtClean="0"/>
              <a:t>0.96” i2c OLED Display screen: which displays all the output in digital form.</a:t>
            </a:r>
          </a:p>
          <a:p>
            <a:pPr>
              <a:buAutoNum type="arabicParenR"/>
            </a:pPr>
            <a:endParaRPr lang="en-IN" dirty="0"/>
          </a:p>
        </p:txBody>
      </p:sp>
    </p:spTree>
    <p:extLst>
      <p:ext uri="{BB962C8B-B14F-4D97-AF65-F5344CB8AC3E}">
        <p14:creationId xmlns:p14="http://schemas.microsoft.com/office/powerpoint/2010/main" val="14888895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09006"/>
            <a:ext cx="8596668" cy="705394"/>
          </a:xfrm>
        </p:spPr>
        <p:txBody>
          <a:bodyPr/>
          <a:lstStyle/>
          <a:p>
            <a:r>
              <a:rPr lang="en-IN" dirty="0" smtClean="0"/>
              <a:t>Coding section of the project</a:t>
            </a:r>
            <a:endParaRPr lang="en-IN" dirty="0"/>
          </a:p>
        </p:txBody>
      </p:sp>
      <p:sp>
        <p:nvSpPr>
          <p:cNvPr id="3" name="Content Placeholder 2"/>
          <p:cNvSpPr>
            <a:spLocks noGrp="1"/>
          </p:cNvSpPr>
          <p:nvPr>
            <p:ph idx="1"/>
          </p:nvPr>
        </p:nvSpPr>
        <p:spPr>
          <a:xfrm>
            <a:off x="677334" y="1097280"/>
            <a:ext cx="8596668" cy="5564777"/>
          </a:xfrm>
        </p:spPr>
        <p:txBody>
          <a:bodyPr/>
          <a:lstStyle/>
          <a:p>
            <a:r>
              <a:rPr lang="en-IN" dirty="0" smtClean="0"/>
              <a:t>The project incorporates library codes through following libraries:</a:t>
            </a:r>
          </a:p>
          <a:p>
            <a:pPr>
              <a:buAutoNum type="arabicParenR"/>
            </a:pPr>
            <a:r>
              <a:rPr lang="en-IN" dirty="0" smtClean="0"/>
              <a:t>Adafruit_SSD1306.h</a:t>
            </a:r>
          </a:p>
          <a:p>
            <a:pPr>
              <a:buAutoNum type="arabicParenR"/>
            </a:pPr>
            <a:r>
              <a:rPr lang="en-IN" dirty="0" smtClean="0"/>
              <a:t>Adafruit_GFX.h</a:t>
            </a:r>
          </a:p>
          <a:p>
            <a:pPr>
              <a:buAutoNum type="arabicParenR"/>
            </a:pPr>
            <a:r>
              <a:rPr lang="en-IN" dirty="0" smtClean="0"/>
              <a:t>DHT.h</a:t>
            </a:r>
          </a:p>
          <a:p>
            <a:pPr marL="0" indent="0">
              <a:buNone/>
            </a:pPr>
            <a:endParaRPr lang="en-IN" dirty="0" smtClean="0"/>
          </a:p>
          <a:p>
            <a:pPr marL="0" indent="0">
              <a:buNone/>
            </a:pPr>
            <a:r>
              <a:rPr lang="en-IN" dirty="0" smtClean="0"/>
              <a:t>*There will be two main functions in the code: sendSensor() and air_sensor(). </a:t>
            </a:r>
          </a:p>
          <a:p>
            <a:pPr>
              <a:buAutoNum type="arabicParenR"/>
            </a:pPr>
            <a:r>
              <a:rPr lang="en-IN" dirty="0" smtClean="0"/>
              <a:t>In air_sensor() function , it reads the analog value of MQ135 sensor and stores in the variable gasLevel , and then compares the value with different predefined range values. Post comparison it stores the result in variable quality, and ultimately sends signal to oled display to print the result.</a:t>
            </a:r>
          </a:p>
          <a:p>
            <a:pPr>
              <a:buAutoNum type="arabicParenR"/>
            </a:pPr>
            <a:endParaRPr lang="en-IN" dirty="0" smtClean="0"/>
          </a:p>
          <a:p>
            <a:pPr>
              <a:buFont typeface="Wingdings 3" charset="2"/>
              <a:buAutoNum type="arabicParenR"/>
            </a:pPr>
            <a:r>
              <a:rPr lang="en-IN" dirty="0"/>
              <a:t>In sendSensor() function , it reads two floating point values from the DHT11 sensor and stores in the variables h and t , and using isnan() confirms the proper input format. It then sends signal to oled display to print the results (Temperature in unit of “C”, and humidity (RH) in “%”)</a:t>
            </a:r>
          </a:p>
          <a:p>
            <a:pPr marL="0" indent="0">
              <a:buNone/>
            </a:pPr>
            <a:endParaRPr lang="en-IN" dirty="0" smtClean="0"/>
          </a:p>
          <a:p>
            <a:pPr>
              <a:buAutoNum type="arabicParenR"/>
            </a:pPr>
            <a:endParaRPr lang="en-IN" dirty="0" smtClean="0"/>
          </a:p>
          <a:p>
            <a:pPr marL="0" indent="0">
              <a:buNone/>
            </a:pPr>
            <a:endParaRPr lang="en-IN" dirty="0" smtClean="0"/>
          </a:p>
          <a:p>
            <a:pPr marL="0" indent="0">
              <a:buNone/>
            </a:pPr>
            <a:endParaRPr lang="en-IN" dirty="0"/>
          </a:p>
        </p:txBody>
      </p:sp>
    </p:spTree>
    <p:extLst>
      <p:ext uri="{BB962C8B-B14F-4D97-AF65-F5344CB8AC3E}">
        <p14:creationId xmlns:p14="http://schemas.microsoft.com/office/powerpoint/2010/main" val="6644410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3594"/>
          </a:xfrm>
        </p:spPr>
        <p:txBody>
          <a:bodyPr/>
          <a:lstStyle/>
          <a:p>
            <a:r>
              <a:rPr lang="en-IN" dirty="0" smtClean="0"/>
              <a:t>Code</a:t>
            </a:r>
            <a:endParaRPr lang="en-IN" dirty="0"/>
          </a:p>
        </p:txBody>
      </p:sp>
      <p:sp>
        <p:nvSpPr>
          <p:cNvPr id="3" name="Content Placeholder 2"/>
          <p:cNvSpPr>
            <a:spLocks noGrp="1"/>
          </p:cNvSpPr>
          <p:nvPr>
            <p:ph idx="1"/>
          </p:nvPr>
        </p:nvSpPr>
        <p:spPr>
          <a:xfrm>
            <a:off x="838200" y="1188720"/>
            <a:ext cx="10515600" cy="4988243"/>
          </a:xfrm>
        </p:spPr>
        <p:txBody>
          <a:bodyPr>
            <a:normAutofit/>
          </a:bodyPr>
          <a:lstStyle/>
          <a:p>
            <a:r>
              <a:rPr lang="en-IN" dirty="0"/>
              <a:t>#include &lt;SPI.h&gt;</a:t>
            </a:r>
          </a:p>
          <a:p>
            <a:r>
              <a:rPr lang="en-IN" dirty="0"/>
              <a:t>#include &lt;Wire.h&gt;</a:t>
            </a:r>
          </a:p>
          <a:p>
            <a:r>
              <a:rPr lang="en-IN" dirty="0"/>
              <a:t>#include &lt;Adafruit_GFX.h&gt;</a:t>
            </a:r>
          </a:p>
          <a:p>
            <a:r>
              <a:rPr lang="en-IN" dirty="0"/>
              <a:t>#include  &lt;Adafruit_SSD1306.h&gt;</a:t>
            </a:r>
          </a:p>
          <a:p>
            <a:r>
              <a:rPr lang="en-IN" dirty="0"/>
              <a:t>#include &lt;Fonts/FreeSans9pt7b.h&gt;</a:t>
            </a:r>
          </a:p>
          <a:p>
            <a:r>
              <a:rPr lang="en-IN" dirty="0"/>
              <a:t>#include &lt;Fonts/FreeMonoOblique9pt7b.h&gt;</a:t>
            </a:r>
          </a:p>
          <a:p>
            <a:r>
              <a:rPr lang="en-IN" dirty="0"/>
              <a:t>#include  &lt;DHT.h&gt;</a:t>
            </a:r>
          </a:p>
          <a:p>
            <a:r>
              <a:rPr lang="en-IN" dirty="0"/>
              <a:t>#define SCREEN_WIDTH 128 // OLED display width, in pixels</a:t>
            </a:r>
          </a:p>
          <a:p>
            <a:r>
              <a:rPr lang="en-IN" dirty="0"/>
              <a:t>#define  SCREEN_HEIGHT 64 // OLED display height, in pixels</a:t>
            </a:r>
          </a:p>
          <a:p>
            <a:endParaRPr lang="en-IN" dirty="0"/>
          </a:p>
          <a:p>
            <a:r>
              <a:rPr lang="en-IN" dirty="0"/>
              <a:t>#define OLED_RESET     4  // Reset pin # (or -1 if sharing Arduino reset pin)</a:t>
            </a:r>
          </a:p>
          <a:p>
            <a:r>
              <a:rPr lang="en-IN" dirty="0"/>
              <a:t>Adafruit_SSD1306 display(SCREEN_WIDTH,  SCREEN_HEIGHT, &amp;Wire, OLED_RESET);</a:t>
            </a:r>
          </a:p>
          <a:p>
            <a:endParaRPr lang="en-IN" dirty="0"/>
          </a:p>
        </p:txBody>
      </p:sp>
    </p:spTree>
    <p:extLst>
      <p:ext uri="{BB962C8B-B14F-4D97-AF65-F5344CB8AC3E}">
        <p14:creationId xmlns:p14="http://schemas.microsoft.com/office/powerpoint/2010/main" val="41026506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10844"/>
            <a:ext cx="10515600" cy="5766119"/>
          </a:xfrm>
        </p:spPr>
        <p:txBody>
          <a:bodyPr>
            <a:normAutofit fontScale="92500" lnSpcReduction="20000"/>
          </a:bodyPr>
          <a:lstStyle/>
          <a:p>
            <a:r>
              <a:rPr lang="en-IN" dirty="0"/>
              <a:t>#define sensor    A0 </a:t>
            </a:r>
          </a:p>
          <a:p>
            <a:r>
              <a:rPr lang="en-IN" dirty="0"/>
              <a:t>#define DHTPIN  2          // Digital pin 2</a:t>
            </a:r>
          </a:p>
          <a:p>
            <a:r>
              <a:rPr lang="en-IN" dirty="0"/>
              <a:t>#define DHTTYPE DHT11     // DHT </a:t>
            </a:r>
            <a:r>
              <a:rPr lang="en-IN" dirty="0" smtClean="0"/>
              <a:t>11</a:t>
            </a:r>
          </a:p>
          <a:p>
            <a:endParaRPr lang="en-IN" dirty="0"/>
          </a:p>
          <a:p>
            <a:r>
              <a:rPr lang="en-IN" dirty="0"/>
              <a:t>int gasLevel  = 0;         //int variable for gas level</a:t>
            </a:r>
          </a:p>
          <a:p>
            <a:r>
              <a:rPr lang="en-IN" dirty="0"/>
              <a:t>String quality =""; </a:t>
            </a:r>
          </a:p>
          <a:p>
            <a:r>
              <a:rPr lang="en-IN" dirty="0"/>
              <a:t>DHT dht(DHTPIN,  DHTTYPE);</a:t>
            </a:r>
          </a:p>
          <a:p>
            <a:pPr marL="0" indent="0">
              <a:buNone/>
            </a:pPr>
            <a:endParaRPr lang="en-IN" dirty="0"/>
          </a:p>
          <a:p>
            <a:r>
              <a:rPr lang="en-IN" dirty="0"/>
              <a:t>void sendSensor()</a:t>
            </a:r>
          </a:p>
          <a:p>
            <a:r>
              <a:rPr lang="en-IN" dirty="0"/>
              <a:t>{</a:t>
            </a:r>
          </a:p>
          <a:p>
            <a:r>
              <a:rPr lang="en-IN" dirty="0"/>
              <a:t>  float h = dht.readHumidity();</a:t>
            </a:r>
          </a:p>
          <a:p>
            <a:r>
              <a:rPr lang="en-IN" dirty="0"/>
              <a:t>  float t = dht.readTemperature();</a:t>
            </a:r>
          </a:p>
          <a:p>
            <a:endParaRPr lang="en-IN" dirty="0"/>
          </a:p>
          <a:p>
            <a:r>
              <a:rPr lang="en-IN" dirty="0"/>
              <a:t>  if (isnan(h) || isnan(t)) {</a:t>
            </a:r>
          </a:p>
          <a:p>
            <a:r>
              <a:rPr lang="en-IN" dirty="0"/>
              <a:t>  Serial.println("Failed  to read from DHT sensor!");</a:t>
            </a:r>
          </a:p>
          <a:p>
            <a:r>
              <a:rPr lang="en-IN" dirty="0"/>
              <a:t>    return;</a:t>
            </a:r>
          </a:p>
          <a:p>
            <a:r>
              <a:rPr lang="en-IN" dirty="0"/>
              <a:t>  </a:t>
            </a:r>
            <a:r>
              <a:rPr lang="en-IN" dirty="0" smtClean="0"/>
              <a:t>}</a:t>
            </a:r>
            <a:endParaRPr lang="en-IN" dirty="0"/>
          </a:p>
        </p:txBody>
      </p:sp>
    </p:spTree>
    <p:extLst>
      <p:ext uri="{BB962C8B-B14F-4D97-AF65-F5344CB8AC3E}">
        <p14:creationId xmlns:p14="http://schemas.microsoft.com/office/powerpoint/2010/main" val="80923473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559</TotalTime>
  <Words>1187</Words>
  <Application>Microsoft Office PowerPoint</Application>
  <PresentationFormat>Widescreen</PresentationFormat>
  <Paragraphs>198</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Trebuchet MS</vt:lpstr>
      <vt:lpstr>Wingdings 3</vt:lpstr>
      <vt:lpstr>Facet</vt:lpstr>
      <vt:lpstr>Project Title: Arduino Air Quality Monitor</vt:lpstr>
      <vt:lpstr>Background and Motivation</vt:lpstr>
      <vt:lpstr>Objectives</vt:lpstr>
      <vt:lpstr>Schematic of setup</vt:lpstr>
      <vt:lpstr>Connections</vt:lpstr>
      <vt:lpstr>Components and Working</vt:lpstr>
      <vt:lpstr>Coding section of the project</vt:lpstr>
      <vt:lpstr>Code</vt:lpstr>
      <vt:lpstr>PowerPoint Presentation</vt:lpstr>
      <vt:lpstr>PowerPoint Presentation</vt:lpstr>
      <vt:lpstr>PowerPoint Presentation</vt:lpstr>
      <vt:lpstr>PowerPoint Presentation</vt:lpstr>
      <vt:lpstr>PowerPoint Presentation</vt:lpstr>
      <vt:lpstr>PowerPoint Presentation</vt:lpstr>
      <vt:lpstr>Challenges faced And Solutions Found</vt:lpstr>
      <vt:lpstr>DIY Final Project visual in working State</vt:lpstr>
      <vt:lpstr>Learnings from the Project</vt:lpstr>
      <vt:lpstr>Individual Responsibilities</vt:lpstr>
      <vt:lpstr>Conclusions:</vt:lpstr>
      <vt:lpstr>References</vt:lpstr>
      <vt:lpstr>THANK YOU</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Arduino Air Quality Monitor</dc:title>
  <dc:creator>Microsoft account</dc:creator>
  <cp:lastModifiedBy>Microsoft account</cp:lastModifiedBy>
  <cp:revision>42</cp:revision>
  <dcterms:created xsi:type="dcterms:W3CDTF">2023-05-29T18:05:55Z</dcterms:created>
  <dcterms:modified xsi:type="dcterms:W3CDTF">2024-06-22T07:54:26Z</dcterms:modified>
</cp:coreProperties>
</file>