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7"/>
  </p:notesMasterIdLst>
  <p:sldIdLst>
    <p:sldId id="256" r:id="rId2"/>
    <p:sldId id="257" r:id="rId3"/>
    <p:sldId id="258" r:id="rId4"/>
    <p:sldId id="259" r:id="rId5"/>
    <p:sldId id="260" r:id="rId6"/>
    <p:sldId id="261" r:id="rId7"/>
    <p:sldId id="267" r:id="rId8"/>
    <p:sldId id="266" r:id="rId9"/>
    <p:sldId id="269" r:id="rId10"/>
    <p:sldId id="279" r:id="rId11"/>
    <p:sldId id="280" r:id="rId12"/>
    <p:sldId id="281" r:id="rId13"/>
    <p:sldId id="282" r:id="rId14"/>
    <p:sldId id="283" r:id="rId15"/>
    <p:sldId id="284" r:id="rId16"/>
    <p:sldId id="285" r:id="rId17"/>
    <p:sldId id="262" r:id="rId18"/>
    <p:sldId id="268"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301" r:id="rId33"/>
    <p:sldId id="302" r:id="rId34"/>
    <p:sldId id="303" r:id="rId35"/>
    <p:sldId id="304" r:id="rId36"/>
  </p:sldIdLst>
  <p:sldSz cx="9144000" cy="5143500" type="screen16x9"/>
  <p:notesSz cx="6858000" cy="9144000"/>
  <p:embeddedFontLst>
    <p:embeddedFont>
      <p:font typeface="Advent Pro SemiBold" panose="020B0604020202020204" charset="0"/>
      <p:regular r:id="rId38"/>
      <p:bold r:id="rId39"/>
      <p:italic r:id="rId40"/>
      <p:boldItalic r:id="rId41"/>
    </p:embeddedFont>
    <p:embeddedFont>
      <p:font typeface="Fira Sans Condensed Medium" panose="020B0603050000020004" pitchFamily="3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Livvic Light" pitchFamily="2" charset="0"/>
      <p:regular r:id="rId50"/>
      <p:italic r:id="rId51"/>
    </p:embeddedFont>
    <p:embeddedFont>
      <p:font typeface="Maven Pro" panose="020B0604020202020204" charset="0"/>
      <p:regular r:id="rId52"/>
      <p:bold r:id="rId53"/>
    </p:embeddedFont>
    <p:embeddedFont>
      <p:font typeface="Nunito Light" pitchFamily="2" charset="0"/>
      <p:regular r:id="rId54"/>
      <p:italic r:id="rId55"/>
    </p:embeddedFont>
    <p:embeddedFont>
      <p:font typeface="Share Tech"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ebef005d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ebef005d5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67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ec352300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ec352300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1" name="Google Shape;281;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2" name="Google Shape;282;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3" name="Google Shape;283;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4" name="Google Shape;284;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4"/>
        <p:cNvGrpSpPr/>
        <p:nvPr/>
      </p:nvGrpSpPr>
      <p:grpSpPr>
        <a:xfrm>
          <a:off x="0" y="0"/>
          <a:ext cx="0" cy="0"/>
          <a:chOff x="0" y="0"/>
          <a:chExt cx="0" cy="0"/>
        </a:xfrm>
      </p:grpSpPr>
      <p:sp>
        <p:nvSpPr>
          <p:cNvPr id="295" name="Google Shape;295;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5" name="Google Shape;305;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6" name="Google Shape;306;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9" name="Google Shape;309;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0" name="Google Shape;310;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6" name="Google Shape;356;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7" name="Google Shape;357;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8" name="Google Shape;358;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9" name="Google Shape;359;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0" name="Google Shape;360;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1" name="Google Shape;361;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2" name="Google Shape;362;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3" name="Google Shape;363;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4" name="Google Shape;364;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6" name="Google Shape;376;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7" name="Google Shape;377;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9144000" cy="5143500"/>
          </a:xfrm>
          <a:prstGeom prst="rect">
            <a:avLst/>
          </a:prstGeom>
          <a:noFill/>
          <a:ln>
            <a:noFill/>
          </a:ln>
        </p:spPr>
      </p:sp>
      <p:sp>
        <p:nvSpPr>
          <p:cNvPr id="175" name="Google Shape;175;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9" name="Google Shape;179;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subTitle" idx="1"/>
          </p:nvPr>
        </p:nvSpPr>
        <p:spPr>
          <a:xfrm>
            <a:off x="5848488" y="3118775"/>
            <a:ext cx="3295500" cy="13034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n" dirty="0">
                <a:latin typeface="Times New Roman" panose="02020603050405020304" pitchFamily="18" charset="0"/>
                <a:cs typeface="Times New Roman" panose="02020603050405020304" pitchFamily="18" charset="0"/>
              </a:rPr>
              <a:t>RESHWAK</a:t>
            </a: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-Triveni Zoting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-Ritesh Singh</a:t>
            </a:r>
          </a:p>
          <a:p>
            <a:pPr marL="0" lvl="0" indent="0" algn="l"/>
            <a:r>
              <a:rPr lang="e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Snehitha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Nalam</a:t>
            </a:r>
            <a:endParaRPr dirty="0">
              <a:latin typeface="Times New Roman" panose="02020603050405020304" pitchFamily="18" charset="0"/>
              <a:cs typeface="Times New Roman" panose="02020603050405020304" pitchFamily="18" charset="0"/>
            </a:endParaRPr>
          </a:p>
        </p:txBody>
      </p:sp>
      <p:sp>
        <p:nvSpPr>
          <p:cNvPr id="432" name="Google Shape;432;p23"/>
          <p:cNvSpPr txBox="1">
            <a:spLocks noGrp="1"/>
          </p:cNvSpPr>
          <p:nvPr>
            <p:ph type="ctrTitle"/>
          </p:nvPr>
        </p:nvSpPr>
        <p:spPr>
          <a:xfrm>
            <a:off x="1394575" y="658151"/>
            <a:ext cx="6020700" cy="23855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CUSTOMER </a:t>
            </a:r>
            <a:r>
              <a:rPr lang="en" dirty="0">
                <a:solidFill>
                  <a:schemeClr val="accent2"/>
                </a:solidFill>
                <a:latin typeface="Times New Roman" panose="02020603050405020304" pitchFamily="18" charset="0"/>
                <a:cs typeface="Times New Roman" panose="02020603050405020304" pitchFamily="18" charset="0"/>
              </a:rPr>
              <a:t>SEGMENTATION</a:t>
            </a:r>
            <a:br>
              <a:rPr lang="en" dirty="0">
                <a:solidFill>
                  <a:schemeClr val="accent2"/>
                </a:solidFill>
                <a:latin typeface="Times New Roman" panose="02020603050405020304" pitchFamily="18" charset="0"/>
                <a:cs typeface="Times New Roman" panose="02020603050405020304" pitchFamily="18" charset="0"/>
              </a:rPr>
            </a:br>
            <a:r>
              <a:rPr lang="en" dirty="0">
                <a:solidFill>
                  <a:schemeClr val="accent2"/>
                </a:solidFill>
                <a:latin typeface="Times New Roman" panose="02020603050405020304" pitchFamily="18" charset="0"/>
                <a:cs typeface="Times New Roman" panose="02020603050405020304" pitchFamily="18" charset="0"/>
              </a:rPr>
              <a:t>(Clustering Project)</a:t>
            </a:r>
            <a:endParaRPr dirty="0">
              <a:latin typeface="Times New Roman" panose="02020603050405020304" pitchFamily="18" charset="0"/>
              <a:cs typeface="Times New Roman" panose="02020603050405020304" pitchFamily="18" charset="0"/>
            </a:endParaRPr>
          </a:p>
        </p:txBody>
      </p:sp>
      <p:sp>
        <p:nvSpPr>
          <p:cNvPr id="433" name="Google Shape;433;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3"/>
          <p:cNvGrpSpPr/>
          <p:nvPr/>
        </p:nvGrpSpPr>
        <p:grpSpPr>
          <a:xfrm>
            <a:off x="6232314" y="3696331"/>
            <a:ext cx="121434" cy="1073147"/>
            <a:chOff x="6232314" y="3696331"/>
            <a:chExt cx="121434" cy="1073147"/>
          </a:xfrm>
        </p:grpSpPr>
        <p:sp>
          <p:nvSpPr>
            <p:cNvPr id="440" name="Google Shape;440;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3"/>
          <p:cNvGrpSpPr/>
          <p:nvPr/>
        </p:nvGrpSpPr>
        <p:grpSpPr>
          <a:xfrm>
            <a:off x="6780548" y="337714"/>
            <a:ext cx="133252" cy="1952377"/>
            <a:chOff x="6780548" y="337714"/>
            <a:chExt cx="133252" cy="1952377"/>
          </a:xfrm>
        </p:grpSpPr>
        <p:sp>
          <p:nvSpPr>
            <p:cNvPr id="443" name="Google Shape;443;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3"/>
          <p:cNvGrpSpPr/>
          <p:nvPr/>
        </p:nvGrpSpPr>
        <p:grpSpPr>
          <a:xfrm>
            <a:off x="1608717" y="1280046"/>
            <a:ext cx="199237" cy="2828935"/>
            <a:chOff x="1608717" y="1280046"/>
            <a:chExt cx="199237" cy="2828935"/>
          </a:xfrm>
        </p:grpSpPr>
        <p:sp>
          <p:nvSpPr>
            <p:cNvPr id="446" name="Google Shape;446;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3"/>
          <p:cNvGrpSpPr/>
          <p:nvPr/>
        </p:nvGrpSpPr>
        <p:grpSpPr>
          <a:xfrm>
            <a:off x="8008096" y="2108910"/>
            <a:ext cx="199001" cy="2139769"/>
            <a:chOff x="8008096" y="2108910"/>
            <a:chExt cx="199001" cy="2139769"/>
          </a:xfrm>
        </p:grpSpPr>
        <p:sp>
          <p:nvSpPr>
            <p:cNvPr id="452" name="Google Shape;452;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3"/>
          <p:cNvGrpSpPr/>
          <p:nvPr/>
        </p:nvGrpSpPr>
        <p:grpSpPr>
          <a:xfrm>
            <a:off x="4472500" y="3928605"/>
            <a:ext cx="199001" cy="867198"/>
            <a:chOff x="4475150" y="4052605"/>
            <a:chExt cx="199001" cy="867198"/>
          </a:xfrm>
        </p:grpSpPr>
        <p:sp>
          <p:nvSpPr>
            <p:cNvPr id="455" name="Google Shape;455;p23"/>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08A7AF-B5FB-D290-C5F1-CC8C1A1C6BC1}"/>
              </a:ext>
            </a:extLst>
          </p:cNvPr>
          <p:cNvSpPr>
            <a:spLocks noGrp="1"/>
          </p:cNvSpPr>
          <p:nvPr>
            <p:ph type="body" idx="1"/>
          </p:nvPr>
        </p:nvSpPr>
        <p:spPr>
          <a:xfrm>
            <a:off x="255890" y="1000223"/>
            <a:ext cx="2819838" cy="3731602"/>
          </a:xfrm>
        </p:spPr>
        <p:txBody>
          <a:bodyPr/>
          <a:lstStyle/>
          <a:p>
            <a:r>
              <a:rPr lang="en-IN" dirty="0"/>
              <a:t>We converted year of birth feature into Age</a:t>
            </a:r>
          </a:p>
          <a:p>
            <a:r>
              <a:rPr lang="en-IN" dirty="0"/>
              <a:t>We converted </a:t>
            </a:r>
            <a:r>
              <a:rPr lang="en-IN" dirty="0" err="1"/>
              <a:t>dt_customer</a:t>
            </a:r>
            <a:r>
              <a:rPr lang="en-IN" dirty="0"/>
              <a:t> into days since enrolment</a:t>
            </a:r>
          </a:p>
          <a:p>
            <a:r>
              <a:rPr lang="en-IN" dirty="0"/>
              <a:t> we added both </a:t>
            </a:r>
            <a:r>
              <a:rPr lang="en-IN" dirty="0" err="1"/>
              <a:t>kidhome</a:t>
            </a:r>
            <a:r>
              <a:rPr lang="en-IN" dirty="0"/>
              <a:t> and </a:t>
            </a:r>
            <a:r>
              <a:rPr lang="en-IN" dirty="0" err="1"/>
              <a:t>teenhome</a:t>
            </a:r>
            <a:r>
              <a:rPr lang="en-IN" dirty="0"/>
              <a:t> into kids feature</a:t>
            </a:r>
          </a:p>
          <a:p>
            <a:r>
              <a:rPr lang="en-IN" dirty="0"/>
              <a:t>We added all the </a:t>
            </a:r>
            <a:r>
              <a:rPr lang="en-IN" dirty="0" err="1"/>
              <a:t>accetedcmp</a:t>
            </a:r>
            <a:r>
              <a:rPr lang="en-IN" dirty="0"/>
              <a:t> features into one total accepted </a:t>
            </a:r>
            <a:r>
              <a:rPr lang="en-IN" dirty="0" err="1"/>
              <a:t>cmp</a:t>
            </a:r>
            <a:r>
              <a:rPr lang="en-IN" dirty="0"/>
              <a:t> </a:t>
            </a:r>
          </a:p>
        </p:txBody>
      </p:sp>
      <p:sp>
        <p:nvSpPr>
          <p:cNvPr id="3" name="Title 2">
            <a:extLst>
              <a:ext uri="{FF2B5EF4-FFF2-40B4-BE49-F238E27FC236}">
                <a16:creationId xmlns:a16="http://schemas.microsoft.com/office/drawing/2014/main" id="{DFE80382-2204-E433-9EC3-57C7A6A8F077}"/>
              </a:ext>
            </a:extLst>
          </p:cNvPr>
          <p:cNvSpPr>
            <a:spLocks noGrp="1"/>
          </p:cNvSpPr>
          <p:nvPr>
            <p:ph type="ctrTitle"/>
          </p:nvPr>
        </p:nvSpPr>
        <p:spPr>
          <a:xfrm>
            <a:off x="97536" y="38917"/>
            <a:ext cx="5059680" cy="577800"/>
          </a:xfrm>
        </p:spPr>
        <p:txBody>
          <a:bodyPr/>
          <a:lstStyle/>
          <a:p>
            <a:r>
              <a:rPr lang="en-IN" dirty="0"/>
              <a:t>Manipulating feature columns:</a:t>
            </a:r>
          </a:p>
        </p:txBody>
      </p:sp>
      <p:pic>
        <p:nvPicPr>
          <p:cNvPr id="5" name="Picture 4">
            <a:extLst>
              <a:ext uri="{FF2B5EF4-FFF2-40B4-BE49-F238E27FC236}">
                <a16:creationId xmlns:a16="http://schemas.microsoft.com/office/drawing/2014/main" id="{AA663FD2-5F64-DA0E-8A7E-A7695AEACB4B}"/>
              </a:ext>
            </a:extLst>
          </p:cNvPr>
          <p:cNvPicPr>
            <a:picLocks noChangeAspect="1"/>
          </p:cNvPicPr>
          <p:nvPr/>
        </p:nvPicPr>
        <p:blipFill>
          <a:blip r:embed="rId2"/>
          <a:stretch>
            <a:fillRect/>
          </a:stretch>
        </p:blipFill>
        <p:spPr>
          <a:xfrm>
            <a:off x="5638311" y="807347"/>
            <a:ext cx="3505689" cy="895475"/>
          </a:xfrm>
          <a:prstGeom prst="rect">
            <a:avLst/>
          </a:prstGeom>
        </p:spPr>
      </p:pic>
      <p:pic>
        <p:nvPicPr>
          <p:cNvPr id="7" name="Picture 6">
            <a:extLst>
              <a:ext uri="{FF2B5EF4-FFF2-40B4-BE49-F238E27FC236}">
                <a16:creationId xmlns:a16="http://schemas.microsoft.com/office/drawing/2014/main" id="{455303B8-1AF4-AAED-4ACF-E566D02D168D}"/>
              </a:ext>
            </a:extLst>
          </p:cNvPr>
          <p:cNvPicPr>
            <a:picLocks noChangeAspect="1"/>
          </p:cNvPicPr>
          <p:nvPr/>
        </p:nvPicPr>
        <p:blipFill>
          <a:blip r:embed="rId3"/>
          <a:stretch>
            <a:fillRect/>
          </a:stretch>
        </p:blipFill>
        <p:spPr>
          <a:xfrm>
            <a:off x="3656834" y="1834075"/>
            <a:ext cx="5487166" cy="952633"/>
          </a:xfrm>
          <a:prstGeom prst="rect">
            <a:avLst/>
          </a:prstGeom>
        </p:spPr>
      </p:pic>
      <p:pic>
        <p:nvPicPr>
          <p:cNvPr id="9" name="Picture 8">
            <a:extLst>
              <a:ext uri="{FF2B5EF4-FFF2-40B4-BE49-F238E27FC236}">
                <a16:creationId xmlns:a16="http://schemas.microsoft.com/office/drawing/2014/main" id="{DAF003E7-EE48-D584-67C9-06CED624650C}"/>
              </a:ext>
            </a:extLst>
          </p:cNvPr>
          <p:cNvPicPr>
            <a:picLocks noChangeAspect="1"/>
          </p:cNvPicPr>
          <p:nvPr/>
        </p:nvPicPr>
        <p:blipFill>
          <a:blip r:embed="rId4"/>
          <a:stretch>
            <a:fillRect/>
          </a:stretch>
        </p:blipFill>
        <p:spPr>
          <a:xfrm>
            <a:off x="5781206" y="2866024"/>
            <a:ext cx="3362794" cy="504895"/>
          </a:xfrm>
          <a:prstGeom prst="rect">
            <a:avLst/>
          </a:prstGeom>
        </p:spPr>
      </p:pic>
      <p:pic>
        <p:nvPicPr>
          <p:cNvPr id="11" name="Picture 10">
            <a:extLst>
              <a:ext uri="{FF2B5EF4-FFF2-40B4-BE49-F238E27FC236}">
                <a16:creationId xmlns:a16="http://schemas.microsoft.com/office/drawing/2014/main" id="{A6911FF6-ABF8-E488-32BD-D9CFB1A3144A}"/>
              </a:ext>
            </a:extLst>
          </p:cNvPr>
          <p:cNvPicPr>
            <a:picLocks noChangeAspect="1"/>
          </p:cNvPicPr>
          <p:nvPr/>
        </p:nvPicPr>
        <p:blipFill>
          <a:blip r:embed="rId5"/>
          <a:stretch>
            <a:fillRect/>
          </a:stretch>
        </p:blipFill>
        <p:spPr>
          <a:xfrm>
            <a:off x="3075728" y="3631308"/>
            <a:ext cx="6068272" cy="895475"/>
          </a:xfrm>
          <a:prstGeom prst="rect">
            <a:avLst/>
          </a:prstGeom>
        </p:spPr>
      </p:pic>
    </p:spTree>
    <p:extLst>
      <p:ext uri="{BB962C8B-B14F-4D97-AF65-F5344CB8AC3E}">
        <p14:creationId xmlns:p14="http://schemas.microsoft.com/office/powerpoint/2010/main" val="36325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0F81C1-1A6C-C935-D4F8-2AB1C84F976B}"/>
              </a:ext>
            </a:extLst>
          </p:cNvPr>
          <p:cNvSpPr>
            <a:spLocks noGrp="1"/>
          </p:cNvSpPr>
          <p:nvPr>
            <p:ph type="body" idx="1"/>
          </p:nvPr>
        </p:nvSpPr>
        <p:spPr>
          <a:xfrm>
            <a:off x="26369" y="894481"/>
            <a:ext cx="2956306" cy="1296300"/>
          </a:xfrm>
        </p:spPr>
        <p:txBody>
          <a:bodyPr/>
          <a:lstStyle/>
          <a:p>
            <a:r>
              <a:rPr lang="en-IN" dirty="0"/>
              <a:t>We added all the modes of purchase into one ‘total Num of purchase’ feature.</a:t>
            </a:r>
          </a:p>
        </p:txBody>
      </p:sp>
      <p:sp>
        <p:nvSpPr>
          <p:cNvPr id="3" name="Title 2">
            <a:extLst>
              <a:ext uri="{FF2B5EF4-FFF2-40B4-BE49-F238E27FC236}">
                <a16:creationId xmlns:a16="http://schemas.microsoft.com/office/drawing/2014/main" id="{21308AB5-7B36-C61D-C2AD-E5EB7441E701}"/>
              </a:ext>
            </a:extLst>
          </p:cNvPr>
          <p:cNvSpPr>
            <a:spLocks noGrp="1"/>
          </p:cNvSpPr>
          <p:nvPr>
            <p:ph type="ctrTitle"/>
          </p:nvPr>
        </p:nvSpPr>
        <p:spPr>
          <a:xfrm>
            <a:off x="26369" y="24435"/>
            <a:ext cx="4940727" cy="577800"/>
          </a:xfrm>
        </p:spPr>
        <p:txBody>
          <a:bodyPr/>
          <a:lstStyle/>
          <a:p>
            <a:r>
              <a:rPr lang="en-IN" dirty="0"/>
              <a:t>Manipulating feature columns:</a:t>
            </a:r>
          </a:p>
        </p:txBody>
      </p:sp>
      <p:pic>
        <p:nvPicPr>
          <p:cNvPr id="5" name="Picture 4">
            <a:extLst>
              <a:ext uri="{FF2B5EF4-FFF2-40B4-BE49-F238E27FC236}">
                <a16:creationId xmlns:a16="http://schemas.microsoft.com/office/drawing/2014/main" id="{7B11C070-278B-B142-2757-5CB3EC434A80}"/>
              </a:ext>
            </a:extLst>
          </p:cNvPr>
          <p:cNvPicPr>
            <a:picLocks noChangeAspect="1"/>
          </p:cNvPicPr>
          <p:nvPr/>
        </p:nvPicPr>
        <p:blipFill>
          <a:blip r:embed="rId2"/>
          <a:stretch>
            <a:fillRect/>
          </a:stretch>
        </p:blipFill>
        <p:spPr>
          <a:xfrm>
            <a:off x="2982675" y="989475"/>
            <a:ext cx="6134956" cy="790685"/>
          </a:xfrm>
          <a:prstGeom prst="rect">
            <a:avLst/>
          </a:prstGeom>
        </p:spPr>
      </p:pic>
      <p:pic>
        <p:nvPicPr>
          <p:cNvPr id="7" name="Picture 6">
            <a:extLst>
              <a:ext uri="{FF2B5EF4-FFF2-40B4-BE49-F238E27FC236}">
                <a16:creationId xmlns:a16="http://schemas.microsoft.com/office/drawing/2014/main" id="{C91EC8EC-8B96-CB75-DDCC-0AC2F92DB2CB}"/>
              </a:ext>
            </a:extLst>
          </p:cNvPr>
          <p:cNvPicPr>
            <a:picLocks noChangeAspect="1"/>
          </p:cNvPicPr>
          <p:nvPr/>
        </p:nvPicPr>
        <p:blipFill>
          <a:blip r:embed="rId3"/>
          <a:stretch>
            <a:fillRect/>
          </a:stretch>
        </p:blipFill>
        <p:spPr>
          <a:xfrm>
            <a:off x="618825" y="2190781"/>
            <a:ext cx="8402223" cy="1286054"/>
          </a:xfrm>
          <a:prstGeom prst="rect">
            <a:avLst/>
          </a:prstGeom>
        </p:spPr>
      </p:pic>
      <p:sp>
        <p:nvSpPr>
          <p:cNvPr id="8" name="TextBox 7">
            <a:extLst>
              <a:ext uri="{FF2B5EF4-FFF2-40B4-BE49-F238E27FC236}">
                <a16:creationId xmlns:a16="http://schemas.microsoft.com/office/drawing/2014/main" id="{34D8854B-DA97-5721-A256-33001E2305DE}"/>
              </a:ext>
            </a:extLst>
          </p:cNvPr>
          <p:cNvSpPr txBox="1"/>
          <p:nvPr/>
        </p:nvSpPr>
        <p:spPr>
          <a:xfrm>
            <a:off x="602268" y="3543062"/>
            <a:ext cx="7729729" cy="1600438"/>
          </a:xfrm>
          <a:prstGeom prst="rect">
            <a:avLst/>
          </a:prstGeom>
          <a:noFill/>
        </p:spPr>
        <p:txBody>
          <a:bodyPr wrap="square" rtlCol="0">
            <a:spAutoFit/>
          </a:bodyPr>
          <a:lstStyle/>
          <a:p>
            <a:pPr>
              <a:buClr>
                <a:schemeClr val="bg1"/>
              </a:buClr>
            </a:pPr>
            <a:r>
              <a:rPr lang="en-IN" dirty="0">
                <a:solidFill>
                  <a:schemeClr val="bg1"/>
                </a:solidFill>
              </a:rPr>
              <a:t>Marital Status feature manipulation:</a:t>
            </a:r>
          </a:p>
          <a:p>
            <a:pPr marL="285750" indent="-285750">
              <a:buClr>
                <a:schemeClr val="bg1"/>
              </a:buClr>
              <a:buFont typeface="Arial" panose="020B0604020202020204" pitchFamily="34" charset="0"/>
              <a:buChar char="•"/>
            </a:pPr>
            <a:r>
              <a:rPr lang="en-IN" dirty="0">
                <a:solidFill>
                  <a:schemeClr val="bg1"/>
                </a:solidFill>
              </a:rPr>
              <a:t>We  converted married and together into ‘in relationship’.</a:t>
            </a:r>
          </a:p>
          <a:p>
            <a:pPr marL="285750" indent="-285750">
              <a:buClr>
                <a:schemeClr val="bg1"/>
              </a:buClr>
              <a:buFont typeface="Arial" panose="020B0604020202020204" pitchFamily="34" charset="0"/>
              <a:buChar char="•"/>
            </a:pPr>
            <a:r>
              <a:rPr lang="en-IN" dirty="0">
                <a:solidFill>
                  <a:schemeClr val="bg1"/>
                </a:solidFill>
              </a:rPr>
              <a:t>We converted single, divorced etc., into ‘single’.</a:t>
            </a:r>
          </a:p>
          <a:p>
            <a:pPr>
              <a:buClr>
                <a:schemeClr val="bg1"/>
              </a:buClr>
            </a:pPr>
            <a:r>
              <a:rPr lang="en-IN" dirty="0">
                <a:solidFill>
                  <a:schemeClr val="bg1"/>
                </a:solidFill>
              </a:rPr>
              <a:t>Education feature manipulation:</a:t>
            </a:r>
          </a:p>
          <a:p>
            <a:pPr marL="285750" indent="-285750">
              <a:buClr>
                <a:schemeClr val="bg1"/>
              </a:buClr>
              <a:buFont typeface="Arial" panose="020B0604020202020204" pitchFamily="34" charset="0"/>
              <a:buChar char="•"/>
            </a:pPr>
            <a:r>
              <a:rPr lang="en-IN" dirty="0">
                <a:solidFill>
                  <a:schemeClr val="bg1"/>
                </a:solidFill>
              </a:rPr>
              <a:t>We converted graduation, PhD  education etc., into ‘PG’.</a:t>
            </a:r>
          </a:p>
          <a:p>
            <a:pPr marL="285750" indent="-285750">
              <a:buClr>
                <a:schemeClr val="bg1"/>
              </a:buClr>
              <a:buFont typeface="Arial" panose="020B0604020202020204" pitchFamily="34" charset="0"/>
              <a:buChar char="•"/>
            </a:pPr>
            <a:r>
              <a:rPr lang="en-IN" dirty="0">
                <a:solidFill>
                  <a:schemeClr val="bg1"/>
                </a:solidFill>
              </a:rPr>
              <a:t>We converted basic education into ‘UG’.</a:t>
            </a:r>
          </a:p>
          <a:p>
            <a:pPr>
              <a:buClr>
                <a:schemeClr val="bg1"/>
              </a:buClr>
            </a:pPr>
            <a:endParaRPr lang="en-IN" dirty="0">
              <a:solidFill>
                <a:schemeClr val="bg1"/>
              </a:solidFill>
            </a:endParaRPr>
          </a:p>
        </p:txBody>
      </p:sp>
    </p:spTree>
    <p:extLst>
      <p:ext uri="{BB962C8B-B14F-4D97-AF65-F5344CB8AC3E}">
        <p14:creationId xmlns:p14="http://schemas.microsoft.com/office/powerpoint/2010/main" val="297521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BC9A6D-117A-0F3F-7D53-6A22102DCC4F}"/>
              </a:ext>
            </a:extLst>
          </p:cNvPr>
          <p:cNvSpPr>
            <a:spLocks noGrp="1"/>
          </p:cNvSpPr>
          <p:nvPr>
            <p:ph type="body" idx="1"/>
          </p:nvPr>
        </p:nvSpPr>
        <p:spPr>
          <a:xfrm>
            <a:off x="1148129" y="1253136"/>
            <a:ext cx="7535327" cy="571580"/>
          </a:xfrm>
        </p:spPr>
        <p:txBody>
          <a:bodyPr/>
          <a:lstStyle/>
          <a:p>
            <a:r>
              <a:rPr lang="en-IN" dirty="0"/>
              <a:t>We added all the item expense into one feature as total expense </a:t>
            </a:r>
          </a:p>
        </p:txBody>
      </p:sp>
      <p:sp>
        <p:nvSpPr>
          <p:cNvPr id="3" name="Title 2">
            <a:extLst>
              <a:ext uri="{FF2B5EF4-FFF2-40B4-BE49-F238E27FC236}">
                <a16:creationId xmlns:a16="http://schemas.microsoft.com/office/drawing/2014/main" id="{B2FF904E-2346-88F4-F5E3-923C1605EF29}"/>
              </a:ext>
            </a:extLst>
          </p:cNvPr>
          <p:cNvSpPr>
            <a:spLocks noGrp="1"/>
          </p:cNvSpPr>
          <p:nvPr>
            <p:ph type="ctrTitle"/>
          </p:nvPr>
        </p:nvSpPr>
        <p:spPr>
          <a:xfrm>
            <a:off x="33823" y="97536"/>
            <a:ext cx="4980765" cy="577800"/>
          </a:xfrm>
        </p:spPr>
        <p:txBody>
          <a:bodyPr/>
          <a:lstStyle/>
          <a:p>
            <a:r>
              <a:rPr lang="en-IN" dirty="0"/>
              <a:t>Manipulating feature columns:</a:t>
            </a:r>
          </a:p>
        </p:txBody>
      </p:sp>
      <p:pic>
        <p:nvPicPr>
          <p:cNvPr id="5" name="Picture 4">
            <a:extLst>
              <a:ext uri="{FF2B5EF4-FFF2-40B4-BE49-F238E27FC236}">
                <a16:creationId xmlns:a16="http://schemas.microsoft.com/office/drawing/2014/main" id="{8AEFA068-CDDE-3C38-891A-C906CB5E9363}"/>
              </a:ext>
            </a:extLst>
          </p:cNvPr>
          <p:cNvPicPr>
            <a:picLocks noChangeAspect="1"/>
          </p:cNvPicPr>
          <p:nvPr/>
        </p:nvPicPr>
        <p:blipFill>
          <a:blip r:embed="rId2"/>
          <a:stretch>
            <a:fillRect/>
          </a:stretch>
        </p:blipFill>
        <p:spPr>
          <a:xfrm>
            <a:off x="1148130" y="675336"/>
            <a:ext cx="7535327" cy="571580"/>
          </a:xfrm>
          <a:prstGeom prst="rect">
            <a:avLst/>
          </a:prstGeom>
        </p:spPr>
      </p:pic>
      <p:pic>
        <p:nvPicPr>
          <p:cNvPr id="7" name="Picture 6">
            <a:extLst>
              <a:ext uri="{FF2B5EF4-FFF2-40B4-BE49-F238E27FC236}">
                <a16:creationId xmlns:a16="http://schemas.microsoft.com/office/drawing/2014/main" id="{FA4A029C-4DD5-E925-2242-8695A771A512}"/>
              </a:ext>
            </a:extLst>
          </p:cNvPr>
          <p:cNvPicPr>
            <a:picLocks noChangeAspect="1"/>
          </p:cNvPicPr>
          <p:nvPr/>
        </p:nvPicPr>
        <p:blipFill>
          <a:blip r:embed="rId3"/>
          <a:stretch>
            <a:fillRect/>
          </a:stretch>
        </p:blipFill>
        <p:spPr>
          <a:xfrm>
            <a:off x="9900" y="1978591"/>
            <a:ext cx="9110178" cy="847849"/>
          </a:xfrm>
          <a:prstGeom prst="rect">
            <a:avLst/>
          </a:prstGeom>
        </p:spPr>
      </p:pic>
      <p:sp>
        <p:nvSpPr>
          <p:cNvPr id="8" name="TextBox 7">
            <a:extLst>
              <a:ext uri="{FF2B5EF4-FFF2-40B4-BE49-F238E27FC236}">
                <a16:creationId xmlns:a16="http://schemas.microsoft.com/office/drawing/2014/main" id="{3242B561-9473-85CC-623D-B5FC5D136005}"/>
              </a:ext>
            </a:extLst>
          </p:cNvPr>
          <p:cNvSpPr txBox="1"/>
          <p:nvPr/>
        </p:nvSpPr>
        <p:spPr>
          <a:xfrm>
            <a:off x="1459360" y="2974082"/>
            <a:ext cx="6912864" cy="5232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IN" dirty="0">
                <a:solidFill>
                  <a:schemeClr val="bg1"/>
                </a:solidFill>
              </a:rPr>
              <a:t>We deleted these feature columns after manipulation of all the feature columns.  </a:t>
            </a:r>
          </a:p>
          <a:p>
            <a:pPr marL="285750" indent="-285750">
              <a:buClr>
                <a:schemeClr val="bg1"/>
              </a:buClr>
              <a:buFont typeface="Arial" panose="020B0604020202020204" pitchFamily="34" charset="0"/>
              <a:buChar char="•"/>
            </a:pPr>
            <a:r>
              <a:rPr lang="en-IN" dirty="0">
                <a:solidFill>
                  <a:schemeClr val="bg1"/>
                </a:solidFill>
              </a:rPr>
              <a:t>Now we have 12 columns instead  of 29 columns which will make deploying easy.</a:t>
            </a:r>
          </a:p>
        </p:txBody>
      </p:sp>
    </p:spTree>
    <p:extLst>
      <p:ext uri="{BB962C8B-B14F-4D97-AF65-F5344CB8AC3E}">
        <p14:creationId xmlns:p14="http://schemas.microsoft.com/office/powerpoint/2010/main" val="306034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112B4E-A815-23E9-53F0-D8F0E856F6B0}"/>
              </a:ext>
            </a:extLst>
          </p:cNvPr>
          <p:cNvSpPr>
            <a:spLocks noGrp="1"/>
          </p:cNvSpPr>
          <p:nvPr>
            <p:ph type="body" idx="1"/>
          </p:nvPr>
        </p:nvSpPr>
        <p:spPr>
          <a:xfrm>
            <a:off x="160356" y="732253"/>
            <a:ext cx="2924220" cy="1296300"/>
          </a:xfrm>
        </p:spPr>
        <p:txBody>
          <a:bodyPr/>
          <a:lstStyle/>
          <a:p>
            <a:r>
              <a:rPr lang="en-IN" dirty="0"/>
              <a:t>64.5% people are in relationship.</a:t>
            </a:r>
          </a:p>
          <a:p>
            <a:r>
              <a:rPr lang="en-IN" dirty="0"/>
              <a:t>35.5% people are single.</a:t>
            </a:r>
          </a:p>
        </p:txBody>
      </p:sp>
      <p:sp>
        <p:nvSpPr>
          <p:cNvPr id="3" name="Title 2">
            <a:extLst>
              <a:ext uri="{FF2B5EF4-FFF2-40B4-BE49-F238E27FC236}">
                <a16:creationId xmlns:a16="http://schemas.microsoft.com/office/drawing/2014/main" id="{7D6EF7DE-D3B1-AF05-1A21-034148E9CB33}"/>
              </a:ext>
            </a:extLst>
          </p:cNvPr>
          <p:cNvSpPr>
            <a:spLocks noGrp="1"/>
          </p:cNvSpPr>
          <p:nvPr>
            <p:ph type="ctrTitle"/>
          </p:nvPr>
        </p:nvSpPr>
        <p:spPr>
          <a:xfrm>
            <a:off x="160356" y="143451"/>
            <a:ext cx="4727700" cy="577800"/>
          </a:xfrm>
        </p:spPr>
        <p:txBody>
          <a:bodyPr/>
          <a:lstStyle/>
          <a:p>
            <a:r>
              <a:rPr lang="en-IN" dirty="0"/>
              <a:t>Visualizing data:</a:t>
            </a:r>
          </a:p>
        </p:txBody>
      </p:sp>
      <p:pic>
        <p:nvPicPr>
          <p:cNvPr id="7" name="Picture 6">
            <a:extLst>
              <a:ext uri="{FF2B5EF4-FFF2-40B4-BE49-F238E27FC236}">
                <a16:creationId xmlns:a16="http://schemas.microsoft.com/office/drawing/2014/main" id="{14A62BAC-5071-BB3E-15E9-96324A098EF5}"/>
              </a:ext>
            </a:extLst>
          </p:cNvPr>
          <p:cNvPicPr>
            <a:picLocks noChangeAspect="1"/>
          </p:cNvPicPr>
          <p:nvPr/>
        </p:nvPicPr>
        <p:blipFill>
          <a:blip r:embed="rId2"/>
          <a:stretch>
            <a:fillRect/>
          </a:stretch>
        </p:blipFill>
        <p:spPr>
          <a:xfrm>
            <a:off x="3330699" y="732253"/>
            <a:ext cx="5506218" cy="4267796"/>
          </a:xfrm>
          <a:prstGeom prst="rect">
            <a:avLst/>
          </a:prstGeom>
        </p:spPr>
      </p:pic>
    </p:spTree>
    <p:extLst>
      <p:ext uri="{BB962C8B-B14F-4D97-AF65-F5344CB8AC3E}">
        <p14:creationId xmlns:p14="http://schemas.microsoft.com/office/powerpoint/2010/main" val="428475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46851F-C51E-C142-8C0D-4980010138FE}"/>
              </a:ext>
            </a:extLst>
          </p:cNvPr>
          <p:cNvSpPr>
            <a:spLocks noGrp="1"/>
          </p:cNvSpPr>
          <p:nvPr>
            <p:ph type="body" idx="1"/>
          </p:nvPr>
        </p:nvSpPr>
        <p:spPr>
          <a:xfrm>
            <a:off x="160356" y="808540"/>
            <a:ext cx="2692572" cy="2093156"/>
          </a:xfrm>
        </p:spPr>
        <p:txBody>
          <a:bodyPr/>
          <a:lstStyle/>
          <a:p>
            <a:r>
              <a:rPr lang="en-IN" dirty="0"/>
              <a:t>97.6% of people are post graduates.</a:t>
            </a:r>
          </a:p>
          <a:p>
            <a:r>
              <a:rPr lang="en-IN" dirty="0"/>
              <a:t>2.4% of people are under graduates(basic education)  </a:t>
            </a:r>
          </a:p>
        </p:txBody>
      </p:sp>
      <p:sp>
        <p:nvSpPr>
          <p:cNvPr id="3" name="Title 2">
            <a:extLst>
              <a:ext uri="{FF2B5EF4-FFF2-40B4-BE49-F238E27FC236}">
                <a16:creationId xmlns:a16="http://schemas.microsoft.com/office/drawing/2014/main" id="{86C85F89-9C7F-6573-1858-EBCB624640A2}"/>
              </a:ext>
            </a:extLst>
          </p:cNvPr>
          <p:cNvSpPr>
            <a:spLocks noGrp="1"/>
          </p:cNvSpPr>
          <p:nvPr>
            <p:ph type="ctrTitle"/>
          </p:nvPr>
        </p:nvSpPr>
        <p:spPr>
          <a:xfrm>
            <a:off x="160356" y="119067"/>
            <a:ext cx="4727700" cy="577800"/>
          </a:xfrm>
        </p:spPr>
        <p:txBody>
          <a:bodyPr/>
          <a:lstStyle/>
          <a:p>
            <a:r>
              <a:rPr lang="en-IN" dirty="0"/>
              <a:t>Visualizing data:</a:t>
            </a:r>
          </a:p>
        </p:txBody>
      </p:sp>
      <p:pic>
        <p:nvPicPr>
          <p:cNvPr id="5" name="Picture 4">
            <a:extLst>
              <a:ext uri="{FF2B5EF4-FFF2-40B4-BE49-F238E27FC236}">
                <a16:creationId xmlns:a16="http://schemas.microsoft.com/office/drawing/2014/main" id="{FEE29161-42DF-21D3-E8B0-E3CC65B243A9}"/>
              </a:ext>
            </a:extLst>
          </p:cNvPr>
          <p:cNvPicPr>
            <a:picLocks noChangeAspect="1"/>
          </p:cNvPicPr>
          <p:nvPr/>
        </p:nvPicPr>
        <p:blipFill>
          <a:blip r:embed="rId2"/>
          <a:stretch>
            <a:fillRect/>
          </a:stretch>
        </p:blipFill>
        <p:spPr>
          <a:xfrm>
            <a:off x="3012921" y="808540"/>
            <a:ext cx="5849166" cy="4077269"/>
          </a:xfrm>
          <a:prstGeom prst="rect">
            <a:avLst/>
          </a:prstGeom>
        </p:spPr>
      </p:pic>
    </p:spTree>
    <p:extLst>
      <p:ext uri="{BB962C8B-B14F-4D97-AF65-F5344CB8AC3E}">
        <p14:creationId xmlns:p14="http://schemas.microsoft.com/office/powerpoint/2010/main" val="10268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77361C-5C35-73C5-31D2-78BBE27E0A70}"/>
              </a:ext>
            </a:extLst>
          </p:cNvPr>
          <p:cNvSpPr>
            <a:spLocks noGrp="1"/>
          </p:cNvSpPr>
          <p:nvPr>
            <p:ph type="body" idx="1"/>
          </p:nvPr>
        </p:nvSpPr>
        <p:spPr>
          <a:xfrm>
            <a:off x="1" y="1113936"/>
            <a:ext cx="3014624" cy="2531472"/>
          </a:xfrm>
        </p:spPr>
        <p:txBody>
          <a:bodyPr/>
          <a:lstStyle/>
          <a:p>
            <a:r>
              <a:rPr lang="en-IN" dirty="0"/>
              <a:t>We created dummy variables columns which added 4 more columns and deleted education and marital status columns which makes   14 columns (features) now.</a:t>
            </a:r>
          </a:p>
        </p:txBody>
      </p:sp>
      <p:sp>
        <p:nvSpPr>
          <p:cNvPr id="3" name="Title 2">
            <a:extLst>
              <a:ext uri="{FF2B5EF4-FFF2-40B4-BE49-F238E27FC236}">
                <a16:creationId xmlns:a16="http://schemas.microsoft.com/office/drawing/2014/main" id="{B16F920F-90D8-7F9C-5909-42C9991E2B34}"/>
              </a:ext>
            </a:extLst>
          </p:cNvPr>
          <p:cNvSpPr>
            <a:spLocks noGrp="1"/>
          </p:cNvSpPr>
          <p:nvPr>
            <p:ph type="ctrTitle"/>
          </p:nvPr>
        </p:nvSpPr>
        <p:spPr>
          <a:xfrm>
            <a:off x="0" y="0"/>
            <a:ext cx="9144000" cy="1011935"/>
          </a:xfrm>
        </p:spPr>
        <p:txBody>
          <a:bodyPr/>
          <a:lstStyle/>
          <a:p>
            <a:r>
              <a:rPr lang="en-IN" dirty="0"/>
              <a:t>Creating dummy variables for Education and marital status features:</a:t>
            </a:r>
          </a:p>
        </p:txBody>
      </p:sp>
      <p:pic>
        <p:nvPicPr>
          <p:cNvPr id="5" name="Picture 4">
            <a:extLst>
              <a:ext uri="{FF2B5EF4-FFF2-40B4-BE49-F238E27FC236}">
                <a16:creationId xmlns:a16="http://schemas.microsoft.com/office/drawing/2014/main" id="{0BE876A3-08CC-CF7F-E8C1-3CDC18E95ECA}"/>
              </a:ext>
            </a:extLst>
          </p:cNvPr>
          <p:cNvPicPr>
            <a:picLocks noChangeAspect="1"/>
          </p:cNvPicPr>
          <p:nvPr/>
        </p:nvPicPr>
        <p:blipFill>
          <a:blip r:embed="rId2"/>
          <a:stretch>
            <a:fillRect/>
          </a:stretch>
        </p:blipFill>
        <p:spPr>
          <a:xfrm>
            <a:off x="3014625" y="789488"/>
            <a:ext cx="5992061" cy="4115374"/>
          </a:xfrm>
          <a:prstGeom prst="rect">
            <a:avLst/>
          </a:prstGeom>
        </p:spPr>
      </p:pic>
    </p:spTree>
    <p:extLst>
      <p:ext uri="{BB962C8B-B14F-4D97-AF65-F5344CB8AC3E}">
        <p14:creationId xmlns:p14="http://schemas.microsoft.com/office/powerpoint/2010/main" val="353782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A27AB5-FA0C-DC41-4BF4-00F9DC948030}"/>
              </a:ext>
            </a:extLst>
          </p:cNvPr>
          <p:cNvSpPr>
            <a:spLocks noGrp="1"/>
          </p:cNvSpPr>
          <p:nvPr>
            <p:ph type="body" idx="1"/>
          </p:nvPr>
        </p:nvSpPr>
        <p:spPr>
          <a:xfrm>
            <a:off x="0" y="577800"/>
            <a:ext cx="1905900" cy="1592376"/>
          </a:xfrm>
        </p:spPr>
        <p:txBody>
          <a:bodyPr/>
          <a:lstStyle/>
          <a:p>
            <a:r>
              <a:rPr lang="en-IN" dirty="0"/>
              <a:t>We can see correlation between all the features in this slide. </a:t>
            </a:r>
          </a:p>
        </p:txBody>
      </p:sp>
      <p:sp>
        <p:nvSpPr>
          <p:cNvPr id="3" name="Title 2">
            <a:extLst>
              <a:ext uri="{FF2B5EF4-FFF2-40B4-BE49-F238E27FC236}">
                <a16:creationId xmlns:a16="http://schemas.microsoft.com/office/drawing/2014/main" id="{0C73E614-A4D0-A306-0522-916B3F76CF59}"/>
              </a:ext>
            </a:extLst>
          </p:cNvPr>
          <p:cNvSpPr>
            <a:spLocks noGrp="1"/>
          </p:cNvSpPr>
          <p:nvPr>
            <p:ph type="ctrTitle"/>
          </p:nvPr>
        </p:nvSpPr>
        <p:spPr>
          <a:xfrm>
            <a:off x="0" y="0"/>
            <a:ext cx="4986528" cy="577800"/>
          </a:xfrm>
        </p:spPr>
        <p:txBody>
          <a:bodyPr/>
          <a:lstStyle/>
          <a:p>
            <a:r>
              <a:rPr lang="en-IN" dirty="0"/>
              <a:t>Visualizing and analysing  data:</a:t>
            </a:r>
          </a:p>
        </p:txBody>
      </p:sp>
      <p:pic>
        <p:nvPicPr>
          <p:cNvPr id="5" name="Picture 4">
            <a:extLst>
              <a:ext uri="{FF2B5EF4-FFF2-40B4-BE49-F238E27FC236}">
                <a16:creationId xmlns:a16="http://schemas.microsoft.com/office/drawing/2014/main" id="{14A9F45E-CDE3-FA8B-5600-9109C8A9EFC7}"/>
              </a:ext>
            </a:extLst>
          </p:cNvPr>
          <p:cNvPicPr>
            <a:picLocks noChangeAspect="1"/>
          </p:cNvPicPr>
          <p:nvPr/>
        </p:nvPicPr>
        <p:blipFill>
          <a:blip r:embed="rId2"/>
          <a:stretch>
            <a:fillRect/>
          </a:stretch>
        </p:blipFill>
        <p:spPr>
          <a:xfrm>
            <a:off x="2011680" y="426720"/>
            <a:ext cx="7112439" cy="4716780"/>
          </a:xfrm>
          <a:prstGeom prst="rect">
            <a:avLst/>
          </a:prstGeom>
        </p:spPr>
      </p:pic>
    </p:spTree>
    <p:extLst>
      <p:ext uri="{BB962C8B-B14F-4D97-AF65-F5344CB8AC3E}">
        <p14:creationId xmlns:p14="http://schemas.microsoft.com/office/powerpoint/2010/main" val="163619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626" name="Google Shape;626;p29"/>
          <p:cNvPicPr preferRelativeResize="0"/>
          <p:nvPr/>
        </p:nvPicPr>
        <p:blipFill>
          <a:blip r:embed="rId3">
            <a:alphaModFix/>
          </a:blip>
          <a:stretch>
            <a:fillRect/>
          </a:stretch>
        </p:blipFill>
        <p:spPr>
          <a:xfrm>
            <a:off x="93700" y="79050"/>
            <a:ext cx="2518400" cy="4838702"/>
          </a:xfrm>
          <a:prstGeom prst="rect">
            <a:avLst/>
          </a:prstGeom>
          <a:noFill/>
          <a:ln>
            <a:noFill/>
          </a:ln>
        </p:spPr>
      </p:pic>
      <p:pic>
        <p:nvPicPr>
          <p:cNvPr id="627" name="Google Shape;627;p29"/>
          <p:cNvPicPr preferRelativeResize="0"/>
          <p:nvPr/>
        </p:nvPicPr>
        <p:blipFill>
          <a:blip r:embed="rId4">
            <a:alphaModFix/>
          </a:blip>
          <a:stretch>
            <a:fillRect/>
          </a:stretch>
        </p:blipFill>
        <p:spPr>
          <a:xfrm>
            <a:off x="2807688" y="1440622"/>
            <a:ext cx="6227103" cy="3064902"/>
          </a:xfrm>
          <a:prstGeom prst="rect">
            <a:avLst/>
          </a:prstGeom>
          <a:noFill/>
          <a:ln>
            <a:noFill/>
          </a:ln>
        </p:spPr>
      </p:pic>
      <p:sp>
        <p:nvSpPr>
          <p:cNvPr id="628" name="Google Shape;628;p29"/>
          <p:cNvSpPr txBox="1"/>
          <p:nvPr/>
        </p:nvSpPr>
        <p:spPr>
          <a:xfrm>
            <a:off x="3081739" y="370226"/>
            <a:ext cx="5679000" cy="94651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bg1"/>
              </a:buClr>
              <a:buFont typeface="Arial" panose="020B0604020202020204" pitchFamily="34" charset="0"/>
              <a:buChar char="•"/>
            </a:pPr>
            <a:r>
              <a:rPr lang="en" sz="1600" dirty="0">
                <a:solidFill>
                  <a:schemeClr val="lt1"/>
                </a:solidFill>
                <a:latin typeface="Times New Roman" panose="02020603050405020304" pitchFamily="18" charset="0"/>
                <a:ea typeface="Maven Pro"/>
                <a:cs typeface="Times New Roman" panose="02020603050405020304" pitchFamily="18" charset="0"/>
                <a:sym typeface="Maven Pro"/>
              </a:rPr>
              <a:t>Box plot to detect outliers: we can see lots of outliers in almost every feature.</a:t>
            </a:r>
          </a:p>
          <a:p>
            <a:pPr marL="285750" lvl="0" indent="-285750" algn="l" rtl="0">
              <a:spcBef>
                <a:spcPts val="0"/>
              </a:spcBef>
              <a:spcAft>
                <a:spcPts val="0"/>
              </a:spcAft>
              <a:buClr>
                <a:schemeClr val="bg1"/>
              </a:buClr>
              <a:buFont typeface="Arial" panose="020B0604020202020204" pitchFamily="34" charset="0"/>
              <a:buChar char="•"/>
            </a:pPr>
            <a:r>
              <a:rPr lang="en-IN" sz="1600" dirty="0">
                <a:solidFill>
                  <a:schemeClr val="lt1"/>
                </a:solidFill>
                <a:latin typeface="Times New Roman" panose="02020603050405020304" pitchFamily="18" charset="0"/>
                <a:ea typeface="Maven Pro"/>
                <a:cs typeface="Times New Roman" panose="02020603050405020304" pitchFamily="18" charset="0"/>
                <a:sym typeface="Maven Pro"/>
              </a:rPr>
              <a:t>W</a:t>
            </a:r>
            <a:r>
              <a:rPr lang="en" sz="1600" dirty="0">
                <a:solidFill>
                  <a:schemeClr val="lt1"/>
                </a:solidFill>
                <a:latin typeface="Times New Roman" panose="02020603050405020304" pitchFamily="18" charset="0"/>
                <a:ea typeface="Maven Pro"/>
                <a:cs typeface="Times New Roman" panose="02020603050405020304" pitchFamily="18" charset="0"/>
                <a:sym typeface="Maven Pro"/>
              </a:rPr>
              <a:t>e are capping outliuers in only income and age columns </a:t>
            </a:r>
          </a:p>
          <a:p>
            <a:pPr marL="285750" lvl="0" indent="-285750" algn="l" rtl="0">
              <a:spcBef>
                <a:spcPts val="0"/>
              </a:spcBef>
              <a:spcAft>
                <a:spcPts val="0"/>
              </a:spcAft>
              <a:buClr>
                <a:schemeClr val="bg1"/>
              </a:buClr>
              <a:buFont typeface="Arial" panose="020B0604020202020204" pitchFamily="34" charset="0"/>
              <a:buChar char="•"/>
            </a:pPr>
            <a:endParaRPr sz="1600" dirty="0">
              <a:solidFill>
                <a:schemeClr val="lt1"/>
              </a:solidFill>
              <a:latin typeface="Times New Roman" panose="02020603050405020304" pitchFamily="18" charset="0"/>
              <a:ea typeface="Maven Pro"/>
              <a:cs typeface="Times New Roman" panose="02020603050405020304" pitchFamily="18" charset="0"/>
              <a:sym typeface="Maven Pro"/>
            </a:endParaRPr>
          </a:p>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p:txBody>
      </p:sp>
      <p:sp>
        <p:nvSpPr>
          <p:cNvPr id="2" name="TextBox 1">
            <a:extLst>
              <a:ext uri="{FF2B5EF4-FFF2-40B4-BE49-F238E27FC236}">
                <a16:creationId xmlns:a16="http://schemas.microsoft.com/office/drawing/2014/main" id="{6FE22DAE-8A17-4B4D-BA72-53D314513853}"/>
              </a:ext>
            </a:extLst>
          </p:cNvPr>
          <p:cNvSpPr txBox="1"/>
          <p:nvPr/>
        </p:nvSpPr>
        <p:spPr>
          <a:xfrm>
            <a:off x="2612100" y="-23912"/>
            <a:ext cx="3379431"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Visualizing outliers in data:</a:t>
            </a:r>
            <a:r>
              <a:rPr lang="en-I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46B8-E385-4C30-A259-633540163290}"/>
              </a:ext>
            </a:extLst>
          </p:cNvPr>
          <p:cNvSpPr>
            <a:spLocks noGrp="1"/>
          </p:cNvSpPr>
          <p:nvPr>
            <p:ph type="title"/>
          </p:nvPr>
        </p:nvSpPr>
        <p:spPr>
          <a:xfrm>
            <a:off x="1109472" y="1496400"/>
            <a:ext cx="6925056" cy="2150700"/>
          </a:xfrm>
        </p:spPr>
        <p:txBody>
          <a:bodyPr/>
          <a:lstStyle/>
          <a:p>
            <a:r>
              <a:rPr lang="en-IN" sz="4000" dirty="0">
                <a:latin typeface="Times New Roman" panose="02020603050405020304" pitchFamily="18" charset="0"/>
                <a:cs typeface="Times New Roman" panose="02020603050405020304" pitchFamily="18" charset="0"/>
              </a:rPr>
              <a:t>Model Building</a:t>
            </a:r>
          </a:p>
        </p:txBody>
      </p:sp>
    </p:spTree>
    <p:extLst>
      <p:ext uri="{BB962C8B-B14F-4D97-AF65-F5344CB8AC3E}">
        <p14:creationId xmlns:p14="http://schemas.microsoft.com/office/powerpoint/2010/main" val="3563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193E22-A44A-3415-5524-E7881D07BE0A}"/>
              </a:ext>
            </a:extLst>
          </p:cNvPr>
          <p:cNvSpPr>
            <a:spLocks noGrp="1"/>
          </p:cNvSpPr>
          <p:nvPr>
            <p:ph type="body" idx="1"/>
          </p:nvPr>
        </p:nvSpPr>
        <p:spPr>
          <a:xfrm>
            <a:off x="0" y="687216"/>
            <a:ext cx="1905900" cy="2116943"/>
          </a:xfrm>
        </p:spPr>
        <p:txBody>
          <a:bodyPr/>
          <a:lstStyle/>
          <a:p>
            <a:r>
              <a:rPr lang="en-IN" dirty="0"/>
              <a:t>Visualizing Single linkage HC</a:t>
            </a:r>
          </a:p>
          <a:p>
            <a:r>
              <a:rPr lang="en-IN" dirty="0"/>
              <a:t>3 clusters Orange, Yellow and Green  </a:t>
            </a:r>
          </a:p>
        </p:txBody>
      </p:sp>
      <p:sp>
        <p:nvSpPr>
          <p:cNvPr id="3" name="Title 2">
            <a:extLst>
              <a:ext uri="{FF2B5EF4-FFF2-40B4-BE49-F238E27FC236}">
                <a16:creationId xmlns:a16="http://schemas.microsoft.com/office/drawing/2014/main" id="{B377C0F1-3E3D-6036-64F7-CC633C1F627E}"/>
              </a:ext>
            </a:extLst>
          </p:cNvPr>
          <p:cNvSpPr>
            <a:spLocks noGrp="1"/>
          </p:cNvSpPr>
          <p:nvPr>
            <p:ph type="ctrTitle"/>
          </p:nvPr>
        </p:nvSpPr>
        <p:spPr>
          <a:xfrm>
            <a:off x="0" y="0"/>
            <a:ext cx="4727700" cy="577800"/>
          </a:xfrm>
        </p:spPr>
        <p:txBody>
          <a:bodyPr/>
          <a:lstStyle/>
          <a:p>
            <a:r>
              <a:rPr lang="en-IN" dirty="0"/>
              <a:t>Hierarchical clustering:</a:t>
            </a:r>
          </a:p>
        </p:txBody>
      </p:sp>
      <p:pic>
        <p:nvPicPr>
          <p:cNvPr id="5" name="Picture 4">
            <a:extLst>
              <a:ext uri="{FF2B5EF4-FFF2-40B4-BE49-F238E27FC236}">
                <a16:creationId xmlns:a16="http://schemas.microsoft.com/office/drawing/2014/main" id="{86FADA1C-691A-4194-CF9A-1494102E3B2D}"/>
              </a:ext>
            </a:extLst>
          </p:cNvPr>
          <p:cNvPicPr>
            <a:picLocks noChangeAspect="1"/>
          </p:cNvPicPr>
          <p:nvPr/>
        </p:nvPicPr>
        <p:blipFill>
          <a:blip r:embed="rId2"/>
          <a:stretch>
            <a:fillRect/>
          </a:stretch>
        </p:blipFill>
        <p:spPr>
          <a:xfrm>
            <a:off x="1792224" y="577800"/>
            <a:ext cx="7351776" cy="4565699"/>
          </a:xfrm>
          <a:prstGeom prst="rect">
            <a:avLst/>
          </a:prstGeom>
        </p:spPr>
      </p:pic>
    </p:spTree>
    <p:extLst>
      <p:ext uri="{BB962C8B-B14F-4D97-AF65-F5344CB8AC3E}">
        <p14:creationId xmlns:p14="http://schemas.microsoft.com/office/powerpoint/2010/main" val="108004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4"/>
          <p:cNvSpPr txBox="1">
            <a:spLocks noGrp="1"/>
          </p:cNvSpPr>
          <p:nvPr>
            <p:ph type="body" idx="1"/>
          </p:nvPr>
        </p:nvSpPr>
        <p:spPr>
          <a:xfrm>
            <a:off x="597375" y="1139725"/>
            <a:ext cx="7866900" cy="3786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dirty="0">
                <a:latin typeface="Times New Roman" panose="02020603050405020304" pitchFamily="18" charset="0"/>
                <a:cs typeface="Times New Roman" panose="02020603050405020304" pitchFamily="18" charset="0"/>
              </a:rPr>
              <a:t>Customer segmentation is the process of dividing customers into groups based on common characteristics so companies can market to each group effectively and appropriately. Segmentation allows marketers to better tailor their marketing efforts to various audience subsets. </a:t>
            </a:r>
            <a:endParaRPr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 sz="1400" dirty="0">
                <a:latin typeface="Times New Roman" panose="02020603050405020304" pitchFamily="18" charset="0"/>
                <a:cs typeface="Times New Roman" panose="02020603050405020304" pitchFamily="18" charset="0"/>
              </a:rPr>
              <a:t>Customer segmentation requires a company to gather specific information -data- about customers to analyze it to identify patterns that can be used to create segments. </a:t>
            </a:r>
            <a:endParaRPr sz="1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1600"/>
              </a:spcAft>
              <a:buNone/>
            </a:pPr>
            <a:endParaRPr sz="1500" dirty="0"/>
          </a:p>
        </p:txBody>
      </p:sp>
      <p:sp>
        <p:nvSpPr>
          <p:cNvPr id="463" name="Google Shape;463;p2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DDEBE6-A13B-FA38-307B-A6A673254E6D}"/>
              </a:ext>
            </a:extLst>
          </p:cNvPr>
          <p:cNvSpPr>
            <a:spLocks noGrp="1"/>
          </p:cNvSpPr>
          <p:nvPr>
            <p:ph type="body" idx="1"/>
          </p:nvPr>
        </p:nvSpPr>
        <p:spPr>
          <a:xfrm>
            <a:off x="0" y="692208"/>
            <a:ext cx="1938528" cy="2209488"/>
          </a:xfrm>
        </p:spPr>
        <p:txBody>
          <a:bodyPr/>
          <a:lstStyle/>
          <a:p>
            <a:r>
              <a:rPr lang="en-IN" dirty="0"/>
              <a:t>Visualizing complete linkage HC</a:t>
            </a:r>
          </a:p>
          <a:p>
            <a:r>
              <a:rPr lang="en-IN" dirty="0"/>
              <a:t>3 clusters Orange, Yellow and Green  </a:t>
            </a:r>
          </a:p>
          <a:p>
            <a:endParaRPr lang="en-IN" dirty="0"/>
          </a:p>
        </p:txBody>
      </p:sp>
      <p:sp>
        <p:nvSpPr>
          <p:cNvPr id="3" name="Title 2">
            <a:extLst>
              <a:ext uri="{FF2B5EF4-FFF2-40B4-BE49-F238E27FC236}">
                <a16:creationId xmlns:a16="http://schemas.microsoft.com/office/drawing/2014/main" id="{164D9828-6B38-6E45-E8B5-EE5776079C6D}"/>
              </a:ext>
            </a:extLst>
          </p:cNvPr>
          <p:cNvSpPr>
            <a:spLocks noGrp="1"/>
          </p:cNvSpPr>
          <p:nvPr>
            <p:ph type="ctrTitle"/>
          </p:nvPr>
        </p:nvSpPr>
        <p:spPr>
          <a:xfrm>
            <a:off x="0" y="0"/>
            <a:ext cx="4727700" cy="577800"/>
          </a:xfrm>
        </p:spPr>
        <p:txBody>
          <a:bodyPr/>
          <a:lstStyle/>
          <a:p>
            <a:r>
              <a:rPr lang="en-IN" dirty="0"/>
              <a:t>Hierarchical clustering:</a:t>
            </a:r>
          </a:p>
        </p:txBody>
      </p:sp>
      <p:pic>
        <p:nvPicPr>
          <p:cNvPr id="5" name="Picture 4">
            <a:extLst>
              <a:ext uri="{FF2B5EF4-FFF2-40B4-BE49-F238E27FC236}">
                <a16:creationId xmlns:a16="http://schemas.microsoft.com/office/drawing/2014/main" id="{06267BA2-F862-DC14-8DA0-3DC51350AB40}"/>
              </a:ext>
            </a:extLst>
          </p:cNvPr>
          <p:cNvPicPr>
            <a:picLocks noChangeAspect="1"/>
          </p:cNvPicPr>
          <p:nvPr/>
        </p:nvPicPr>
        <p:blipFill>
          <a:blip r:embed="rId2"/>
          <a:stretch>
            <a:fillRect/>
          </a:stretch>
        </p:blipFill>
        <p:spPr>
          <a:xfrm>
            <a:off x="1938528" y="414528"/>
            <a:ext cx="7205472" cy="4728972"/>
          </a:xfrm>
          <a:prstGeom prst="rect">
            <a:avLst/>
          </a:prstGeom>
        </p:spPr>
      </p:pic>
    </p:spTree>
    <p:extLst>
      <p:ext uri="{BB962C8B-B14F-4D97-AF65-F5344CB8AC3E}">
        <p14:creationId xmlns:p14="http://schemas.microsoft.com/office/powerpoint/2010/main" val="418999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ADE170-BDCD-A439-FBF9-66AE0B0E0F73}"/>
              </a:ext>
            </a:extLst>
          </p:cNvPr>
          <p:cNvSpPr>
            <a:spLocks noGrp="1"/>
          </p:cNvSpPr>
          <p:nvPr>
            <p:ph type="body" idx="1"/>
          </p:nvPr>
        </p:nvSpPr>
        <p:spPr>
          <a:xfrm>
            <a:off x="0" y="1043280"/>
            <a:ext cx="2821716" cy="2224176"/>
          </a:xfrm>
        </p:spPr>
        <p:txBody>
          <a:bodyPr/>
          <a:lstStyle/>
          <a:p>
            <a:r>
              <a:rPr lang="en-IN" dirty="0"/>
              <a:t>Clusters visualizing between income and recency columns there are 3 clusters as we can see.</a:t>
            </a:r>
          </a:p>
          <a:p>
            <a:r>
              <a:rPr lang="en-IN" dirty="0"/>
              <a:t>We got HC silhouette score as 0.57</a:t>
            </a:r>
          </a:p>
        </p:txBody>
      </p:sp>
      <p:sp>
        <p:nvSpPr>
          <p:cNvPr id="3" name="Title 2">
            <a:extLst>
              <a:ext uri="{FF2B5EF4-FFF2-40B4-BE49-F238E27FC236}">
                <a16:creationId xmlns:a16="http://schemas.microsoft.com/office/drawing/2014/main" id="{D81A0BA8-E48B-78C5-5C8D-2B5BA9852D39}"/>
              </a:ext>
            </a:extLst>
          </p:cNvPr>
          <p:cNvSpPr>
            <a:spLocks noGrp="1"/>
          </p:cNvSpPr>
          <p:nvPr>
            <p:ph type="ctrTitle"/>
          </p:nvPr>
        </p:nvSpPr>
        <p:spPr>
          <a:xfrm>
            <a:off x="0" y="0"/>
            <a:ext cx="5391831" cy="577800"/>
          </a:xfrm>
        </p:spPr>
        <p:txBody>
          <a:bodyPr/>
          <a:lstStyle/>
          <a:p>
            <a:r>
              <a:rPr lang="en-IN" dirty="0"/>
              <a:t>Hierarchical clusters visualization:</a:t>
            </a:r>
          </a:p>
        </p:txBody>
      </p:sp>
      <p:pic>
        <p:nvPicPr>
          <p:cNvPr id="5" name="Picture 4">
            <a:extLst>
              <a:ext uri="{FF2B5EF4-FFF2-40B4-BE49-F238E27FC236}">
                <a16:creationId xmlns:a16="http://schemas.microsoft.com/office/drawing/2014/main" id="{292CC513-8B55-BABC-7289-EF2759659771}"/>
              </a:ext>
            </a:extLst>
          </p:cNvPr>
          <p:cNvPicPr>
            <a:picLocks noChangeAspect="1"/>
          </p:cNvPicPr>
          <p:nvPr/>
        </p:nvPicPr>
        <p:blipFill>
          <a:blip r:embed="rId2"/>
          <a:stretch>
            <a:fillRect/>
          </a:stretch>
        </p:blipFill>
        <p:spPr>
          <a:xfrm>
            <a:off x="2821716" y="460882"/>
            <a:ext cx="6169152" cy="4563112"/>
          </a:xfrm>
          <a:prstGeom prst="rect">
            <a:avLst/>
          </a:prstGeom>
        </p:spPr>
      </p:pic>
    </p:spTree>
    <p:extLst>
      <p:ext uri="{BB962C8B-B14F-4D97-AF65-F5344CB8AC3E}">
        <p14:creationId xmlns:p14="http://schemas.microsoft.com/office/powerpoint/2010/main" val="914722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D3C129-56CF-5A4B-4A45-059691558A74}"/>
              </a:ext>
            </a:extLst>
          </p:cNvPr>
          <p:cNvSpPr>
            <a:spLocks noGrp="1"/>
          </p:cNvSpPr>
          <p:nvPr>
            <p:ph type="body" idx="1"/>
          </p:nvPr>
        </p:nvSpPr>
        <p:spPr>
          <a:xfrm>
            <a:off x="178084" y="1104760"/>
            <a:ext cx="2662652" cy="1857895"/>
          </a:xfrm>
        </p:spPr>
        <p:txBody>
          <a:bodyPr/>
          <a:lstStyle/>
          <a:p>
            <a:r>
              <a:rPr lang="en-IN" dirty="0"/>
              <a:t>Elbow Graph to find clusters for k-means clustering.</a:t>
            </a:r>
          </a:p>
          <a:p>
            <a:r>
              <a:rPr lang="en-IN" dirty="0"/>
              <a:t>We chose 3 clusters from elbow graph.</a:t>
            </a:r>
          </a:p>
        </p:txBody>
      </p:sp>
      <p:sp>
        <p:nvSpPr>
          <p:cNvPr id="3" name="Title 2">
            <a:extLst>
              <a:ext uri="{FF2B5EF4-FFF2-40B4-BE49-F238E27FC236}">
                <a16:creationId xmlns:a16="http://schemas.microsoft.com/office/drawing/2014/main" id="{F6CB5716-42D9-B2DA-146D-66F135DF2803}"/>
              </a:ext>
            </a:extLst>
          </p:cNvPr>
          <p:cNvSpPr>
            <a:spLocks noGrp="1"/>
          </p:cNvSpPr>
          <p:nvPr>
            <p:ph type="ctrTitle"/>
          </p:nvPr>
        </p:nvSpPr>
        <p:spPr>
          <a:xfrm>
            <a:off x="0" y="0"/>
            <a:ext cx="3340608" cy="577800"/>
          </a:xfrm>
        </p:spPr>
        <p:txBody>
          <a:bodyPr/>
          <a:lstStyle/>
          <a:p>
            <a:r>
              <a:rPr lang="en-IN" dirty="0"/>
              <a:t>K-means clustering:</a:t>
            </a:r>
          </a:p>
        </p:txBody>
      </p:sp>
      <p:pic>
        <p:nvPicPr>
          <p:cNvPr id="5" name="Picture 4">
            <a:extLst>
              <a:ext uri="{FF2B5EF4-FFF2-40B4-BE49-F238E27FC236}">
                <a16:creationId xmlns:a16="http://schemas.microsoft.com/office/drawing/2014/main" id="{6905A282-E813-7ECD-EA39-2EF42D6E70BA}"/>
              </a:ext>
            </a:extLst>
          </p:cNvPr>
          <p:cNvPicPr>
            <a:picLocks noChangeAspect="1"/>
          </p:cNvPicPr>
          <p:nvPr/>
        </p:nvPicPr>
        <p:blipFill>
          <a:blip r:embed="rId2"/>
          <a:stretch>
            <a:fillRect/>
          </a:stretch>
        </p:blipFill>
        <p:spPr>
          <a:xfrm>
            <a:off x="3031012" y="795875"/>
            <a:ext cx="5934903" cy="3210373"/>
          </a:xfrm>
          <a:prstGeom prst="rect">
            <a:avLst/>
          </a:prstGeom>
        </p:spPr>
      </p:pic>
    </p:spTree>
    <p:extLst>
      <p:ext uri="{BB962C8B-B14F-4D97-AF65-F5344CB8AC3E}">
        <p14:creationId xmlns:p14="http://schemas.microsoft.com/office/powerpoint/2010/main" val="328248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19AFFA-37D3-CBF3-F2D1-8A4B7754B621}"/>
              </a:ext>
            </a:extLst>
          </p:cNvPr>
          <p:cNvSpPr>
            <a:spLocks noGrp="1"/>
          </p:cNvSpPr>
          <p:nvPr>
            <p:ph type="body" idx="1"/>
          </p:nvPr>
        </p:nvSpPr>
        <p:spPr>
          <a:xfrm>
            <a:off x="0" y="1275450"/>
            <a:ext cx="2768870" cy="2430918"/>
          </a:xfrm>
        </p:spPr>
        <p:txBody>
          <a:bodyPr/>
          <a:lstStyle/>
          <a:p>
            <a:r>
              <a:rPr lang="en-IN" dirty="0"/>
              <a:t>Scatter plot between income recency after cluster prediction.</a:t>
            </a:r>
          </a:p>
          <a:p>
            <a:r>
              <a:rPr lang="en-IN" dirty="0"/>
              <a:t>We can see 3 clusters made from k-means.</a:t>
            </a:r>
          </a:p>
          <a:p>
            <a:r>
              <a:rPr lang="en-IN" dirty="0"/>
              <a:t>We got k-means cluster silhouette score as .021. </a:t>
            </a:r>
          </a:p>
        </p:txBody>
      </p:sp>
      <p:sp>
        <p:nvSpPr>
          <p:cNvPr id="3" name="Title 2">
            <a:extLst>
              <a:ext uri="{FF2B5EF4-FFF2-40B4-BE49-F238E27FC236}">
                <a16:creationId xmlns:a16="http://schemas.microsoft.com/office/drawing/2014/main" id="{C5C24226-0081-6692-726F-13E3F4F93FA9}"/>
              </a:ext>
            </a:extLst>
          </p:cNvPr>
          <p:cNvSpPr>
            <a:spLocks noGrp="1"/>
          </p:cNvSpPr>
          <p:nvPr>
            <p:ph type="ctrTitle"/>
          </p:nvPr>
        </p:nvSpPr>
        <p:spPr>
          <a:xfrm>
            <a:off x="78226" y="106875"/>
            <a:ext cx="4891959" cy="577800"/>
          </a:xfrm>
        </p:spPr>
        <p:txBody>
          <a:bodyPr/>
          <a:lstStyle/>
          <a:p>
            <a:r>
              <a:rPr lang="en-IN" dirty="0"/>
              <a:t>K-means clusters visualization: </a:t>
            </a:r>
          </a:p>
        </p:txBody>
      </p:sp>
      <p:pic>
        <p:nvPicPr>
          <p:cNvPr id="5" name="Picture 4">
            <a:extLst>
              <a:ext uri="{FF2B5EF4-FFF2-40B4-BE49-F238E27FC236}">
                <a16:creationId xmlns:a16="http://schemas.microsoft.com/office/drawing/2014/main" id="{01BABDD8-8164-4771-B1F9-7C5440B9BD62}"/>
              </a:ext>
            </a:extLst>
          </p:cNvPr>
          <p:cNvPicPr>
            <a:picLocks noChangeAspect="1"/>
          </p:cNvPicPr>
          <p:nvPr/>
        </p:nvPicPr>
        <p:blipFill>
          <a:blip r:embed="rId2"/>
          <a:stretch>
            <a:fillRect/>
          </a:stretch>
        </p:blipFill>
        <p:spPr>
          <a:xfrm>
            <a:off x="2847096" y="513704"/>
            <a:ext cx="6296904" cy="4629796"/>
          </a:xfrm>
          <a:prstGeom prst="rect">
            <a:avLst/>
          </a:prstGeom>
        </p:spPr>
      </p:pic>
    </p:spTree>
    <p:extLst>
      <p:ext uri="{BB962C8B-B14F-4D97-AF65-F5344CB8AC3E}">
        <p14:creationId xmlns:p14="http://schemas.microsoft.com/office/powerpoint/2010/main" val="195572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280463-4CA0-11D9-6CED-61D3A31D1160}"/>
              </a:ext>
            </a:extLst>
          </p:cNvPr>
          <p:cNvSpPr>
            <a:spLocks noGrp="1"/>
          </p:cNvSpPr>
          <p:nvPr>
            <p:ph type="body" idx="1"/>
          </p:nvPr>
        </p:nvSpPr>
        <p:spPr>
          <a:xfrm>
            <a:off x="0" y="1040784"/>
            <a:ext cx="2986046" cy="1530965"/>
          </a:xfrm>
        </p:spPr>
        <p:txBody>
          <a:bodyPr/>
          <a:lstStyle/>
          <a:p>
            <a:r>
              <a:rPr lang="en-IN" dirty="0"/>
              <a:t>K-distance graph for </a:t>
            </a:r>
            <a:r>
              <a:rPr lang="en-IN" dirty="0" err="1"/>
              <a:t>dbscan</a:t>
            </a:r>
            <a:r>
              <a:rPr lang="en-IN" dirty="0"/>
              <a:t>.</a:t>
            </a:r>
          </a:p>
          <a:p>
            <a:r>
              <a:rPr lang="en-IN" dirty="0"/>
              <a:t>We chose 2 has epsilon value by seeing elbow of this graph.</a:t>
            </a:r>
          </a:p>
        </p:txBody>
      </p:sp>
      <p:sp>
        <p:nvSpPr>
          <p:cNvPr id="3" name="Title 2">
            <a:extLst>
              <a:ext uri="{FF2B5EF4-FFF2-40B4-BE49-F238E27FC236}">
                <a16:creationId xmlns:a16="http://schemas.microsoft.com/office/drawing/2014/main" id="{AF0EF9D3-FC41-5FF5-C306-3C326D35672D}"/>
              </a:ext>
            </a:extLst>
          </p:cNvPr>
          <p:cNvSpPr>
            <a:spLocks noGrp="1"/>
          </p:cNvSpPr>
          <p:nvPr>
            <p:ph type="ctrTitle"/>
          </p:nvPr>
        </p:nvSpPr>
        <p:spPr>
          <a:xfrm>
            <a:off x="0" y="0"/>
            <a:ext cx="4727700" cy="577800"/>
          </a:xfrm>
        </p:spPr>
        <p:txBody>
          <a:bodyPr/>
          <a:lstStyle/>
          <a:p>
            <a:r>
              <a:rPr lang="en-IN" dirty="0"/>
              <a:t>DBSCAN Clustering:</a:t>
            </a:r>
          </a:p>
        </p:txBody>
      </p:sp>
      <p:pic>
        <p:nvPicPr>
          <p:cNvPr id="5" name="Picture 4">
            <a:extLst>
              <a:ext uri="{FF2B5EF4-FFF2-40B4-BE49-F238E27FC236}">
                <a16:creationId xmlns:a16="http://schemas.microsoft.com/office/drawing/2014/main" id="{30C3DD5C-810A-9921-E52A-F5B2E7DBD7F0}"/>
              </a:ext>
            </a:extLst>
          </p:cNvPr>
          <p:cNvPicPr>
            <a:picLocks noChangeAspect="1"/>
          </p:cNvPicPr>
          <p:nvPr/>
        </p:nvPicPr>
        <p:blipFill>
          <a:blip r:embed="rId2"/>
          <a:stretch>
            <a:fillRect/>
          </a:stretch>
        </p:blipFill>
        <p:spPr>
          <a:xfrm>
            <a:off x="2986046" y="854237"/>
            <a:ext cx="6049219" cy="3248478"/>
          </a:xfrm>
          <a:prstGeom prst="rect">
            <a:avLst/>
          </a:prstGeom>
        </p:spPr>
      </p:pic>
    </p:spTree>
    <p:extLst>
      <p:ext uri="{BB962C8B-B14F-4D97-AF65-F5344CB8AC3E}">
        <p14:creationId xmlns:p14="http://schemas.microsoft.com/office/powerpoint/2010/main" val="244893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57845D-9B53-2429-4D8F-026505617DDA}"/>
              </a:ext>
            </a:extLst>
          </p:cNvPr>
          <p:cNvSpPr>
            <a:spLocks noGrp="1"/>
          </p:cNvSpPr>
          <p:nvPr>
            <p:ph type="body" idx="1"/>
          </p:nvPr>
        </p:nvSpPr>
        <p:spPr>
          <a:xfrm>
            <a:off x="-1" y="644508"/>
            <a:ext cx="3161465" cy="2866788"/>
          </a:xfrm>
        </p:spPr>
        <p:txBody>
          <a:bodyPr/>
          <a:lstStyle/>
          <a:p>
            <a:r>
              <a:rPr lang="en-IN" dirty="0"/>
              <a:t>Scatter plot between income and recency after </a:t>
            </a:r>
            <a:r>
              <a:rPr lang="en-IN" dirty="0" err="1"/>
              <a:t>dbscan</a:t>
            </a:r>
            <a:r>
              <a:rPr lang="en-IN" dirty="0"/>
              <a:t> cluster using eps=2.2 and </a:t>
            </a:r>
            <a:r>
              <a:rPr lang="en-IN" dirty="0" err="1"/>
              <a:t>mini_samples</a:t>
            </a:r>
            <a:r>
              <a:rPr lang="en-IN" dirty="0"/>
              <a:t>=5.</a:t>
            </a:r>
          </a:p>
          <a:p>
            <a:r>
              <a:rPr lang="en-IN" dirty="0"/>
              <a:t>We got </a:t>
            </a:r>
            <a:r>
              <a:rPr lang="en-IN" dirty="0" err="1"/>
              <a:t>dbscan</a:t>
            </a:r>
            <a:r>
              <a:rPr lang="en-IN" dirty="0"/>
              <a:t> silhouette score has 0.20.</a:t>
            </a:r>
          </a:p>
        </p:txBody>
      </p:sp>
      <p:sp>
        <p:nvSpPr>
          <p:cNvPr id="3" name="Title 2">
            <a:extLst>
              <a:ext uri="{FF2B5EF4-FFF2-40B4-BE49-F238E27FC236}">
                <a16:creationId xmlns:a16="http://schemas.microsoft.com/office/drawing/2014/main" id="{A651EA1F-499A-80F0-DBCF-FE8EAA234C59}"/>
              </a:ext>
            </a:extLst>
          </p:cNvPr>
          <p:cNvSpPr>
            <a:spLocks noGrp="1"/>
          </p:cNvSpPr>
          <p:nvPr>
            <p:ph type="ctrTitle"/>
          </p:nvPr>
        </p:nvSpPr>
        <p:spPr>
          <a:xfrm>
            <a:off x="0" y="0"/>
            <a:ext cx="4727700" cy="577800"/>
          </a:xfrm>
        </p:spPr>
        <p:txBody>
          <a:bodyPr/>
          <a:lstStyle/>
          <a:p>
            <a:r>
              <a:rPr lang="en-IN" dirty="0"/>
              <a:t>DBSCAN Clusters visualization:</a:t>
            </a:r>
          </a:p>
        </p:txBody>
      </p:sp>
      <p:pic>
        <p:nvPicPr>
          <p:cNvPr id="5" name="Picture 4">
            <a:extLst>
              <a:ext uri="{FF2B5EF4-FFF2-40B4-BE49-F238E27FC236}">
                <a16:creationId xmlns:a16="http://schemas.microsoft.com/office/drawing/2014/main" id="{25B04445-4624-1507-4ED0-8185B38E7998}"/>
              </a:ext>
            </a:extLst>
          </p:cNvPr>
          <p:cNvPicPr>
            <a:picLocks noChangeAspect="1"/>
          </p:cNvPicPr>
          <p:nvPr/>
        </p:nvPicPr>
        <p:blipFill>
          <a:blip r:embed="rId2"/>
          <a:stretch>
            <a:fillRect/>
          </a:stretch>
        </p:blipFill>
        <p:spPr>
          <a:xfrm>
            <a:off x="3161465" y="447020"/>
            <a:ext cx="5982535" cy="4696480"/>
          </a:xfrm>
          <a:prstGeom prst="rect">
            <a:avLst/>
          </a:prstGeom>
        </p:spPr>
      </p:pic>
    </p:spTree>
    <p:extLst>
      <p:ext uri="{BB962C8B-B14F-4D97-AF65-F5344CB8AC3E}">
        <p14:creationId xmlns:p14="http://schemas.microsoft.com/office/powerpoint/2010/main" val="149007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E9677E-165C-B393-FBA2-B52373EE0632}"/>
              </a:ext>
            </a:extLst>
          </p:cNvPr>
          <p:cNvSpPr>
            <a:spLocks noGrp="1"/>
          </p:cNvSpPr>
          <p:nvPr>
            <p:ph type="body" idx="1"/>
          </p:nvPr>
        </p:nvSpPr>
        <p:spPr>
          <a:xfrm>
            <a:off x="0" y="666484"/>
            <a:ext cx="3180518" cy="3810532"/>
          </a:xfrm>
        </p:spPr>
        <p:txBody>
          <a:bodyPr/>
          <a:lstStyle/>
          <a:p>
            <a:r>
              <a:rPr lang="en-IN" dirty="0"/>
              <a:t>This 1</a:t>
            </a:r>
            <a:r>
              <a:rPr lang="en-IN" baseline="30000" dirty="0"/>
              <a:t>st</a:t>
            </a:r>
            <a:r>
              <a:rPr lang="en-IN" dirty="0"/>
              <a:t> screenshot shows income clusters with k-means.</a:t>
            </a:r>
          </a:p>
          <a:p>
            <a:r>
              <a:rPr lang="en-IN" dirty="0"/>
              <a:t>we used decision tree classifier to segregate clusters, We got a accuracy of 97%.</a:t>
            </a:r>
          </a:p>
          <a:p>
            <a:r>
              <a:rPr lang="en-IN" dirty="0"/>
              <a:t>This 2</a:t>
            </a:r>
            <a:r>
              <a:rPr lang="en-IN" baseline="30000" dirty="0"/>
              <a:t>nd</a:t>
            </a:r>
            <a:r>
              <a:rPr lang="en-IN" dirty="0"/>
              <a:t> screenshot shows age clusters with k-means.</a:t>
            </a:r>
          </a:p>
          <a:p>
            <a:r>
              <a:rPr lang="en-IN" dirty="0"/>
              <a:t>Looking at these clusters divided properly we decided to choose k-means for deployment. </a:t>
            </a:r>
          </a:p>
          <a:p>
            <a:pPr marL="152400" indent="0">
              <a:buNone/>
            </a:pPr>
            <a:endParaRPr lang="en-IN" dirty="0"/>
          </a:p>
        </p:txBody>
      </p:sp>
      <p:sp>
        <p:nvSpPr>
          <p:cNvPr id="3" name="Title 2">
            <a:extLst>
              <a:ext uri="{FF2B5EF4-FFF2-40B4-BE49-F238E27FC236}">
                <a16:creationId xmlns:a16="http://schemas.microsoft.com/office/drawing/2014/main" id="{A4647AE3-AEA5-1EC0-2225-D4D23BD67139}"/>
              </a:ext>
            </a:extLst>
          </p:cNvPr>
          <p:cNvSpPr>
            <a:spLocks noGrp="1"/>
          </p:cNvSpPr>
          <p:nvPr>
            <p:ph type="ctrTitle"/>
          </p:nvPr>
        </p:nvSpPr>
        <p:spPr>
          <a:xfrm>
            <a:off x="0" y="0"/>
            <a:ext cx="6473952" cy="536448"/>
          </a:xfrm>
        </p:spPr>
        <p:txBody>
          <a:bodyPr/>
          <a:lstStyle/>
          <a:p>
            <a:r>
              <a:rPr lang="en-IN" dirty="0"/>
              <a:t>Visualizing k-means clusters per feature:</a:t>
            </a:r>
          </a:p>
        </p:txBody>
      </p:sp>
      <p:pic>
        <p:nvPicPr>
          <p:cNvPr id="5" name="Picture 4">
            <a:extLst>
              <a:ext uri="{FF2B5EF4-FFF2-40B4-BE49-F238E27FC236}">
                <a16:creationId xmlns:a16="http://schemas.microsoft.com/office/drawing/2014/main" id="{15CDC6C0-CBAD-4FBD-FF65-D7A9462C6ED6}"/>
              </a:ext>
            </a:extLst>
          </p:cNvPr>
          <p:cNvPicPr>
            <a:picLocks noChangeAspect="1"/>
          </p:cNvPicPr>
          <p:nvPr/>
        </p:nvPicPr>
        <p:blipFill>
          <a:blip r:embed="rId2"/>
          <a:stretch>
            <a:fillRect/>
          </a:stretch>
        </p:blipFill>
        <p:spPr>
          <a:xfrm>
            <a:off x="3180518" y="666484"/>
            <a:ext cx="5839640" cy="1905266"/>
          </a:xfrm>
          <a:prstGeom prst="rect">
            <a:avLst/>
          </a:prstGeom>
        </p:spPr>
      </p:pic>
      <p:pic>
        <p:nvPicPr>
          <p:cNvPr id="7" name="Picture 6">
            <a:extLst>
              <a:ext uri="{FF2B5EF4-FFF2-40B4-BE49-F238E27FC236}">
                <a16:creationId xmlns:a16="http://schemas.microsoft.com/office/drawing/2014/main" id="{7E840B97-9B8D-216A-74E4-8F75A10258AD}"/>
              </a:ext>
            </a:extLst>
          </p:cNvPr>
          <p:cNvPicPr>
            <a:picLocks noChangeAspect="1"/>
          </p:cNvPicPr>
          <p:nvPr/>
        </p:nvPicPr>
        <p:blipFill>
          <a:blip r:embed="rId3"/>
          <a:stretch>
            <a:fillRect/>
          </a:stretch>
        </p:blipFill>
        <p:spPr>
          <a:xfrm>
            <a:off x="3180518" y="2571750"/>
            <a:ext cx="5839640" cy="1905266"/>
          </a:xfrm>
          <a:prstGeom prst="rect">
            <a:avLst/>
          </a:prstGeom>
        </p:spPr>
      </p:pic>
    </p:spTree>
    <p:extLst>
      <p:ext uri="{BB962C8B-B14F-4D97-AF65-F5344CB8AC3E}">
        <p14:creationId xmlns:p14="http://schemas.microsoft.com/office/powerpoint/2010/main" val="214395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DFC1-2E81-F68F-136D-2B8B9B89E138}"/>
              </a:ext>
            </a:extLst>
          </p:cNvPr>
          <p:cNvSpPr>
            <a:spLocks noGrp="1"/>
          </p:cNvSpPr>
          <p:nvPr>
            <p:ph type="title"/>
          </p:nvPr>
        </p:nvSpPr>
        <p:spPr/>
        <p:txBody>
          <a:bodyPr/>
          <a:lstStyle/>
          <a:p>
            <a:r>
              <a:rPr lang="en-IN" dirty="0"/>
              <a:t>Deployment</a:t>
            </a:r>
          </a:p>
        </p:txBody>
      </p:sp>
    </p:spTree>
    <p:extLst>
      <p:ext uri="{BB962C8B-B14F-4D97-AF65-F5344CB8AC3E}">
        <p14:creationId xmlns:p14="http://schemas.microsoft.com/office/powerpoint/2010/main" val="118351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F2976B-D7DF-7834-BCED-8613B50212E2}"/>
              </a:ext>
            </a:extLst>
          </p:cNvPr>
          <p:cNvSpPr>
            <a:spLocks noGrp="1"/>
          </p:cNvSpPr>
          <p:nvPr>
            <p:ph type="body" idx="1"/>
          </p:nvPr>
        </p:nvSpPr>
        <p:spPr>
          <a:xfrm>
            <a:off x="618824" y="1280274"/>
            <a:ext cx="3380152" cy="1296300"/>
          </a:xfrm>
        </p:spPr>
        <p:txBody>
          <a:bodyPr/>
          <a:lstStyle/>
          <a:p>
            <a:r>
              <a:rPr lang="en-IN" dirty="0"/>
              <a:t>We used pickle library to save trained model has pickle file.</a:t>
            </a:r>
          </a:p>
        </p:txBody>
      </p:sp>
      <p:sp>
        <p:nvSpPr>
          <p:cNvPr id="3" name="Title 2">
            <a:extLst>
              <a:ext uri="{FF2B5EF4-FFF2-40B4-BE49-F238E27FC236}">
                <a16:creationId xmlns:a16="http://schemas.microsoft.com/office/drawing/2014/main" id="{1CD5756A-4FF9-5CB9-D676-A7252AC20D16}"/>
              </a:ext>
            </a:extLst>
          </p:cNvPr>
          <p:cNvSpPr>
            <a:spLocks noGrp="1"/>
          </p:cNvSpPr>
          <p:nvPr>
            <p:ph type="ctrTitle"/>
          </p:nvPr>
        </p:nvSpPr>
        <p:spPr>
          <a:xfrm>
            <a:off x="435945" y="265371"/>
            <a:ext cx="4727700" cy="577800"/>
          </a:xfrm>
        </p:spPr>
        <p:txBody>
          <a:bodyPr/>
          <a:lstStyle/>
          <a:p>
            <a:r>
              <a:rPr lang="en-IN" dirty="0"/>
              <a:t>Deployment file saving:</a:t>
            </a:r>
          </a:p>
        </p:txBody>
      </p:sp>
      <p:pic>
        <p:nvPicPr>
          <p:cNvPr id="5" name="Picture 4">
            <a:extLst>
              <a:ext uri="{FF2B5EF4-FFF2-40B4-BE49-F238E27FC236}">
                <a16:creationId xmlns:a16="http://schemas.microsoft.com/office/drawing/2014/main" id="{74531471-255A-1A12-B1CD-61CF7B5D899F}"/>
              </a:ext>
            </a:extLst>
          </p:cNvPr>
          <p:cNvPicPr>
            <a:picLocks noChangeAspect="1"/>
          </p:cNvPicPr>
          <p:nvPr/>
        </p:nvPicPr>
        <p:blipFill>
          <a:blip r:embed="rId2"/>
          <a:stretch>
            <a:fillRect/>
          </a:stretch>
        </p:blipFill>
        <p:spPr>
          <a:xfrm>
            <a:off x="4321569" y="1280274"/>
            <a:ext cx="4353533" cy="1095528"/>
          </a:xfrm>
          <a:prstGeom prst="rect">
            <a:avLst/>
          </a:prstGeom>
        </p:spPr>
      </p:pic>
    </p:spTree>
    <p:extLst>
      <p:ext uri="{BB962C8B-B14F-4D97-AF65-F5344CB8AC3E}">
        <p14:creationId xmlns:p14="http://schemas.microsoft.com/office/powerpoint/2010/main" val="41451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81F2B8-C865-C058-8662-169241D69633}"/>
              </a:ext>
            </a:extLst>
          </p:cNvPr>
          <p:cNvSpPr>
            <a:spLocks noGrp="1"/>
          </p:cNvSpPr>
          <p:nvPr>
            <p:ph type="body" idx="1"/>
          </p:nvPr>
        </p:nvSpPr>
        <p:spPr>
          <a:xfrm>
            <a:off x="411042" y="762290"/>
            <a:ext cx="2953950" cy="2188174"/>
          </a:xfrm>
        </p:spPr>
        <p:txBody>
          <a:bodyPr/>
          <a:lstStyle/>
          <a:p>
            <a:r>
              <a:rPr lang="en-IN" dirty="0"/>
              <a:t>This is layout we get when we deploy the model.</a:t>
            </a:r>
          </a:p>
          <a:p>
            <a:r>
              <a:rPr lang="en-IN" dirty="0"/>
              <a:t>We can see space where we need to fill the feature values to predict clusters.</a:t>
            </a:r>
          </a:p>
        </p:txBody>
      </p:sp>
      <p:sp>
        <p:nvSpPr>
          <p:cNvPr id="3" name="Title 2">
            <a:extLst>
              <a:ext uri="{FF2B5EF4-FFF2-40B4-BE49-F238E27FC236}">
                <a16:creationId xmlns:a16="http://schemas.microsoft.com/office/drawing/2014/main" id="{AE369DA0-9261-B0B3-69E0-3FEDA3240C4A}"/>
              </a:ext>
            </a:extLst>
          </p:cNvPr>
          <p:cNvSpPr>
            <a:spLocks noGrp="1"/>
          </p:cNvSpPr>
          <p:nvPr>
            <p:ph type="ctrTitle"/>
          </p:nvPr>
        </p:nvSpPr>
        <p:spPr>
          <a:xfrm>
            <a:off x="160356" y="143451"/>
            <a:ext cx="4727700" cy="577800"/>
          </a:xfrm>
        </p:spPr>
        <p:txBody>
          <a:bodyPr/>
          <a:lstStyle/>
          <a:p>
            <a:r>
              <a:rPr lang="en-IN" dirty="0"/>
              <a:t>Deployment results:</a:t>
            </a:r>
          </a:p>
        </p:txBody>
      </p:sp>
      <p:pic>
        <p:nvPicPr>
          <p:cNvPr id="5" name="Picture 4">
            <a:extLst>
              <a:ext uri="{FF2B5EF4-FFF2-40B4-BE49-F238E27FC236}">
                <a16:creationId xmlns:a16="http://schemas.microsoft.com/office/drawing/2014/main" id="{21341D83-DA3E-BA45-17B7-D26C86D52D97}"/>
              </a:ext>
            </a:extLst>
          </p:cNvPr>
          <p:cNvPicPr>
            <a:picLocks noChangeAspect="1"/>
          </p:cNvPicPr>
          <p:nvPr/>
        </p:nvPicPr>
        <p:blipFill>
          <a:blip r:embed="rId2"/>
          <a:stretch>
            <a:fillRect/>
          </a:stretch>
        </p:blipFill>
        <p:spPr>
          <a:xfrm>
            <a:off x="3538816" y="241174"/>
            <a:ext cx="5444828" cy="3915701"/>
          </a:xfrm>
          <a:prstGeom prst="rect">
            <a:avLst/>
          </a:prstGeom>
        </p:spPr>
      </p:pic>
    </p:spTree>
    <p:extLst>
      <p:ext uri="{BB962C8B-B14F-4D97-AF65-F5344CB8AC3E}">
        <p14:creationId xmlns:p14="http://schemas.microsoft.com/office/powerpoint/2010/main" val="236100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5"/>
          <p:cNvSpPr txBox="1">
            <a:spLocks noGrp="1"/>
          </p:cNvSpPr>
          <p:nvPr>
            <p:ph type="body" idx="1"/>
          </p:nvPr>
        </p:nvSpPr>
        <p:spPr>
          <a:xfrm>
            <a:off x="618825" y="1370475"/>
            <a:ext cx="6635700" cy="2779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dirty="0">
                <a:latin typeface="Times New Roman" panose="02020603050405020304" pitchFamily="18" charset="0"/>
                <a:cs typeface="Times New Roman" panose="02020603050405020304" pitchFamily="18" charset="0"/>
              </a:rPr>
              <a:t>Customer segmentation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segment.The target of this project is to perform clustering to summarize customer segments.</a:t>
            </a:r>
            <a:endParaRPr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 sz="1400" dirty="0">
                <a:latin typeface="Times New Roman" panose="02020603050405020304" pitchFamily="18" charset="0"/>
                <a:cs typeface="Times New Roman" panose="02020603050405020304" pitchFamily="18" charset="0"/>
              </a:rPr>
              <a:t>In this project, we will perform an unsupervised clustering of data on the customer's records from a groceries firm's database. </a:t>
            </a:r>
            <a:endParaRPr sz="1400" dirty="0">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400" dirty="0"/>
          </a:p>
          <a:p>
            <a:pPr marL="0" lvl="0" indent="0" algn="just" rtl="0">
              <a:spcBef>
                <a:spcPts val="0"/>
              </a:spcBef>
              <a:spcAft>
                <a:spcPts val="0"/>
              </a:spcAft>
              <a:buNone/>
            </a:pPr>
            <a:endParaRPr sz="1400" dirty="0"/>
          </a:p>
        </p:txBody>
      </p:sp>
      <p:sp>
        <p:nvSpPr>
          <p:cNvPr id="469" name="Google Shape;469;p25"/>
          <p:cNvSpPr txBox="1">
            <a:spLocks noGrp="1"/>
          </p:cNvSpPr>
          <p:nvPr>
            <p:ph type="ctrTitle"/>
          </p:nvPr>
        </p:nvSpPr>
        <p:spPr>
          <a:xfrm>
            <a:off x="618824" y="716475"/>
            <a:ext cx="45377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grpSp>
        <p:nvGrpSpPr>
          <p:cNvPr id="470" name="Google Shape;470;p25"/>
          <p:cNvGrpSpPr/>
          <p:nvPr/>
        </p:nvGrpSpPr>
        <p:grpSpPr>
          <a:xfrm>
            <a:off x="7310013" y="606926"/>
            <a:ext cx="1406463" cy="1729821"/>
            <a:chOff x="2501950" y="1507050"/>
            <a:chExt cx="2392350" cy="2696525"/>
          </a:xfrm>
        </p:grpSpPr>
        <p:sp>
          <p:nvSpPr>
            <p:cNvPr id="471" name="Google Shape;471;p25"/>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25"/>
          <p:cNvGrpSpPr/>
          <p:nvPr/>
        </p:nvGrpSpPr>
        <p:grpSpPr>
          <a:xfrm>
            <a:off x="7686104" y="-476250"/>
            <a:ext cx="2291257" cy="2922300"/>
            <a:chOff x="4882900" y="-64350"/>
            <a:chExt cx="2493750" cy="2922300"/>
          </a:xfrm>
        </p:grpSpPr>
        <p:sp>
          <p:nvSpPr>
            <p:cNvPr id="491" name="Google Shape;491;p25"/>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5"/>
          <p:cNvGrpSpPr/>
          <p:nvPr/>
        </p:nvGrpSpPr>
        <p:grpSpPr>
          <a:xfrm>
            <a:off x="7687102" y="811302"/>
            <a:ext cx="760627" cy="1321526"/>
            <a:chOff x="2160750" y="237575"/>
            <a:chExt cx="3253325" cy="5180425"/>
          </a:xfrm>
        </p:grpSpPr>
        <p:sp>
          <p:nvSpPr>
            <p:cNvPr id="497" name="Google Shape;497;p25"/>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4A9ED4-496A-794F-2236-C407B4832C22}"/>
              </a:ext>
            </a:extLst>
          </p:cNvPr>
          <p:cNvPicPr>
            <a:picLocks noChangeAspect="1"/>
          </p:cNvPicPr>
          <p:nvPr/>
        </p:nvPicPr>
        <p:blipFill>
          <a:blip r:embed="rId2"/>
          <a:stretch>
            <a:fillRect/>
          </a:stretch>
        </p:blipFill>
        <p:spPr>
          <a:xfrm>
            <a:off x="0" y="441110"/>
            <a:ext cx="4767072" cy="2750217"/>
          </a:xfrm>
          <a:prstGeom prst="rect">
            <a:avLst/>
          </a:prstGeom>
        </p:spPr>
      </p:pic>
      <p:sp>
        <p:nvSpPr>
          <p:cNvPr id="4" name="TextBox 3">
            <a:extLst>
              <a:ext uri="{FF2B5EF4-FFF2-40B4-BE49-F238E27FC236}">
                <a16:creationId xmlns:a16="http://schemas.microsoft.com/office/drawing/2014/main" id="{A3BB46A5-9812-7ADA-9028-6C73C6D3F3D3}"/>
              </a:ext>
            </a:extLst>
          </p:cNvPr>
          <p:cNvSpPr txBox="1"/>
          <p:nvPr/>
        </p:nvSpPr>
        <p:spPr>
          <a:xfrm>
            <a:off x="0" y="0"/>
            <a:ext cx="5875975" cy="338554"/>
          </a:xfrm>
          <a:prstGeom prst="rect">
            <a:avLst/>
          </a:prstGeom>
          <a:noFill/>
        </p:spPr>
        <p:txBody>
          <a:bodyPr wrap="square" rtlCol="0">
            <a:spAutoFit/>
          </a:bodyPr>
          <a:lstStyle/>
          <a:p>
            <a:r>
              <a:rPr lang="en-IN" sz="1600" dirty="0">
                <a:solidFill>
                  <a:schemeClr val="bg1"/>
                </a:solidFill>
              </a:rPr>
              <a:t>Comparing deployment results:</a:t>
            </a:r>
          </a:p>
        </p:txBody>
      </p:sp>
      <p:pic>
        <p:nvPicPr>
          <p:cNvPr id="6" name="Picture 5">
            <a:extLst>
              <a:ext uri="{FF2B5EF4-FFF2-40B4-BE49-F238E27FC236}">
                <a16:creationId xmlns:a16="http://schemas.microsoft.com/office/drawing/2014/main" id="{C9BE03DE-8CD7-4658-678A-6D264E400A4C}"/>
              </a:ext>
            </a:extLst>
          </p:cNvPr>
          <p:cNvPicPr>
            <a:picLocks noChangeAspect="1"/>
          </p:cNvPicPr>
          <p:nvPr/>
        </p:nvPicPr>
        <p:blipFill>
          <a:blip r:embed="rId3"/>
          <a:stretch>
            <a:fillRect/>
          </a:stretch>
        </p:blipFill>
        <p:spPr>
          <a:xfrm>
            <a:off x="4767072" y="0"/>
            <a:ext cx="4376928" cy="5143500"/>
          </a:xfrm>
          <a:prstGeom prst="rect">
            <a:avLst/>
          </a:prstGeom>
        </p:spPr>
      </p:pic>
      <p:sp>
        <p:nvSpPr>
          <p:cNvPr id="7" name="TextBox 6">
            <a:extLst>
              <a:ext uri="{FF2B5EF4-FFF2-40B4-BE49-F238E27FC236}">
                <a16:creationId xmlns:a16="http://schemas.microsoft.com/office/drawing/2014/main" id="{9F7EBC48-2E45-328D-3D5F-E86DCB090A9D}"/>
              </a:ext>
            </a:extLst>
          </p:cNvPr>
          <p:cNvSpPr txBox="1"/>
          <p:nvPr/>
        </p:nvSpPr>
        <p:spPr>
          <a:xfrm>
            <a:off x="170688" y="3584448"/>
            <a:ext cx="3791712"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IN" dirty="0">
                <a:solidFill>
                  <a:schemeClr val="bg1"/>
                </a:solidFill>
              </a:rPr>
              <a:t>1</a:t>
            </a:r>
            <a:r>
              <a:rPr lang="en-IN" baseline="30000" dirty="0">
                <a:solidFill>
                  <a:schemeClr val="bg1"/>
                </a:solidFill>
              </a:rPr>
              <a:t>st</a:t>
            </a:r>
            <a:r>
              <a:rPr lang="en-IN" dirty="0">
                <a:solidFill>
                  <a:schemeClr val="bg1"/>
                </a:solidFill>
              </a:rPr>
              <a:t> slide shows prediction we did in k-means model building. </a:t>
            </a:r>
          </a:p>
          <a:p>
            <a:pPr marL="285750" indent="-285750">
              <a:buClr>
                <a:schemeClr val="bg1"/>
              </a:buClr>
              <a:buFont typeface="Arial" panose="020B0604020202020204" pitchFamily="34" charset="0"/>
              <a:buChar char="•"/>
            </a:pPr>
            <a:r>
              <a:rPr lang="en-IN" dirty="0">
                <a:solidFill>
                  <a:schemeClr val="bg1"/>
                </a:solidFill>
              </a:rPr>
              <a:t>Same values when we put in deployment model we getting the same ‘2’ cluster so over deployment model is working has intended.</a:t>
            </a:r>
          </a:p>
        </p:txBody>
      </p:sp>
    </p:spTree>
    <p:extLst>
      <p:ext uri="{BB962C8B-B14F-4D97-AF65-F5344CB8AC3E}">
        <p14:creationId xmlns:p14="http://schemas.microsoft.com/office/powerpoint/2010/main" val="3695741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9541-4D22-A955-1C0A-61EE6E1A7C88}"/>
              </a:ext>
            </a:extLst>
          </p:cNvPr>
          <p:cNvSpPr>
            <a:spLocks noGrp="1"/>
          </p:cNvSpPr>
          <p:nvPr>
            <p:ph type="title"/>
          </p:nvPr>
        </p:nvSpPr>
        <p:spPr/>
        <p:txBody>
          <a:bodyPr/>
          <a:lstStyle/>
          <a:p>
            <a:r>
              <a:rPr lang="en-IN" dirty="0"/>
              <a:t>Project Outro</a:t>
            </a:r>
          </a:p>
        </p:txBody>
      </p:sp>
    </p:spTree>
    <p:extLst>
      <p:ext uri="{BB962C8B-B14F-4D97-AF65-F5344CB8AC3E}">
        <p14:creationId xmlns:p14="http://schemas.microsoft.com/office/powerpoint/2010/main" val="1240742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00654-8723-4690-A8A7-8367C1C6054A}"/>
              </a:ext>
            </a:extLst>
          </p:cNvPr>
          <p:cNvSpPr txBox="1"/>
          <p:nvPr/>
        </p:nvSpPr>
        <p:spPr>
          <a:xfrm>
            <a:off x="271722" y="180781"/>
            <a:ext cx="6430780"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CHALLENGES FACED:</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CA12A6-F45F-4CF8-A966-DD12B15FF9CB}"/>
              </a:ext>
            </a:extLst>
          </p:cNvPr>
          <p:cNvSpPr txBox="1"/>
          <p:nvPr/>
        </p:nvSpPr>
        <p:spPr>
          <a:xfrm>
            <a:off x="652072" y="883472"/>
            <a:ext cx="7839856" cy="393710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Data Quality Issues:  </a:t>
            </a:r>
            <a:r>
              <a:rPr lang="en-US" sz="1200" dirty="0">
                <a:solidFill>
                  <a:schemeClr val="bg1"/>
                </a:solidFill>
                <a:latin typeface="Times New Roman" panose="02020603050405020304" pitchFamily="18" charset="0"/>
                <a:cs typeface="Times New Roman" panose="02020603050405020304" pitchFamily="18" charset="0"/>
              </a:rPr>
              <a:t>Incomplete, outdated, or inaccurate data can lead to incorrect segmentation. Which may result in ineffective marketing strategies.</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High Dimensionality of Data: </a:t>
            </a:r>
            <a:r>
              <a:rPr lang="en-US" sz="1200" dirty="0">
                <a:solidFill>
                  <a:schemeClr val="bg1"/>
                </a:solidFill>
                <a:latin typeface="Times New Roman" panose="02020603050405020304" pitchFamily="18" charset="0"/>
                <a:cs typeface="Times New Roman" panose="02020603050405020304" pitchFamily="18" charset="0"/>
              </a:rPr>
              <a:t>The large number of variables or features in customer data can make the segmentation process complex and computationally intensive. </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Choosing the Right Segmentation Method: </a:t>
            </a:r>
            <a:r>
              <a:rPr lang="en-US" sz="1200" dirty="0">
                <a:solidFill>
                  <a:schemeClr val="bg1"/>
                </a:solidFill>
                <a:latin typeface="Times New Roman" panose="02020603050405020304" pitchFamily="18" charset="0"/>
                <a:cs typeface="Times New Roman" panose="02020603050405020304" pitchFamily="18" charset="0"/>
              </a:rPr>
              <a:t>Selecting the appropriate algorithm (e.g., </a:t>
            </a:r>
            <a:r>
              <a:rPr lang="en-US" sz="1200" dirty="0" err="1">
                <a:solidFill>
                  <a:schemeClr val="bg1"/>
                </a:solidFill>
                <a:latin typeface="Times New Roman" panose="02020603050405020304" pitchFamily="18" charset="0"/>
                <a:cs typeface="Times New Roman" panose="02020603050405020304" pitchFamily="18" charset="0"/>
              </a:rPr>
              <a:t>dbscan,k</a:t>
            </a:r>
            <a:r>
              <a:rPr lang="en-US" sz="1200" dirty="0">
                <a:solidFill>
                  <a:schemeClr val="bg1"/>
                </a:solidFill>
                <a:latin typeface="Times New Roman" panose="02020603050405020304" pitchFamily="18" charset="0"/>
                <a:cs typeface="Times New Roman" panose="02020603050405020304" pitchFamily="18" charset="0"/>
              </a:rPr>
              <a:t>-means, hierarchical clustering) and the optimal number of segments can be difficult. </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Over-Segmentation:</a:t>
            </a:r>
            <a:r>
              <a:rPr lang="en-US" sz="1200" dirty="0">
                <a:solidFill>
                  <a:schemeClr val="bg1"/>
                </a:solidFill>
                <a:latin typeface="Times New Roman" panose="02020603050405020304" pitchFamily="18" charset="0"/>
                <a:cs typeface="Times New Roman" panose="02020603050405020304" pitchFamily="18" charset="0"/>
              </a:rPr>
              <a:t> Creating too many segments can lead to overly granular groups that are difficult to target and manage.</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Integration of Different Data Sources</a:t>
            </a:r>
            <a:r>
              <a:rPr lang="en-US" sz="1200" dirty="0">
                <a:solidFill>
                  <a:schemeClr val="bg1"/>
                </a:solidFill>
                <a:latin typeface="Times New Roman" panose="02020603050405020304" pitchFamily="18" charset="0"/>
                <a:cs typeface="Times New Roman" panose="02020603050405020304" pitchFamily="18" charset="0"/>
              </a:rPr>
              <a:t>: Combining data from various sources, such as CRM systems, social media, and sales databases, can be challenging due to differences in data formats and structures. </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Ensuring Privacy and Compliance</a:t>
            </a:r>
            <a:r>
              <a:rPr lang="en-US" sz="1200" dirty="0">
                <a:solidFill>
                  <a:schemeClr val="bg1"/>
                </a:solidFill>
                <a:latin typeface="Times New Roman" panose="02020603050405020304" pitchFamily="18" charset="0"/>
                <a:cs typeface="Times New Roman" panose="02020603050405020304" pitchFamily="18" charset="0"/>
              </a:rPr>
              <a:t> : Managing and processing customer data must comply with regulations like GDPR or CCPA.</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Dynamic Nature of Customer Behavior:</a:t>
            </a:r>
            <a:r>
              <a:rPr lang="en-US" sz="1200" dirty="0">
                <a:solidFill>
                  <a:schemeClr val="bg1"/>
                </a:solidFill>
                <a:latin typeface="Times New Roman" panose="02020603050405020304" pitchFamily="18" charset="0"/>
                <a:cs typeface="Times New Roman" panose="02020603050405020304" pitchFamily="18" charset="0"/>
              </a:rPr>
              <a:t> Customer preferences and behaviors can change over time, making static segmentation models less effective.</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1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00654-8723-4690-A8A7-8367C1C6054A}"/>
              </a:ext>
            </a:extLst>
          </p:cNvPr>
          <p:cNvSpPr txBox="1"/>
          <p:nvPr/>
        </p:nvSpPr>
        <p:spPr>
          <a:xfrm>
            <a:off x="247338" y="217357"/>
            <a:ext cx="6430780"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HOW TO OVERCOME IT:</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CA12A6-F45F-4CF8-A966-DD12B15FF9CB}"/>
              </a:ext>
            </a:extLst>
          </p:cNvPr>
          <p:cNvSpPr txBox="1"/>
          <p:nvPr/>
        </p:nvSpPr>
        <p:spPr>
          <a:xfrm>
            <a:off x="667062" y="947765"/>
            <a:ext cx="7839856" cy="338310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Data Quality Improvement</a:t>
            </a:r>
            <a:r>
              <a:rPr lang="en-US" sz="1200" dirty="0">
                <a:solidFill>
                  <a:schemeClr val="bg1"/>
                </a:solidFill>
                <a:latin typeface="Times New Roman" panose="02020603050405020304" pitchFamily="18" charset="0"/>
                <a:cs typeface="Times New Roman" panose="02020603050405020304" pitchFamily="18" charset="0"/>
              </a:rPr>
              <a:t>: Regularly clean and update data to eliminate inaccuracies and ensure consistency. Use automation tools for data cleansing and validation.</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Advanced Analytical Tools: </a:t>
            </a:r>
            <a:r>
              <a:rPr lang="en-US" sz="1200" dirty="0">
                <a:solidFill>
                  <a:schemeClr val="bg1"/>
                </a:solidFill>
                <a:latin typeface="Times New Roman" panose="02020603050405020304" pitchFamily="18" charset="0"/>
                <a:cs typeface="Times New Roman" panose="02020603050405020304" pitchFamily="18" charset="0"/>
              </a:rPr>
              <a:t> Implement machine learning algorithms and advanced statistical tools to improve the accuracy and depth of segmentation.</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Integration of Diverse Data Sources:</a:t>
            </a:r>
            <a:r>
              <a:rPr lang="en-US" sz="1200" dirty="0">
                <a:solidFill>
                  <a:schemeClr val="bg1"/>
                </a:solidFill>
                <a:latin typeface="Times New Roman" panose="02020603050405020304" pitchFamily="18" charset="0"/>
                <a:cs typeface="Times New Roman" panose="02020603050405020304" pitchFamily="18" charset="0"/>
              </a:rPr>
              <a:t> Combine data from various sources (e.g., online behavior, purchase history, demographics) to create a more comprehensive view of customers.</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Personalization and Customization:</a:t>
            </a:r>
            <a:r>
              <a:rPr lang="en-US" sz="1200" dirty="0">
                <a:solidFill>
                  <a:schemeClr val="bg1"/>
                </a:solidFill>
                <a:latin typeface="Times New Roman" panose="02020603050405020304" pitchFamily="18" charset="0"/>
                <a:cs typeface="Times New Roman" panose="02020603050405020304" pitchFamily="18" charset="0"/>
              </a:rPr>
              <a:t> Develop personalized marketing strategies for each segment based on the insights derived from segmentation analysis. Tailor communication and offers to meet the specific needs of each group.</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Continuous Monitoring and Updating:</a:t>
            </a:r>
            <a:r>
              <a:rPr lang="en-US" sz="1200" dirty="0">
                <a:solidFill>
                  <a:schemeClr val="bg1"/>
                </a:solidFill>
                <a:latin typeface="Times New Roman" panose="02020603050405020304" pitchFamily="18" charset="0"/>
                <a:cs typeface="Times New Roman" panose="02020603050405020304" pitchFamily="18" charset="0"/>
              </a:rPr>
              <a:t> Regularly review and adjust segmentation models to reflect changes in customer behavior and market conditions.</a:t>
            </a:r>
          </a:p>
          <a:p>
            <a:pPr marL="285750" indent="-285750">
              <a:lnSpc>
                <a:spcPct val="150000"/>
              </a:lnSpc>
              <a:buFont typeface="Wingdings" panose="05000000000000000000" pitchFamily="2" charset="2"/>
              <a:buChar char="q"/>
            </a:pPr>
            <a:r>
              <a:rPr lang="en-US" sz="1200" b="1" dirty="0">
                <a:solidFill>
                  <a:schemeClr val="bg1"/>
                </a:solidFill>
                <a:latin typeface="Times New Roman" panose="02020603050405020304" pitchFamily="18" charset="0"/>
                <a:cs typeface="Times New Roman" panose="02020603050405020304" pitchFamily="18" charset="0"/>
              </a:rPr>
              <a:t>Cross-Department Collaboration:</a:t>
            </a:r>
            <a:r>
              <a:rPr lang="en-US" sz="1200" dirty="0">
                <a:solidFill>
                  <a:schemeClr val="bg1"/>
                </a:solidFill>
                <a:latin typeface="Times New Roman" panose="02020603050405020304" pitchFamily="18" charset="0"/>
                <a:cs typeface="Times New Roman" panose="02020603050405020304" pitchFamily="18" charset="0"/>
              </a:rPr>
              <a:t> Encourage collaboration between marketing, sales, and customer service teams to ensure that segmentation strategies are effectively implemented and aligned with overall business goals.</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451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00654-8723-4690-A8A7-8367C1C6054A}"/>
              </a:ext>
            </a:extLst>
          </p:cNvPr>
          <p:cNvSpPr txBox="1"/>
          <p:nvPr/>
        </p:nvSpPr>
        <p:spPr>
          <a:xfrm>
            <a:off x="247338" y="217357"/>
            <a:ext cx="6430780"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CONCLUSION: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CA12A6-F45F-4CF8-A966-DD12B15FF9CB}"/>
              </a:ext>
            </a:extLst>
          </p:cNvPr>
          <p:cNvSpPr txBox="1"/>
          <p:nvPr/>
        </p:nvSpPr>
        <p:spPr>
          <a:xfrm>
            <a:off x="667062" y="947765"/>
            <a:ext cx="7839856" cy="263899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we successfully applied unsupervised clustering techniques to categorize customers based on their purchasing behavior, demographics, and engagement with the company.</a:t>
            </a:r>
          </a:p>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segmentation provided valuable insights into distinct customer groups, each with unique characteristics and needs.</a:t>
            </a:r>
          </a:p>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business can now tailor its marketing strategies more effectively, focusing on specific customer groups with personalized campaigns and product offerings.</a:t>
            </a:r>
          </a:p>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This approach is expected to enhance customer satisfaction, increase loyalty, and ultimately drive higher revenue.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256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46B8-E385-4C30-A259-633540163290}"/>
              </a:ext>
            </a:extLst>
          </p:cNvPr>
          <p:cNvSpPr>
            <a:spLocks noGrp="1"/>
          </p:cNvSpPr>
          <p:nvPr>
            <p:ph type="title"/>
          </p:nvPr>
        </p:nvSpPr>
        <p:spPr>
          <a:xfrm>
            <a:off x="1109472" y="1496400"/>
            <a:ext cx="6925056" cy="2150700"/>
          </a:xfrm>
        </p:spPr>
        <p:txBody>
          <a:bodyPr/>
          <a:lstStyle/>
          <a:p>
            <a:r>
              <a:rPr lang="en-IN" sz="66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9331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6"/>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DESCRIPTION</a:t>
            </a:r>
            <a:endParaRPr dirty="0">
              <a:latin typeface="Times New Roman" panose="02020603050405020304" pitchFamily="18" charset="0"/>
              <a:cs typeface="Times New Roman" panose="02020603050405020304" pitchFamily="18" charset="0"/>
            </a:endParaRPr>
          </a:p>
        </p:txBody>
      </p:sp>
      <p:sp>
        <p:nvSpPr>
          <p:cNvPr id="534" name="Google Shape;534;p26"/>
          <p:cNvSpPr txBox="1">
            <a:spLocks noGrp="1"/>
          </p:cNvSpPr>
          <p:nvPr>
            <p:ph type="ctrTitle"/>
          </p:nvPr>
        </p:nvSpPr>
        <p:spPr>
          <a:xfrm>
            <a:off x="923625" y="1158950"/>
            <a:ext cx="1692454" cy="38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ATTRIBUTES</a:t>
            </a:r>
            <a:endParaRPr sz="1800" dirty="0">
              <a:latin typeface="Times New Roman" panose="02020603050405020304" pitchFamily="18" charset="0"/>
              <a:cs typeface="Times New Roman" panose="02020603050405020304" pitchFamily="18" charset="0"/>
            </a:endParaRPr>
          </a:p>
        </p:txBody>
      </p:sp>
      <p:sp>
        <p:nvSpPr>
          <p:cNvPr id="535" name="Google Shape;535;p26"/>
          <p:cNvSpPr txBox="1">
            <a:spLocks noGrp="1"/>
          </p:cNvSpPr>
          <p:nvPr>
            <p:ph type="subTitle" idx="1"/>
          </p:nvPr>
        </p:nvSpPr>
        <p:spPr>
          <a:xfrm>
            <a:off x="923625" y="1484925"/>
            <a:ext cx="3218700" cy="13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a:latin typeface="Times New Roman" panose="02020603050405020304" pitchFamily="18" charset="0"/>
                <a:ea typeface="Arial"/>
                <a:cs typeface="Times New Roman" panose="02020603050405020304" pitchFamily="18" charset="0"/>
                <a:sym typeface="Arial"/>
              </a:rPr>
              <a:t>    </a:t>
            </a:r>
            <a:r>
              <a:rPr lang="en-IN" sz="1250" b="1" dirty="0">
                <a:latin typeface="Times New Roman" panose="02020603050405020304" pitchFamily="18" charset="0"/>
                <a:ea typeface="Arial"/>
                <a:cs typeface="Times New Roman" panose="02020603050405020304" pitchFamily="18" charset="0"/>
                <a:sym typeface="Arial"/>
              </a:rPr>
              <a:t>People</a:t>
            </a:r>
          </a:p>
          <a:p>
            <a:pPr marL="457200" lvl="0" indent="-295275" algn="l" rtl="0">
              <a:lnSpc>
                <a:spcPct val="115000"/>
              </a:lnSpc>
              <a:spcBef>
                <a:spcPts val="110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ID</a:t>
            </a:r>
            <a:r>
              <a:rPr lang="en" sz="1050" dirty="0">
                <a:latin typeface="Times New Roman" panose="02020603050405020304" pitchFamily="18" charset="0"/>
                <a:ea typeface="Arial"/>
                <a:cs typeface="Times New Roman" panose="02020603050405020304" pitchFamily="18" charset="0"/>
                <a:sym typeface="Arial"/>
              </a:rPr>
              <a:t>: Customer's unique identifier</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Year_Birth</a:t>
            </a:r>
            <a:r>
              <a:rPr lang="en" sz="1050" dirty="0">
                <a:latin typeface="Times New Roman" panose="02020603050405020304" pitchFamily="18" charset="0"/>
                <a:ea typeface="Arial"/>
                <a:cs typeface="Times New Roman" panose="02020603050405020304" pitchFamily="18" charset="0"/>
                <a:sym typeface="Arial"/>
              </a:rPr>
              <a:t>: Customer's birth year</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Education</a:t>
            </a:r>
            <a:r>
              <a:rPr lang="en" sz="1050" dirty="0">
                <a:latin typeface="Times New Roman" panose="02020603050405020304" pitchFamily="18" charset="0"/>
                <a:ea typeface="Arial"/>
                <a:cs typeface="Times New Roman" panose="02020603050405020304" pitchFamily="18" charset="0"/>
                <a:sym typeface="Arial"/>
              </a:rPr>
              <a:t>: Customer's education level</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Marital_Status</a:t>
            </a:r>
            <a:r>
              <a:rPr lang="en" sz="1050" dirty="0">
                <a:latin typeface="Times New Roman" panose="02020603050405020304" pitchFamily="18" charset="0"/>
                <a:ea typeface="Arial"/>
                <a:cs typeface="Times New Roman" panose="02020603050405020304" pitchFamily="18" charset="0"/>
                <a:sym typeface="Arial"/>
              </a:rPr>
              <a:t>: Customer's marital status</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Income</a:t>
            </a:r>
            <a:r>
              <a:rPr lang="en" sz="1050" dirty="0">
                <a:latin typeface="Times New Roman" panose="02020603050405020304" pitchFamily="18" charset="0"/>
                <a:ea typeface="Arial"/>
                <a:cs typeface="Times New Roman" panose="02020603050405020304" pitchFamily="18" charset="0"/>
                <a:sym typeface="Arial"/>
              </a:rPr>
              <a:t>: Customer's yearly household income</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Kidhome</a:t>
            </a:r>
            <a:r>
              <a:rPr lang="en" sz="1050" dirty="0">
                <a:latin typeface="Times New Roman" panose="02020603050405020304" pitchFamily="18" charset="0"/>
                <a:ea typeface="Arial"/>
                <a:cs typeface="Times New Roman" panose="02020603050405020304" pitchFamily="18" charset="0"/>
                <a:sym typeface="Arial"/>
              </a:rPr>
              <a:t>: Number of children in customer's household</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Teenhome</a:t>
            </a:r>
            <a:r>
              <a:rPr lang="en" sz="1050" dirty="0">
                <a:latin typeface="Times New Roman" panose="02020603050405020304" pitchFamily="18" charset="0"/>
                <a:ea typeface="Arial"/>
                <a:cs typeface="Times New Roman" panose="02020603050405020304" pitchFamily="18" charset="0"/>
                <a:sym typeface="Arial"/>
              </a:rPr>
              <a:t>: Number of teenagers in customer's household</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Dt_Customer</a:t>
            </a:r>
            <a:r>
              <a:rPr lang="en" sz="1050" dirty="0">
                <a:latin typeface="Times New Roman" panose="02020603050405020304" pitchFamily="18" charset="0"/>
                <a:ea typeface="Arial"/>
                <a:cs typeface="Times New Roman" panose="02020603050405020304" pitchFamily="18" charset="0"/>
                <a:sym typeface="Arial"/>
              </a:rPr>
              <a:t>: Date of customer's enrollment with the company</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Recency</a:t>
            </a:r>
            <a:r>
              <a:rPr lang="en" sz="1050" dirty="0">
                <a:latin typeface="Times New Roman" panose="02020603050405020304" pitchFamily="18" charset="0"/>
                <a:ea typeface="Arial"/>
                <a:cs typeface="Times New Roman" panose="02020603050405020304" pitchFamily="18" charset="0"/>
                <a:sym typeface="Arial"/>
              </a:rPr>
              <a:t>: Number of days since customer's last purchase</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l"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Complain</a:t>
            </a:r>
            <a:r>
              <a:rPr lang="en" sz="1050" dirty="0">
                <a:latin typeface="Times New Roman" panose="02020603050405020304" pitchFamily="18" charset="0"/>
                <a:ea typeface="Arial"/>
                <a:cs typeface="Times New Roman" panose="02020603050405020304" pitchFamily="18" charset="0"/>
                <a:sym typeface="Arial"/>
              </a:rPr>
              <a:t>: 1 if the customer complained in the last 2 years, 0 otherwise</a:t>
            </a:r>
            <a:endParaRPr sz="1050" dirty="0">
              <a:latin typeface="Times New Roman" panose="02020603050405020304" pitchFamily="18" charset="0"/>
              <a:ea typeface="Arial"/>
              <a:cs typeface="Times New Roman" panose="02020603050405020304" pitchFamily="18" charset="0"/>
              <a:sym typeface="Arial"/>
            </a:endParaRPr>
          </a:p>
          <a:p>
            <a:pPr marL="0" lvl="0" indent="0" algn="l" rtl="0">
              <a:spcBef>
                <a:spcPts val="700"/>
              </a:spcBef>
              <a:spcAft>
                <a:spcPts val="0"/>
              </a:spcAft>
              <a:buNone/>
            </a:pPr>
            <a:endParaRPr dirty="0">
              <a:latin typeface="Times New Roman" panose="02020603050405020304" pitchFamily="18" charset="0"/>
              <a:cs typeface="Times New Roman" panose="02020603050405020304" pitchFamily="18" charset="0"/>
            </a:endParaRPr>
          </a:p>
        </p:txBody>
      </p:sp>
      <p:sp>
        <p:nvSpPr>
          <p:cNvPr id="536" name="Google Shape;536;p26"/>
          <p:cNvSpPr txBox="1">
            <a:spLocks noGrp="1"/>
          </p:cNvSpPr>
          <p:nvPr>
            <p:ph type="ctrTitle" idx="2"/>
          </p:nvPr>
        </p:nvSpPr>
        <p:spPr>
          <a:xfrm>
            <a:off x="6711799" y="1196025"/>
            <a:ext cx="1476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300" dirty="0">
                <a:latin typeface="Times New Roman" panose="02020603050405020304" pitchFamily="18" charset="0"/>
                <a:cs typeface="Times New Roman" panose="02020603050405020304" pitchFamily="18" charset="0"/>
              </a:rPr>
              <a:t>PRODUCTS</a:t>
            </a:r>
            <a:endParaRPr sz="1300" dirty="0">
              <a:latin typeface="Times New Roman" panose="02020603050405020304" pitchFamily="18" charset="0"/>
              <a:cs typeface="Times New Roman" panose="02020603050405020304" pitchFamily="18" charset="0"/>
            </a:endParaRPr>
          </a:p>
        </p:txBody>
      </p:sp>
      <p:sp>
        <p:nvSpPr>
          <p:cNvPr id="537" name="Google Shape;537;p26"/>
          <p:cNvSpPr txBox="1">
            <a:spLocks noGrp="1"/>
          </p:cNvSpPr>
          <p:nvPr>
            <p:ph type="subTitle" idx="3"/>
          </p:nvPr>
        </p:nvSpPr>
        <p:spPr>
          <a:xfrm>
            <a:off x="5568893" y="1329553"/>
            <a:ext cx="2737500" cy="26121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endParaRPr sz="1050" b="1"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110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MntWines</a:t>
            </a:r>
            <a:r>
              <a:rPr lang="en" sz="1050" dirty="0">
                <a:latin typeface="Times New Roman" panose="02020603050405020304" pitchFamily="18" charset="0"/>
                <a:ea typeface="Arial"/>
                <a:cs typeface="Times New Roman" panose="02020603050405020304" pitchFamily="18" charset="0"/>
                <a:sym typeface="Arial"/>
              </a:rPr>
              <a:t>: Amount spent on wine in last 2 years</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MntFruits</a:t>
            </a:r>
            <a:r>
              <a:rPr lang="en" sz="1050" dirty="0">
                <a:latin typeface="Times New Roman" panose="02020603050405020304" pitchFamily="18" charset="0"/>
                <a:ea typeface="Arial"/>
                <a:cs typeface="Times New Roman" panose="02020603050405020304" pitchFamily="18" charset="0"/>
                <a:sym typeface="Arial"/>
              </a:rPr>
              <a:t>: Amount spent on fruits in last 2 years</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MntMeatProducts</a:t>
            </a:r>
            <a:r>
              <a:rPr lang="en" sz="1050" dirty="0">
                <a:latin typeface="Times New Roman" panose="02020603050405020304" pitchFamily="18" charset="0"/>
                <a:ea typeface="Arial"/>
                <a:cs typeface="Times New Roman" panose="02020603050405020304" pitchFamily="18" charset="0"/>
                <a:sym typeface="Arial"/>
              </a:rPr>
              <a:t>: Amount spent on meat in last 2 years</a:t>
            </a:r>
            <a:r>
              <a:rPr lang="en-IN" sz="1050" dirty="0">
                <a:latin typeface="Times New Roman" panose="02020603050405020304" pitchFamily="18" charset="0"/>
                <a:ea typeface="Arial"/>
                <a:cs typeface="Times New Roman" panose="02020603050405020304" pitchFamily="18" charset="0"/>
                <a:sym typeface="Arial"/>
              </a:rPr>
              <a:t>a</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MntFishProducts</a:t>
            </a:r>
            <a:r>
              <a:rPr lang="en" sz="1050" dirty="0">
                <a:latin typeface="Times New Roman" panose="02020603050405020304" pitchFamily="18" charset="0"/>
                <a:ea typeface="Arial"/>
                <a:cs typeface="Times New Roman" panose="02020603050405020304" pitchFamily="18" charset="0"/>
                <a:sym typeface="Arial"/>
              </a:rPr>
              <a:t>: Amount spent on fish in last 2 years</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MntSweetProducts</a:t>
            </a:r>
            <a:r>
              <a:rPr lang="en" sz="1050" dirty="0">
                <a:latin typeface="Times New Roman" panose="02020603050405020304" pitchFamily="18" charset="0"/>
                <a:ea typeface="Arial"/>
                <a:cs typeface="Times New Roman" panose="02020603050405020304" pitchFamily="18" charset="0"/>
                <a:sym typeface="Arial"/>
              </a:rPr>
              <a:t>: Amount spent on sweets in last 2 years</a:t>
            </a:r>
            <a:endParaRPr sz="1050"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MntGoldProds</a:t>
            </a:r>
            <a:r>
              <a:rPr lang="en" sz="1050" dirty="0">
                <a:latin typeface="Times New Roman" panose="02020603050405020304" pitchFamily="18" charset="0"/>
                <a:ea typeface="Arial"/>
                <a:cs typeface="Times New Roman" panose="02020603050405020304" pitchFamily="18" charset="0"/>
                <a:sym typeface="Arial"/>
              </a:rPr>
              <a:t>: Amount spent on gold in last 2 years</a:t>
            </a:r>
            <a:endParaRPr sz="105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700"/>
              </a:spcBef>
              <a:spcAft>
                <a:spcPts val="0"/>
              </a:spcAft>
              <a:buNone/>
            </a:pPr>
            <a:endParaRPr sz="110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538" name="Google Shape;538;p26"/>
          <p:cNvGrpSpPr/>
          <p:nvPr/>
        </p:nvGrpSpPr>
        <p:grpSpPr>
          <a:xfrm>
            <a:off x="3997614" y="2841525"/>
            <a:ext cx="1704505" cy="1043217"/>
            <a:chOff x="3834069" y="2439811"/>
            <a:chExt cx="2413629" cy="967914"/>
          </a:xfrm>
        </p:grpSpPr>
        <p:grpSp>
          <p:nvGrpSpPr>
            <p:cNvPr id="539" name="Google Shape;539;p26"/>
            <p:cNvGrpSpPr/>
            <p:nvPr/>
          </p:nvGrpSpPr>
          <p:grpSpPr>
            <a:xfrm>
              <a:off x="4960453" y="2469658"/>
              <a:ext cx="1287244" cy="885527"/>
              <a:chOff x="4960453" y="2469658"/>
              <a:chExt cx="1287244" cy="885527"/>
            </a:xfrm>
          </p:grpSpPr>
          <p:sp>
            <p:nvSpPr>
              <p:cNvPr id="540" name="Google Shape;540;p26"/>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26"/>
            <p:cNvGrpSpPr/>
            <p:nvPr/>
          </p:nvGrpSpPr>
          <p:grpSpPr>
            <a:xfrm>
              <a:off x="3834069" y="2469658"/>
              <a:ext cx="1129846" cy="885527"/>
              <a:chOff x="3834069" y="2469658"/>
              <a:chExt cx="1129846" cy="885527"/>
            </a:xfrm>
          </p:grpSpPr>
          <p:sp>
            <p:nvSpPr>
              <p:cNvPr id="547" name="Google Shape;547;p26"/>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26"/>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4" name="Google Shape;554;p26"/>
          <p:cNvCxnSpPr/>
          <p:nvPr/>
        </p:nvCxnSpPr>
        <p:spPr>
          <a:xfrm rot="5400000">
            <a:off x="-650950" y="3409975"/>
            <a:ext cx="3387900" cy="36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555" name="Google Shape;555;p26"/>
          <p:cNvCxnSpPr>
            <a:stCxn id="536" idx="3"/>
          </p:cNvCxnSpPr>
          <p:nvPr/>
        </p:nvCxnSpPr>
        <p:spPr>
          <a:xfrm>
            <a:off x="8187799" y="1484925"/>
            <a:ext cx="152100" cy="3665100"/>
          </a:xfrm>
          <a:prstGeom prst="bentConnector2">
            <a:avLst/>
          </a:prstGeom>
          <a:noFill/>
          <a:ln w="9525" cap="flat" cmpd="sng">
            <a:solidFill>
              <a:schemeClr val="accent3"/>
            </a:solidFill>
            <a:prstDash val="solid"/>
            <a:round/>
            <a:headEnd type="none" w="med" len="med"/>
            <a:tailEnd type="none" w="med" len="med"/>
          </a:ln>
        </p:spPr>
      </p:cxnSp>
      <p:sp>
        <p:nvSpPr>
          <p:cNvPr id="556" name="Google Shape;556;p26"/>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8339909" y="3722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7"/>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DATA DESCRIPTION</a:t>
            </a:r>
            <a:endParaRPr sz="2800" dirty="0">
              <a:latin typeface="Times New Roman" panose="02020603050405020304" pitchFamily="18" charset="0"/>
              <a:cs typeface="Times New Roman" panose="02020603050405020304" pitchFamily="18" charset="0"/>
            </a:endParaRPr>
          </a:p>
        </p:txBody>
      </p:sp>
      <p:sp>
        <p:nvSpPr>
          <p:cNvPr id="563" name="Google Shape;563;p27"/>
          <p:cNvSpPr txBox="1">
            <a:spLocks noGrp="1"/>
          </p:cNvSpPr>
          <p:nvPr>
            <p:ph type="ctrTitle"/>
          </p:nvPr>
        </p:nvSpPr>
        <p:spPr>
          <a:xfrm>
            <a:off x="923625" y="1158950"/>
            <a:ext cx="1627550" cy="38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ATTRIBUTES</a:t>
            </a:r>
            <a:endParaRPr sz="1800" dirty="0">
              <a:latin typeface="Times New Roman" panose="02020603050405020304" pitchFamily="18" charset="0"/>
              <a:cs typeface="Times New Roman" panose="02020603050405020304" pitchFamily="18" charset="0"/>
            </a:endParaRPr>
          </a:p>
        </p:txBody>
      </p:sp>
      <p:sp>
        <p:nvSpPr>
          <p:cNvPr id="564" name="Google Shape;564;p27"/>
          <p:cNvSpPr txBox="1">
            <a:spLocks noGrp="1"/>
          </p:cNvSpPr>
          <p:nvPr>
            <p:ph type="subTitle" idx="1"/>
          </p:nvPr>
        </p:nvSpPr>
        <p:spPr>
          <a:xfrm>
            <a:off x="847425" y="1484925"/>
            <a:ext cx="3903900" cy="33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a:latin typeface="Times New Roman" panose="02020603050405020304" pitchFamily="18" charset="0"/>
                <a:ea typeface="Arial"/>
                <a:cs typeface="Times New Roman" panose="02020603050405020304" pitchFamily="18" charset="0"/>
                <a:sym typeface="Arial"/>
              </a:rPr>
              <a:t>    </a:t>
            </a:r>
            <a:r>
              <a:rPr lang="en" sz="1250" b="1" dirty="0">
                <a:latin typeface="Times New Roman" panose="02020603050405020304" pitchFamily="18" charset="0"/>
                <a:ea typeface="Arial"/>
                <a:cs typeface="Times New Roman" panose="02020603050405020304" pitchFamily="18" charset="0"/>
                <a:sym typeface="Arial"/>
              </a:rPr>
              <a:t>PROMOTION</a:t>
            </a:r>
            <a:endParaRPr sz="1250" b="1" dirty="0">
              <a:latin typeface="Times New Roman" panose="02020603050405020304" pitchFamily="18" charset="0"/>
              <a:ea typeface="Arial"/>
              <a:cs typeface="Times New Roman" panose="02020603050405020304" pitchFamily="18" charset="0"/>
              <a:sym typeface="Arial"/>
            </a:endParaRPr>
          </a:p>
          <a:p>
            <a:pPr marL="457200" lvl="0" indent="-295275" algn="just" rtl="0">
              <a:lnSpc>
                <a:spcPct val="115000"/>
              </a:lnSpc>
              <a:spcBef>
                <a:spcPts val="1100"/>
              </a:spcBef>
              <a:spcAft>
                <a:spcPts val="0"/>
              </a:spcAft>
              <a:buClr>
                <a:schemeClr val="lt1"/>
              </a:buClr>
              <a:buSzPts val="1050"/>
              <a:buFont typeface="Arial"/>
              <a:buChar char="●"/>
            </a:pPr>
            <a:r>
              <a:rPr lang="en" sz="1050" b="1" i="1" dirty="0">
                <a:latin typeface="Times New Roman" panose="02020603050405020304" pitchFamily="18" charset="0"/>
                <a:ea typeface="Arial"/>
                <a:cs typeface="Times New Roman" panose="02020603050405020304" pitchFamily="18" charset="0"/>
                <a:sym typeface="Arial"/>
              </a:rPr>
              <a:t>N</a:t>
            </a:r>
            <a:r>
              <a:rPr lang="en" sz="1150" b="1" i="1" dirty="0">
                <a:latin typeface="Times New Roman" panose="02020603050405020304" pitchFamily="18" charset="0"/>
                <a:ea typeface="Arial"/>
                <a:cs typeface="Times New Roman" panose="02020603050405020304" pitchFamily="18" charset="0"/>
                <a:sym typeface="Arial"/>
              </a:rPr>
              <a:t>umDealsPurchases</a:t>
            </a:r>
            <a:r>
              <a:rPr lang="en" sz="1150" dirty="0">
                <a:latin typeface="Times New Roman" panose="02020603050405020304" pitchFamily="18" charset="0"/>
                <a:ea typeface="Arial"/>
                <a:cs typeface="Times New Roman" panose="02020603050405020304" pitchFamily="18" charset="0"/>
                <a:sym typeface="Arial"/>
              </a:rPr>
              <a:t>: Number of purchases made with a discount</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AcceptedCmp1</a:t>
            </a:r>
            <a:r>
              <a:rPr lang="en" sz="1150" dirty="0">
                <a:latin typeface="Times New Roman" panose="02020603050405020304" pitchFamily="18" charset="0"/>
                <a:ea typeface="Arial"/>
                <a:cs typeface="Times New Roman" panose="02020603050405020304" pitchFamily="18" charset="0"/>
                <a:sym typeface="Arial"/>
              </a:rPr>
              <a:t>: 1 if customer accepted the offer in the 1st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AcceptedCmp2</a:t>
            </a:r>
            <a:r>
              <a:rPr lang="en" sz="1150" dirty="0">
                <a:latin typeface="Times New Roman" panose="02020603050405020304" pitchFamily="18" charset="0"/>
                <a:ea typeface="Arial"/>
                <a:cs typeface="Times New Roman" panose="02020603050405020304" pitchFamily="18" charset="0"/>
                <a:sym typeface="Arial"/>
              </a:rPr>
              <a:t>: 1 if customer accepted the offer in the 2nd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AcceptedCmp3</a:t>
            </a:r>
            <a:r>
              <a:rPr lang="en" sz="1150" dirty="0">
                <a:latin typeface="Times New Roman" panose="02020603050405020304" pitchFamily="18" charset="0"/>
                <a:ea typeface="Arial"/>
                <a:cs typeface="Times New Roman" panose="02020603050405020304" pitchFamily="18" charset="0"/>
                <a:sym typeface="Arial"/>
              </a:rPr>
              <a:t>: 1 if customer accepted the offer in the 3rd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AcceptedCmp4</a:t>
            </a:r>
            <a:r>
              <a:rPr lang="en" sz="1150" dirty="0">
                <a:latin typeface="Times New Roman" panose="02020603050405020304" pitchFamily="18" charset="0"/>
                <a:ea typeface="Arial"/>
                <a:cs typeface="Times New Roman" panose="02020603050405020304" pitchFamily="18" charset="0"/>
                <a:sym typeface="Arial"/>
              </a:rPr>
              <a:t>: 1 if customer accepted the offer in the 4th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AcceptedCmp5</a:t>
            </a:r>
            <a:r>
              <a:rPr lang="en" sz="1150" dirty="0">
                <a:latin typeface="Times New Roman" panose="02020603050405020304" pitchFamily="18" charset="0"/>
                <a:ea typeface="Arial"/>
                <a:cs typeface="Times New Roman" panose="02020603050405020304" pitchFamily="18" charset="0"/>
                <a:sym typeface="Arial"/>
              </a:rPr>
              <a:t>: 1 if customer accepted the offer in the 5th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Response</a:t>
            </a:r>
            <a:r>
              <a:rPr lang="en" sz="1150" dirty="0">
                <a:latin typeface="Times New Roman" panose="02020603050405020304" pitchFamily="18" charset="0"/>
                <a:ea typeface="Arial"/>
                <a:cs typeface="Times New Roman" panose="02020603050405020304" pitchFamily="18" charset="0"/>
                <a:sym typeface="Arial"/>
              </a:rPr>
              <a:t>: 1 if customer accepted the offer in the last campaign, 0 otherwise</a:t>
            </a:r>
            <a:endParaRPr sz="1150" dirty="0">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1100"/>
              </a:spcBef>
              <a:spcAft>
                <a:spcPts val="0"/>
              </a:spcAft>
              <a:buNone/>
            </a:pPr>
            <a:endParaRPr sz="1250" b="1" i="1" dirty="0">
              <a:latin typeface="Times New Roman" panose="02020603050405020304" pitchFamily="18" charset="0"/>
              <a:ea typeface="Arial"/>
              <a:cs typeface="Times New Roman" panose="02020603050405020304" pitchFamily="18" charset="0"/>
              <a:sym typeface="Arial"/>
            </a:endParaRPr>
          </a:p>
          <a:p>
            <a:pPr marL="0" lvl="0" indent="0" algn="l" rtl="0">
              <a:spcBef>
                <a:spcPts val="700"/>
              </a:spcBef>
              <a:spcAft>
                <a:spcPts val="0"/>
              </a:spcAft>
              <a:buNone/>
            </a:pPr>
            <a:endParaRPr dirty="0">
              <a:latin typeface="Times New Roman" panose="02020603050405020304" pitchFamily="18" charset="0"/>
              <a:cs typeface="Times New Roman" panose="02020603050405020304" pitchFamily="18" charset="0"/>
            </a:endParaRPr>
          </a:p>
        </p:txBody>
      </p:sp>
      <p:sp>
        <p:nvSpPr>
          <p:cNvPr id="565" name="Google Shape;565;p27"/>
          <p:cNvSpPr txBox="1">
            <a:spLocks noGrp="1"/>
          </p:cNvSpPr>
          <p:nvPr>
            <p:ph type="ctrTitle" idx="2"/>
          </p:nvPr>
        </p:nvSpPr>
        <p:spPr>
          <a:xfrm>
            <a:off x="6914876" y="1259450"/>
            <a:ext cx="1025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300" b="1" dirty="0">
                <a:latin typeface="Times New Roman" panose="02020603050405020304" pitchFamily="18" charset="0"/>
                <a:cs typeface="Times New Roman" panose="02020603050405020304" pitchFamily="18" charset="0"/>
              </a:rPr>
              <a:t>PLACE</a:t>
            </a:r>
            <a:endParaRPr sz="1300" b="1" dirty="0">
              <a:latin typeface="Times New Roman" panose="02020603050405020304" pitchFamily="18" charset="0"/>
              <a:cs typeface="Times New Roman" panose="02020603050405020304" pitchFamily="18" charset="0"/>
            </a:endParaRPr>
          </a:p>
        </p:txBody>
      </p:sp>
      <p:sp>
        <p:nvSpPr>
          <p:cNvPr id="566" name="Google Shape;566;p27"/>
          <p:cNvSpPr txBox="1">
            <a:spLocks noGrp="1"/>
          </p:cNvSpPr>
          <p:nvPr>
            <p:ph type="subTitle" idx="3"/>
          </p:nvPr>
        </p:nvSpPr>
        <p:spPr>
          <a:xfrm>
            <a:off x="5072625" y="1713975"/>
            <a:ext cx="3115200" cy="2782800"/>
          </a:xfrm>
          <a:prstGeom prst="rect">
            <a:avLst/>
          </a:prstGeom>
        </p:spPr>
        <p:txBody>
          <a:bodyPr spcFirstLastPara="1" wrap="square" lIns="91425" tIns="91425" rIns="91425" bIns="91425" anchor="t" anchorCtr="0">
            <a:noAutofit/>
          </a:bodyPr>
          <a:lstStyle/>
          <a:p>
            <a:pPr marL="457200" lvl="0" indent="-301625" algn="just" rtl="0">
              <a:lnSpc>
                <a:spcPct val="115000"/>
              </a:lnSpc>
              <a:spcBef>
                <a:spcPts val="110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NumWebPurchases</a:t>
            </a:r>
            <a:r>
              <a:rPr lang="en" sz="1150" dirty="0">
                <a:latin typeface="Times New Roman" panose="02020603050405020304" pitchFamily="18" charset="0"/>
                <a:ea typeface="Arial"/>
                <a:cs typeface="Times New Roman" panose="02020603050405020304" pitchFamily="18" charset="0"/>
                <a:sym typeface="Arial"/>
              </a:rPr>
              <a:t>: Number of purchases made through the company’s website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NumCatalogPurchases</a:t>
            </a:r>
            <a:r>
              <a:rPr lang="en" sz="1150" dirty="0">
                <a:latin typeface="Times New Roman" panose="02020603050405020304" pitchFamily="18" charset="0"/>
                <a:ea typeface="Arial"/>
                <a:cs typeface="Times New Roman" panose="02020603050405020304" pitchFamily="18" charset="0"/>
                <a:sym typeface="Arial"/>
              </a:rPr>
              <a:t>: Number of purchases made using a catalogue</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NumStorePurchases</a:t>
            </a:r>
            <a:r>
              <a:rPr lang="en" sz="1150" dirty="0">
                <a:latin typeface="Times New Roman" panose="02020603050405020304" pitchFamily="18" charset="0"/>
                <a:ea typeface="Arial"/>
                <a:cs typeface="Times New Roman" panose="02020603050405020304" pitchFamily="18" charset="0"/>
                <a:sym typeface="Arial"/>
              </a:rPr>
              <a:t>: Number of purchases made directly in stores</a:t>
            </a:r>
            <a:endParaRPr sz="1150" dirty="0">
              <a:latin typeface="Times New Roman" panose="02020603050405020304" pitchFamily="18" charset="0"/>
              <a:ea typeface="Arial"/>
              <a:cs typeface="Times New Roman" panose="02020603050405020304" pitchFamily="18" charset="0"/>
              <a:sym typeface="Arial"/>
            </a:endParaRPr>
          </a:p>
          <a:p>
            <a:pPr marL="457200" lvl="0" indent="-301625" algn="just" rtl="0">
              <a:lnSpc>
                <a:spcPct val="115000"/>
              </a:lnSpc>
              <a:spcBef>
                <a:spcPts val="0"/>
              </a:spcBef>
              <a:spcAft>
                <a:spcPts val="0"/>
              </a:spcAft>
              <a:buClr>
                <a:schemeClr val="lt1"/>
              </a:buClr>
              <a:buSzPts val="1150"/>
              <a:buFont typeface="Arial"/>
              <a:buChar char="●"/>
            </a:pPr>
            <a:r>
              <a:rPr lang="en" sz="1150" b="1" i="1" dirty="0">
                <a:latin typeface="Times New Roman" panose="02020603050405020304" pitchFamily="18" charset="0"/>
                <a:ea typeface="Arial"/>
                <a:cs typeface="Times New Roman" panose="02020603050405020304" pitchFamily="18" charset="0"/>
                <a:sym typeface="Arial"/>
              </a:rPr>
              <a:t>NumWebVisitsMonth</a:t>
            </a:r>
            <a:r>
              <a:rPr lang="en" sz="1150" dirty="0">
                <a:latin typeface="Times New Roman" panose="02020603050405020304" pitchFamily="18" charset="0"/>
                <a:ea typeface="Arial"/>
                <a:cs typeface="Times New Roman" panose="02020603050405020304" pitchFamily="18" charset="0"/>
                <a:sym typeface="Arial"/>
              </a:rPr>
              <a:t>: Number of visits to company’s website in the last month</a:t>
            </a:r>
            <a:endParaRPr sz="115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0"/>
              </a:spcBef>
              <a:spcAft>
                <a:spcPts val="0"/>
              </a:spcAft>
              <a:buNone/>
            </a:pPr>
            <a:endParaRPr sz="1150" b="1" dirty="0">
              <a:latin typeface="Times New Roman" panose="02020603050405020304" pitchFamily="18" charset="0"/>
              <a:ea typeface="Arial"/>
              <a:cs typeface="Times New Roman" panose="02020603050405020304" pitchFamily="18" charset="0"/>
              <a:sym typeface="Arial"/>
            </a:endParaRPr>
          </a:p>
        </p:txBody>
      </p:sp>
      <p:cxnSp>
        <p:nvCxnSpPr>
          <p:cNvPr id="567" name="Google Shape;567;p27"/>
          <p:cNvCxnSpPr/>
          <p:nvPr/>
        </p:nvCxnSpPr>
        <p:spPr>
          <a:xfrm rot="5400000">
            <a:off x="-650950" y="3409975"/>
            <a:ext cx="3387900" cy="36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568" name="Google Shape;568;p27"/>
          <p:cNvCxnSpPr/>
          <p:nvPr/>
        </p:nvCxnSpPr>
        <p:spPr>
          <a:xfrm rot="-5400000" flipH="1">
            <a:off x="6567125" y="3378725"/>
            <a:ext cx="3499800" cy="20700"/>
          </a:xfrm>
          <a:prstGeom prst="bentConnector3">
            <a:avLst>
              <a:gd name="adj1" fmla="val 50000"/>
            </a:avLst>
          </a:prstGeom>
          <a:noFill/>
          <a:ln w="9525" cap="flat" cmpd="sng">
            <a:solidFill>
              <a:schemeClr val="accent3"/>
            </a:solidFill>
            <a:prstDash val="solid"/>
            <a:round/>
            <a:headEnd type="none" w="med" len="med"/>
            <a:tailEnd type="none" w="med" len="med"/>
          </a:ln>
        </p:spPr>
      </p:cxnSp>
      <p:sp>
        <p:nvSpPr>
          <p:cNvPr id="569" name="Google Shape;569;p27"/>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8339909" y="3722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8"/>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TABLE CONTENTS</a:t>
            </a:r>
            <a:endParaRPr sz="2800" dirty="0">
              <a:latin typeface="Times New Roman" panose="02020603050405020304" pitchFamily="18" charset="0"/>
              <a:cs typeface="Times New Roman" panose="02020603050405020304" pitchFamily="18" charset="0"/>
            </a:endParaRPr>
          </a:p>
        </p:txBody>
      </p:sp>
      <p:sp>
        <p:nvSpPr>
          <p:cNvPr id="576" name="Google Shape;576;p28"/>
          <p:cNvSpPr txBox="1">
            <a:spLocks noGrp="1"/>
          </p:cNvSpPr>
          <p:nvPr>
            <p:ph type="ctrTitle"/>
          </p:nvPr>
        </p:nvSpPr>
        <p:spPr>
          <a:xfrm>
            <a:off x="494050" y="1364225"/>
            <a:ext cx="4475700" cy="155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1.EDA</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2.MODEL BUILDING</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3.MODEL EVALUATION</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4.DEPLOYMENT</a:t>
            </a:r>
            <a:endParaRPr dirty="0">
              <a:latin typeface="Times New Roman" panose="02020603050405020304" pitchFamily="18" charset="0"/>
              <a:cs typeface="Times New Roman" panose="02020603050405020304" pitchFamily="18" charset="0"/>
            </a:endParaRPr>
          </a:p>
        </p:txBody>
      </p:sp>
      <p:sp>
        <p:nvSpPr>
          <p:cNvPr id="577" name="Google Shape;577;p28"/>
          <p:cNvSpPr/>
          <p:nvPr/>
        </p:nvSpPr>
        <p:spPr>
          <a:xfrm>
            <a:off x="56444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56444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70428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70428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1" name="Google Shape;581;p28"/>
          <p:cNvCxnSpPr>
            <a:stCxn id="577" idx="3"/>
            <a:endCxn id="579" idx="1"/>
          </p:cNvCxnSpPr>
          <p:nvPr/>
        </p:nvCxnSpPr>
        <p:spPr>
          <a:xfrm>
            <a:off x="63683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582" name="Google Shape;582;p28"/>
          <p:cNvCxnSpPr>
            <a:stCxn id="579" idx="2"/>
            <a:endCxn id="578" idx="0"/>
          </p:cNvCxnSpPr>
          <p:nvPr/>
        </p:nvCxnSpPr>
        <p:spPr>
          <a:xfrm rot="5400000">
            <a:off x="63633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583" name="Google Shape;583;p28"/>
          <p:cNvCxnSpPr>
            <a:stCxn id="578" idx="3"/>
            <a:endCxn id="580" idx="1"/>
          </p:cNvCxnSpPr>
          <p:nvPr/>
        </p:nvCxnSpPr>
        <p:spPr>
          <a:xfrm>
            <a:off x="63683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584" name="Google Shape;584;p28"/>
          <p:cNvGrpSpPr/>
          <p:nvPr/>
        </p:nvGrpSpPr>
        <p:grpSpPr>
          <a:xfrm>
            <a:off x="7206312" y="3212678"/>
            <a:ext cx="402156" cy="456781"/>
            <a:chOff x="5357662" y="4297637"/>
            <a:chExt cx="287275" cy="326296"/>
          </a:xfrm>
        </p:grpSpPr>
        <p:sp>
          <p:nvSpPr>
            <p:cNvPr id="585" name="Google Shape;585;p28"/>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8"/>
          <p:cNvGrpSpPr/>
          <p:nvPr/>
        </p:nvGrpSpPr>
        <p:grpSpPr>
          <a:xfrm>
            <a:off x="5764190" y="3198869"/>
            <a:ext cx="484361" cy="484405"/>
            <a:chOff x="4890434" y="4287389"/>
            <a:chExt cx="345997" cy="346029"/>
          </a:xfrm>
        </p:grpSpPr>
        <p:sp>
          <p:nvSpPr>
            <p:cNvPr id="591" name="Google Shape;591;p28"/>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8"/>
          <p:cNvGrpSpPr/>
          <p:nvPr/>
        </p:nvGrpSpPr>
        <p:grpSpPr>
          <a:xfrm>
            <a:off x="7163065" y="1816807"/>
            <a:ext cx="488638" cy="438246"/>
            <a:chOff x="5778676" y="3826972"/>
            <a:chExt cx="349052" cy="313055"/>
          </a:xfrm>
        </p:grpSpPr>
        <p:sp>
          <p:nvSpPr>
            <p:cNvPr id="599" name="Google Shape;599;p28"/>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8"/>
          <p:cNvGrpSpPr/>
          <p:nvPr/>
        </p:nvGrpSpPr>
        <p:grpSpPr>
          <a:xfrm>
            <a:off x="5764460" y="1790353"/>
            <a:ext cx="483826" cy="491133"/>
            <a:chOff x="4874902" y="3808799"/>
            <a:chExt cx="345615" cy="350835"/>
          </a:xfrm>
        </p:grpSpPr>
        <p:sp>
          <p:nvSpPr>
            <p:cNvPr id="605" name="Google Shape;605;p28"/>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46B8-E385-4C30-A259-633540163290}"/>
              </a:ext>
            </a:extLst>
          </p:cNvPr>
          <p:cNvSpPr>
            <a:spLocks noGrp="1"/>
          </p:cNvSpPr>
          <p:nvPr>
            <p:ph type="title"/>
          </p:nvPr>
        </p:nvSpPr>
        <p:spPr>
          <a:xfrm>
            <a:off x="1109472" y="1496400"/>
            <a:ext cx="6925056" cy="2150700"/>
          </a:xfrm>
        </p:spPr>
        <p:txBody>
          <a:bodyPr/>
          <a:lstStyle/>
          <a:p>
            <a:r>
              <a:rPr lang="en-IN" sz="4000" dirty="0">
                <a:latin typeface="Times New Roman" panose="02020603050405020304" pitchFamily="18" charset="0"/>
                <a:cs typeface="Times New Roman" panose="02020603050405020304" pitchFamily="18" charset="0"/>
              </a:rPr>
              <a:t>Exploratory Data Analysis (EDA)</a:t>
            </a:r>
          </a:p>
        </p:txBody>
      </p:sp>
    </p:spTree>
    <p:extLst>
      <p:ext uri="{BB962C8B-B14F-4D97-AF65-F5344CB8AC3E}">
        <p14:creationId xmlns:p14="http://schemas.microsoft.com/office/powerpoint/2010/main" val="401896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4"/>
          <p:cNvSpPr txBox="1">
            <a:spLocks noGrp="1"/>
          </p:cNvSpPr>
          <p:nvPr>
            <p:ph type="body" idx="1"/>
          </p:nvPr>
        </p:nvSpPr>
        <p:spPr>
          <a:xfrm>
            <a:off x="638550" y="1042461"/>
            <a:ext cx="7866900" cy="37869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600" dirty="0">
                <a:latin typeface="Times New Roman" panose="02020603050405020304" pitchFamily="18" charset="0"/>
                <a:cs typeface="Times New Roman" panose="02020603050405020304" pitchFamily="18" charset="0"/>
              </a:rPr>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 Here are some of the key reasons why EDA is a critical step in the data analysis process:</a:t>
            </a:r>
          </a:p>
          <a:p>
            <a:pPr marL="228600" indent="-228600" algn="just">
              <a:lnSpc>
                <a:spcPct val="150000"/>
              </a:lnSpc>
            </a:pPr>
            <a:r>
              <a:rPr lang="en-IN" sz="1400" b="1" dirty="0">
                <a:latin typeface="Times New Roman" panose="02020603050405020304" pitchFamily="18" charset="0"/>
                <a:cs typeface="Times New Roman" panose="02020603050405020304" pitchFamily="18" charset="0"/>
              </a:rPr>
              <a:t>Understanding Data Structures</a:t>
            </a:r>
          </a:p>
          <a:p>
            <a:pPr marL="228600" indent="-228600" algn="just">
              <a:lnSpc>
                <a:spcPct val="150000"/>
              </a:lnSpc>
            </a:pPr>
            <a:r>
              <a:rPr lang="en-IN" sz="1400" b="1" dirty="0">
                <a:latin typeface="Times New Roman" panose="02020603050405020304" pitchFamily="18" charset="0"/>
                <a:cs typeface="Times New Roman" panose="02020603050405020304" pitchFamily="18" charset="0"/>
              </a:rPr>
              <a:t>Identifying Patterns and Relationships</a:t>
            </a:r>
          </a:p>
          <a:p>
            <a:pPr marL="228600" indent="-228600" algn="just">
              <a:lnSpc>
                <a:spcPct val="150000"/>
              </a:lnSpc>
            </a:pPr>
            <a:r>
              <a:rPr lang="en-IN" sz="1400" b="1" dirty="0"/>
              <a:t>Detecting Anomalies and Outliers</a:t>
            </a:r>
          </a:p>
          <a:p>
            <a:pPr marL="228600" indent="-228600" algn="just">
              <a:lnSpc>
                <a:spcPct val="150000"/>
              </a:lnSpc>
            </a:pPr>
            <a:r>
              <a:rPr lang="en-IN" sz="1400" b="1" dirty="0">
                <a:latin typeface="Times New Roman" panose="02020603050405020304" pitchFamily="18" charset="0"/>
                <a:cs typeface="Times New Roman" panose="02020603050405020304" pitchFamily="18" charset="0"/>
              </a:rPr>
              <a:t> </a:t>
            </a:r>
            <a:r>
              <a:rPr lang="en-IN" sz="1400" b="1" dirty="0"/>
              <a:t>Facilitating Data Cleaning</a:t>
            </a:r>
          </a:p>
          <a:p>
            <a:pPr marL="228600" indent="-228600"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463" name="Google Shape;463;p24"/>
          <p:cNvSpPr txBox="1">
            <a:spLocks noGrp="1"/>
          </p:cNvSpPr>
          <p:nvPr>
            <p:ph type="ctrTitle"/>
          </p:nvPr>
        </p:nvSpPr>
        <p:spPr>
          <a:xfrm>
            <a:off x="472520" y="314139"/>
            <a:ext cx="508703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Exploratory Data Analysis(EDA)</a:t>
            </a:r>
            <a:endParaRPr dirty="0"/>
          </a:p>
        </p:txBody>
      </p:sp>
    </p:spTree>
    <p:extLst>
      <p:ext uri="{BB962C8B-B14F-4D97-AF65-F5344CB8AC3E}">
        <p14:creationId xmlns:p14="http://schemas.microsoft.com/office/powerpoint/2010/main" val="161112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87988-830A-4C11-8540-3FF47DD55EA5}"/>
              </a:ext>
            </a:extLst>
          </p:cNvPr>
          <p:cNvSpPr>
            <a:spLocks noGrp="1"/>
          </p:cNvSpPr>
          <p:nvPr>
            <p:ph type="body" idx="1"/>
          </p:nvPr>
        </p:nvSpPr>
        <p:spPr>
          <a:xfrm>
            <a:off x="1" y="1229470"/>
            <a:ext cx="3986784" cy="2696354"/>
          </a:xfrm>
        </p:spPr>
        <p:txBody>
          <a:bodyPr/>
          <a:lstStyle/>
          <a:p>
            <a:r>
              <a:rPr lang="en-US" sz="1400" dirty="0">
                <a:latin typeface="Times New Roman" panose="02020603050405020304" pitchFamily="18" charset="0"/>
                <a:cs typeface="Times New Roman" panose="02020603050405020304" pitchFamily="18" charset="0"/>
              </a:rPr>
              <a:t>Observation from the screenshot shows us that we have 182 duplicates and missing values in income feature. </a:t>
            </a:r>
          </a:p>
          <a:p>
            <a:r>
              <a:rPr lang="en-US" sz="1400" dirty="0">
                <a:latin typeface="Times New Roman" panose="02020603050405020304" pitchFamily="18" charset="0"/>
                <a:cs typeface="Times New Roman" panose="02020603050405020304" pitchFamily="18" charset="0"/>
              </a:rPr>
              <a:t>We deleted duplicated records. </a:t>
            </a:r>
          </a:p>
          <a:p>
            <a:r>
              <a:rPr lang="en-US" sz="1400" dirty="0">
                <a:latin typeface="Times New Roman" panose="02020603050405020304" pitchFamily="18" charset="0"/>
                <a:cs typeface="Times New Roman" panose="02020603050405020304" pitchFamily="18" charset="0"/>
              </a:rPr>
              <a:t>We replaced missing values in income features with zero because if income zero means they might be unemployed. </a:t>
            </a:r>
          </a:p>
          <a:p>
            <a:endParaRPr lang="en-US" sz="140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9D4739DE-073F-4883-893C-75BA67EF39EE}"/>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Data Cleaning</a:t>
            </a:r>
          </a:p>
        </p:txBody>
      </p:sp>
      <p:pic>
        <p:nvPicPr>
          <p:cNvPr id="6" name="Picture 5">
            <a:extLst>
              <a:ext uri="{FF2B5EF4-FFF2-40B4-BE49-F238E27FC236}">
                <a16:creationId xmlns:a16="http://schemas.microsoft.com/office/drawing/2014/main" id="{027D1BC2-01CC-40A8-6842-2364AB50E63D}"/>
              </a:ext>
            </a:extLst>
          </p:cNvPr>
          <p:cNvPicPr>
            <a:picLocks noChangeAspect="1"/>
          </p:cNvPicPr>
          <p:nvPr/>
        </p:nvPicPr>
        <p:blipFill>
          <a:blip r:embed="rId2"/>
          <a:stretch>
            <a:fillRect/>
          </a:stretch>
        </p:blipFill>
        <p:spPr>
          <a:xfrm>
            <a:off x="3986784" y="88227"/>
            <a:ext cx="5047488" cy="4372585"/>
          </a:xfrm>
          <a:prstGeom prst="rect">
            <a:avLst/>
          </a:prstGeom>
        </p:spPr>
      </p:pic>
    </p:spTree>
    <p:extLst>
      <p:ext uri="{BB962C8B-B14F-4D97-AF65-F5344CB8AC3E}">
        <p14:creationId xmlns:p14="http://schemas.microsoft.com/office/powerpoint/2010/main" val="114377197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1691</Words>
  <Application>Microsoft Office PowerPoint</Application>
  <PresentationFormat>On-screen Show (16:9)</PresentationFormat>
  <Paragraphs>154</Paragraphs>
  <Slides>35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Livvic Light</vt:lpstr>
      <vt:lpstr>Arial</vt:lpstr>
      <vt:lpstr>Share Tech</vt:lpstr>
      <vt:lpstr>Fira Sans Condensed Medium</vt:lpstr>
      <vt:lpstr>Fira Sans Extra Condensed Medium</vt:lpstr>
      <vt:lpstr>Maven Pro</vt:lpstr>
      <vt:lpstr>Times New Roman</vt:lpstr>
      <vt:lpstr>Nunito Light</vt:lpstr>
      <vt:lpstr>Wingdings</vt:lpstr>
      <vt:lpstr>Advent Pro SemiBold</vt:lpstr>
      <vt:lpstr>Data Science Consulting by Slidesgo</vt:lpstr>
      <vt:lpstr>CUSTOMER SEGMENTATION (Clustering Project)</vt:lpstr>
      <vt:lpstr>INTRODUCTION</vt:lpstr>
      <vt:lpstr>PROBLEM STATEMENT</vt:lpstr>
      <vt:lpstr>DATA DESCRIPTION</vt:lpstr>
      <vt:lpstr>DATA DESCRIPTION</vt:lpstr>
      <vt:lpstr>TABLE CONTENTS</vt:lpstr>
      <vt:lpstr>Exploratory Data Analysis (EDA)</vt:lpstr>
      <vt:lpstr>Exploratory Data Analysis(EDA)</vt:lpstr>
      <vt:lpstr>Data Cleaning</vt:lpstr>
      <vt:lpstr>Manipulating feature columns:</vt:lpstr>
      <vt:lpstr>Manipulating feature columns:</vt:lpstr>
      <vt:lpstr>Manipulating feature columns:</vt:lpstr>
      <vt:lpstr>Visualizing data:</vt:lpstr>
      <vt:lpstr>Visualizing data:</vt:lpstr>
      <vt:lpstr>Creating dummy variables for Education and marital status features:</vt:lpstr>
      <vt:lpstr>Visualizing and analysing  data:</vt:lpstr>
      <vt:lpstr>PowerPoint Presentation</vt:lpstr>
      <vt:lpstr>Model Building</vt:lpstr>
      <vt:lpstr>Hierarchical clustering:</vt:lpstr>
      <vt:lpstr>Hierarchical clustering:</vt:lpstr>
      <vt:lpstr>Hierarchical clusters visualization:</vt:lpstr>
      <vt:lpstr>K-means clustering:</vt:lpstr>
      <vt:lpstr>K-means clusters visualization: </vt:lpstr>
      <vt:lpstr>DBSCAN Clustering:</vt:lpstr>
      <vt:lpstr>DBSCAN Clusters visualization:</vt:lpstr>
      <vt:lpstr>Visualizing k-means clusters per feature:</vt:lpstr>
      <vt:lpstr>Deployment</vt:lpstr>
      <vt:lpstr>Deployment file saving:</vt:lpstr>
      <vt:lpstr>Deployment results:</vt:lpstr>
      <vt:lpstr>PowerPoint Presentation</vt:lpstr>
      <vt:lpstr>Project Outro</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HP</dc:creator>
  <cp:lastModifiedBy>Ritesh Singh</cp:lastModifiedBy>
  <cp:revision>19</cp:revision>
  <dcterms:modified xsi:type="dcterms:W3CDTF">2024-08-09T08:10:12Z</dcterms:modified>
</cp:coreProperties>
</file>