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7E59-8078-BB91-78F8-B9C70D324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Forecasting Gold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48AC-0739-5B0E-7243-618184C5E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Forecasting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E3B0F-4967-D2B3-E79E-E66FBF4B4EB6}"/>
              </a:ext>
            </a:extLst>
          </p:cNvPr>
          <p:cNvSpPr txBox="1"/>
          <p:nvPr/>
        </p:nvSpPr>
        <p:spPr>
          <a:xfrm>
            <a:off x="9015984" y="4596805"/>
            <a:ext cx="3099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 5: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alibri" panose="020F0502020204030204" pitchFamily="34" charset="0"/>
              </a:rPr>
              <a:t>Mr. Ritesh Singh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alibri" panose="020F0502020204030204" pitchFamily="34" charset="0"/>
              </a:rPr>
              <a:t>Mr. </a:t>
            </a:r>
            <a:r>
              <a:rPr lang="en-IN" b="0" i="0" dirty="0" err="1">
                <a:effectLst/>
                <a:latin typeface="Calibri" panose="020F0502020204030204" pitchFamily="34" charset="0"/>
              </a:rPr>
              <a:t>Hazrath</a:t>
            </a:r>
            <a:r>
              <a:rPr lang="en-IN" b="0" i="0" dirty="0">
                <a:effectLst/>
                <a:latin typeface="Calibri" panose="020F0502020204030204" pitchFamily="34" charset="0"/>
              </a:rPr>
              <a:t> Husain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alibri" panose="020F0502020204030204" pitchFamily="34" charset="0"/>
              </a:rPr>
              <a:t>Eshan Pandey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alibri" panose="020F0502020204030204" pitchFamily="34" charset="0"/>
              </a:rPr>
              <a:t>Shaik </a:t>
            </a:r>
            <a:r>
              <a:rPr lang="en-IN" b="0" i="0" dirty="0" err="1">
                <a:effectLst/>
                <a:latin typeface="Calibri" panose="020F0502020204030204" pitchFamily="34" charset="0"/>
              </a:rPr>
              <a:t>sabreen</a:t>
            </a:r>
            <a:r>
              <a:rPr lang="en-IN" b="0" i="0" dirty="0">
                <a:effectLst/>
                <a:latin typeface="Calibri" panose="020F0502020204030204" pitchFamily="34" charset="0"/>
              </a:rPr>
              <a:t> </a:t>
            </a:r>
            <a:r>
              <a:rPr lang="en-IN" b="0" i="0" dirty="0" err="1">
                <a:effectLst/>
                <a:latin typeface="Calibri" panose="020F0502020204030204" pitchFamily="34" charset="0"/>
              </a:rPr>
              <a:t>parveen</a:t>
            </a:r>
            <a:endParaRPr lang="en-IN" b="0" i="0" dirty="0">
              <a:effectLst/>
              <a:latin typeface="Calibri" panose="020F0502020204030204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 err="1">
                <a:latin typeface="Calibri" panose="020F0502020204030204" pitchFamily="34" charset="0"/>
              </a:rPr>
              <a:t>Yashwat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</a:rPr>
              <a:t>pandey</a:t>
            </a:r>
            <a:endParaRPr lang="en-IN" dirty="0">
              <a:latin typeface="Calibri" panose="020F0502020204030204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Calibri" panose="020F0502020204030204" pitchFamily="34" charset="0"/>
              </a:rPr>
              <a:t>Veer b. </a:t>
            </a:r>
            <a:r>
              <a:rPr lang="en-IN" b="0" i="0" dirty="0" err="1">
                <a:effectLst/>
                <a:latin typeface="Calibri" panose="020F0502020204030204" pitchFamily="34" charset="0"/>
              </a:rPr>
              <a:t>singh</a:t>
            </a:r>
            <a:endParaRPr lang="en-IN" b="0" i="0" dirty="0">
              <a:effectLst/>
              <a:latin typeface="Calibri" panose="020F0502020204030204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</a:rPr>
              <a:t>Husain </a:t>
            </a:r>
            <a:r>
              <a:rPr lang="en-IN" dirty="0" err="1">
                <a:latin typeface="Calibri" panose="020F0502020204030204" pitchFamily="34" charset="0"/>
              </a:rPr>
              <a:t>moiz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</a:rPr>
              <a:t>burhanpurwala</a:t>
            </a:r>
            <a:endParaRPr lang="en-IN" b="0" i="0" dirty="0">
              <a:effectLst/>
              <a:latin typeface="Calibri" panose="020F0502020204030204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51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42B27-A1D6-DC66-EEB0-CDF86DC03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2247735"/>
            <a:ext cx="7516274" cy="2362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693720-1632-0C0B-3500-35ACFD4FD7DF}"/>
              </a:ext>
            </a:extLst>
          </p:cNvPr>
          <p:cNvSpPr txBox="1"/>
          <p:nvPr/>
        </p:nvSpPr>
        <p:spPr>
          <a:xfrm>
            <a:off x="1347537" y="449179"/>
            <a:ext cx="7516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Deployment template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10133-CF79-9BE1-B740-0F104EF1306C}"/>
              </a:ext>
            </a:extLst>
          </p:cNvPr>
          <p:cNvSpPr txBox="1"/>
          <p:nvPr/>
        </p:nvSpPr>
        <p:spPr>
          <a:xfrm>
            <a:off x="2421910" y="4992624"/>
            <a:ext cx="5367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This will predict the next 30 days of gold prices from 21/12/2021 date onwards. </a:t>
            </a:r>
          </a:p>
        </p:txBody>
      </p:sp>
    </p:spTree>
    <p:extLst>
      <p:ext uri="{BB962C8B-B14F-4D97-AF65-F5344CB8AC3E}">
        <p14:creationId xmlns:p14="http://schemas.microsoft.com/office/powerpoint/2010/main" val="166359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82606-23BB-6BA6-7ACD-B1ECB4FD7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161" y="0"/>
            <a:ext cx="568639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B1AD7A-E151-BA6E-B49E-EBD7AA1BB41B}"/>
              </a:ext>
            </a:extLst>
          </p:cNvPr>
          <p:cNvSpPr txBox="1"/>
          <p:nvPr/>
        </p:nvSpPr>
        <p:spPr>
          <a:xfrm>
            <a:off x="1124712" y="173736"/>
            <a:ext cx="442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deployment: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C796C-935B-762F-4A8D-90B457C28E96}"/>
              </a:ext>
            </a:extLst>
          </p:cNvPr>
          <p:cNvSpPr txBox="1"/>
          <p:nvPr/>
        </p:nvSpPr>
        <p:spPr>
          <a:xfrm>
            <a:off x="1225296" y="822960"/>
            <a:ext cx="4325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IN" dirty="0"/>
              <a:t>We can see the predicted values starting from 21-12-22 to next 30 days when you press on the Fullscreen button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IN" dirty="0"/>
              <a:t>We can also a graph gold prices are going to fluctuate a lot for next 30 days </a:t>
            </a:r>
          </a:p>
        </p:txBody>
      </p:sp>
    </p:spTree>
    <p:extLst>
      <p:ext uri="{BB962C8B-B14F-4D97-AF65-F5344CB8AC3E}">
        <p14:creationId xmlns:p14="http://schemas.microsoft.com/office/powerpoint/2010/main" val="224486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6BE6D-1F5A-80ED-C11D-DCB707A0295F}"/>
              </a:ext>
            </a:extLst>
          </p:cNvPr>
          <p:cNvSpPr txBox="1"/>
          <p:nvPr/>
        </p:nvSpPr>
        <p:spPr>
          <a:xfrm>
            <a:off x="2488692" y="3075057"/>
            <a:ext cx="721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945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CCE4-350F-B1EF-9DA9-50053E46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5CD0-A20C-5ECA-4121-4EBFBD4B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provided is related to gold prices. The objective is to understand the underlying structure in your dataset and come up with a suitable forecasting model which can effectively forecast gold prices for next 30 days.</a:t>
            </a:r>
          </a:p>
          <a:p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This forecast model will be used by gold exporting and gold importing companies to understand the metal price movements and accordingly set their revenue expectations.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78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C15BE-9279-2389-A2F6-119C0E5C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dataset: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EFB65-92BF-E270-867E-7743E6A4D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We can see that data set has two columns date and price (Gold prices)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There are 2182 rows and 2 columns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BE7ED37-3E89-EF13-106A-072B8FC3C6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213" r="132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5989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93AEBC-E1F6-F6F2-3373-0351D6F5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467" y="1438953"/>
            <a:ext cx="6154009" cy="3334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C2E157-1D54-24C2-2303-8E4763D659A5}"/>
              </a:ext>
            </a:extLst>
          </p:cNvPr>
          <p:cNvSpPr txBox="1"/>
          <p:nvPr/>
        </p:nvSpPr>
        <p:spPr>
          <a:xfrm>
            <a:off x="1216152" y="987552"/>
            <a:ext cx="733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Graph plot of Gold prices over time: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91F1D-D643-4070-0B6E-F5C0D988C577}"/>
              </a:ext>
            </a:extLst>
          </p:cNvPr>
          <p:cNvSpPr txBox="1"/>
          <p:nvPr/>
        </p:nvSpPr>
        <p:spPr>
          <a:xfrm>
            <a:off x="1389888" y="1618488"/>
            <a:ext cx="3547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IN" sz="1600" dirty="0"/>
              <a:t>We can understand one thing from this graph is gold prices have increased over time</a:t>
            </a:r>
          </a:p>
        </p:txBody>
      </p:sp>
    </p:spTree>
    <p:extLst>
      <p:ext uri="{BB962C8B-B14F-4D97-AF65-F5344CB8AC3E}">
        <p14:creationId xmlns:p14="http://schemas.microsoft.com/office/powerpoint/2010/main" val="249441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4D50B6-83EA-2C83-C352-D0819521A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47" y="1066470"/>
            <a:ext cx="6882064" cy="47250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63B304-32FE-17A6-FC72-38A5540A99BA}"/>
              </a:ext>
            </a:extLst>
          </p:cNvPr>
          <p:cNvSpPr txBox="1"/>
          <p:nvPr/>
        </p:nvSpPr>
        <p:spPr>
          <a:xfrm>
            <a:off x="1034716" y="144379"/>
            <a:ext cx="6882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Histogram of Daily Returns: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0B8AC-E586-7EF0-8693-5D999E7A69B6}"/>
              </a:ext>
            </a:extLst>
          </p:cNvPr>
          <p:cNvSpPr txBox="1"/>
          <p:nvPr/>
        </p:nvSpPr>
        <p:spPr>
          <a:xfrm>
            <a:off x="1034715" y="671691"/>
            <a:ext cx="32244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Tall peak in the middle shows that avg daily gold price are increasing by 0 to 0.01%. This means most of the time daily gold price does not change significantly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The distribution appears to be roughly symmetrical. This suggests that positive and negative daily returns occur with similar frequencies.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</a:rPr>
              <a:t>histogram shows that while most returns are close to zero, there are some days with larger positive or negative returns, but these are less frequent The </a:t>
            </a:r>
            <a:r>
              <a:rPr lang="en-US" b="0" i="0" dirty="0">
                <a:effectLst/>
                <a:latin typeface="Helvetica Neue"/>
              </a:rPr>
              <a:t>spread of the.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Helvetica Neue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43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DB7BD-5B2B-B7CE-D5A2-072ED4E6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891" y="1161733"/>
            <a:ext cx="5525271" cy="4534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3061A-CBC2-91BC-2096-D580A35CFC73}"/>
              </a:ext>
            </a:extLst>
          </p:cNvPr>
          <p:cNvSpPr txBox="1"/>
          <p:nvPr/>
        </p:nvSpPr>
        <p:spPr>
          <a:xfrm>
            <a:off x="1347537" y="320842"/>
            <a:ext cx="57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Histogram on distribution of the gold prices: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B0156-647A-88CA-35D5-0B131E9EC199}"/>
              </a:ext>
            </a:extLst>
          </p:cNvPr>
          <p:cNvSpPr txBox="1"/>
          <p:nvPr/>
        </p:nvSpPr>
        <p:spPr>
          <a:xfrm>
            <a:off x="1347537" y="1161733"/>
            <a:ext cx="4299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</a:rPr>
              <a:t>G</a:t>
            </a:r>
            <a:r>
              <a:rPr lang="en-US" b="0" i="0" dirty="0">
                <a:effectLst/>
                <a:latin typeface="Helvetica Neue"/>
              </a:rPr>
              <a:t>old price spread from 2200rs to 5000rs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</a:rPr>
              <a:t>P</a:t>
            </a:r>
            <a:r>
              <a:rPr lang="en-US" b="0" i="0" dirty="0">
                <a:effectLst/>
                <a:latin typeface="Helvetica Neue"/>
              </a:rPr>
              <a:t>eaked at 2600 to 2700rs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12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ED2220-0A2A-D2C8-8084-E6DEAB9D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897" y="894996"/>
            <a:ext cx="9640645" cy="5068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0ED8AB-9E5F-6978-6AE8-CF5F30947BAE}"/>
              </a:ext>
            </a:extLst>
          </p:cNvPr>
          <p:cNvSpPr txBox="1"/>
          <p:nvPr/>
        </p:nvSpPr>
        <p:spPr>
          <a:xfrm>
            <a:off x="1283368" y="417095"/>
            <a:ext cx="6657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Yearly Average Gold Price: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D7704-212C-D7C7-B5AB-460333029FB5}"/>
              </a:ext>
            </a:extLst>
          </p:cNvPr>
          <p:cNvSpPr txBox="1"/>
          <p:nvPr/>
        </p:nvSpPr>
        <p:spPr>
          <a:xfrm>
            <a:off x="1283368" y="6240850"/>
            <a:ext cx="758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/>
              <a:t>From 2019 to 2020 gold prices shot up really fast 3150rs to 4150rs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78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D934-6AE4-FCC4-9CF6-6BD0B759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we build and RMSE values for theme: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B20D83-3275-60E9-8DB3-88C887C48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2863" y="1282451"/>
            <a:ext cx="4106779" cy="42901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50208-0DEB-9D81-E5C4-41EBB7877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see there are 11 models we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model evaluation we can see RMSE value for ARIMA model is lowest.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we selected ARIMA model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334977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D8FE8-0C13-0D40-379E-376CC114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20" y="880707"/>
            <a:ext cx="9612066" cy="50965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434CB-D715-1538-F119-206A514184AF}"/>
              </a:ext>
            </a:extLst>
          </p:cNvPr>
          <p:cNvSpPr txBox="1"/>
          <p:nvPr/>
        </p:nvSpPr>
        <p:spPr>
          <a:xfrm>
            <a:off x="1443789" y="320842"/>
            <a:ext cx="7523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Gold prices test prediction and comparison of ARIMA model: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27A90-4475-4779-A098-FCD211F10F99}"/>
              </a:ext>
            </a:extLst>
          </p:cNvPr>
          <p:cNvSpPr txBox="1"/>
          <p:nvPr/>
        </p:nvSpPr>
        <p:spPr>
          <a:xfrm>
            <a:off x="1090862" y="6137048"/>
            <a:ext cx="10212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Yellow line is predicted prices and Dark blue is training data with the prediction line we can see error are really less.</a:t>
            </a:r>
          </a:p>
        </p:txBody>
      </p:sp>
    </p:spTree>
    <p:extLst>
      <p:ext uri="{BB962C8B-B14F-4D97-AF65-F5344CB8AC3E}">
        <p14:creationId xmlns:p14="http://schemas.microsoft.com/office/powerpoint/2010/main" val="4134356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48</TotalTime>
  <Words>406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Helvetica Neue</vt:lpstr>
      <vt:lpstr>MS Shell Dlg 2</vt:lpstr>
      <vt:lpstr>Wingdings</vt:lpstr>
      <vt:lpstr>Wingdings 3</vt:lpstr>
      <vt:lpstr>Madison</vt:lpstr>
      <vt:lpstr>Forecasting Gold Prices</vt:lpstr>
      <vt:lpstr>Business Objective:</vt:lpstr>
      <vt:lpstr>Understanding dataset:</vt:lpstr>
      <vt:lpstr>PowerPoint Presentation</vt:lpstr>
      <vt:lpstr>PowerPoint Presentation</vt:lpstr>
      <vt:lpstr>PowerPoint Presentation</vt:lpstr>
      <vt:lpstr>PowerPoint Presentation</vt:lpstr>
      <vt:lpstr>Model we build and RMSE values for theme: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Ritesh Singh</dc:creator>
  <cp:lastModifiedBy>Ritesh Singh</cp:lastModifiedBy>
  <cp:revision>2</cp:revision>
  <dcterms:created xsi:type="dcterms:W3CDTF">2024-10-28T03:36:31Z</dcterms:created>
  <dcterms:modified xsi:type="dcterms:W3CDTF">2024-10-28T04:25:13Z</dcterms:modified>
</cp:coreProperties>
</file>