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60"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9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BA123-BC9F-491C-B8A3-C2C011181603}" type="datetimeFigureOut">
              <a:rPr lang="en-US" smtClean="0"/>
              <a:t>07-Dec-17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E33ABA-EA4F-4FBC-8F81-0B0442BFDEF1}" type="slidenum">
              <a:rPr lang="en-US" smtClean="0"/>
              <a:t>‹#›</a:t>
            </a:fld>
            <a:endParaRPr lang="en-US" dirty="0"/>
          </a:p>
        </p:txBody>
      </p:sp>
    </p:spTree>
    <p:extLst>
      <p:ext uri="{BB962C8B-B14F-4D97-AF65-F5344CB8AC3E}">
        <p14:creationId xmlns:p14="http://schemas.microsoft.com/office/powerpoint/2010/main" val="241466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E33ABA-EA4F-4FBC-8F81-0B0442BFDEF1}" type="slidenum">
              <a:rPr lang="en-US" smtClean="0"/>
              <a:t>4</a:t>
            </a:fld>
            <a:endParaRPr lang="en-US"/>
          </a:p>
        </p:txBody>
      </p:sp>
    </p:spTree>
    <p:extLst>
      <p:ext uri="{BB962C8B-B14F-4D97-AF65-F5344CB8AC3E}">
        <p14:creationId xmlns:p14="http://schemas.microsoft.com/office/powerpoint/2010/main" val="297209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A98AF03-7270-45C2-A683-C5E353EF01A5}" type="datetime4">
              <a:rPr lang="en-US" smtClean="0"/>
              <a:pPr/>
              <a:t>December 7, 2017</a:t>
            </a:fld>
            <a:endParaRPr lang="en-US" dirty="0"/>
          </a:p>
        </p:txBody>
      </p:sp>
      <p:sp>
        <p:nvSpPr>
          <p:cNvPr id="16" name="Slide Number Placeholder 15"/>
          <p:cNvSpPr>
            <a:spLocks noGrp="1"/>
          </p:cNvSpPr>
          <p:nvPr>
            <p:ph type="sldNum" sz="quarter" idx="11"/>
          </p:nvPr>
        </p:nvSpPr>
        <p:spPr/>
        <p:txBody>
          <a:bodyPr/>
          <a:lstStyle/>
          <a:p>
            <a:fld id="{8B37D5FE-740C-46F5-801A-FA5477D9711F}"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B5AFD-D735-4504-A039-ADEBB6448D55}"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C8118-FB93-4E87-B380-0175F2FE2167}"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A98AF03-7270-45C2-A683-C5E353EF01A5}" type="datetime4">
              <a:rPr lang="en-US" smtClean="0"/>
              <a:pPr/>
              <a:t>December 7, 2017</a:t>
            </a:fld>
            <a:endParaRPr lang="en-US" dirty="0"/>
          </a:p>
        </p:txBody>
      </p:sp>
      <p:sp>
        <p:nvSpPr>
          <p:cNvPr id="16" name="Slide Number Placeholder 15"/>
          <p:cNvSpPr>
            <a:spLocks noGrp="1"/>
          </p:cNvSpPr>
          <p:nvPr>
            <p:ph type="sldNum" sz="quarter" idx="11"/>
          </p:nvPr>
        </p:nvSpPr>
        <p:spPr/>
        <p:txBody>
          <a:bodyPr/>
          <a:lstStyle/>
          <a:p>
            <a:fld id="{8B37D5FE-740C-46F5-801A-FA5477D9711F}"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15" name="Slide Number Placeholder 14"/>
          <p:cNvSpPr>
            <a:spLocks noGrp="1"/>
          </p:cNvSpPr>
          <p:nvPr>
            <p:ph type="sldNum" sz="quarter" idx="15"/>
          </p:nvPr>
        </p:nvSpPr>
        <p:spPr/>
        <p:txBody>
          <a:bodyPr/>
          <a:lstStyle>
            <a:lvl1pPr algn="ctr">
              <a:defRPr/>
            </a:lvl1pPr>
          </a:lstStyle>
          <a:p>
            <a:fld id="{8B37D5FE-740C-46F5-801A-FA5477D9711F}"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7EAE1-CAAC-4AEF-919E-158692B1E55E}"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5A706-D8F2-4D1A-855A-CADC92600C26}" type="datetime4">
              <a:rPr lang="en-US" smtClean="0"/>
              <a:pPr/>
              <a:t>December 7,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December 7, 2017</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127EC2-47FB-48A1-8644-C8A81DDAA119}" type="datetime4">
              <a:rPr lang="en-US" smtClean="0"/>
              <a:pPr/>
              <a:t>December 7,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7,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FC49BF1-FCD3-4395-8FF6-0047AF66228E}" type="datetime4">
              <a:rPr lang="en-US" smtClean="0"/>
              <a:pPr/>
              <a:t>December 7, 2017</a:t>
            </a:fld>
            <a:endParaRPr lang="en-US" dirty="0"/>
          </a:p>
        </p:txBody>
      </p:sp>
      <p:sp>
        <p:nvSpPr>
          <p:cNvPr id="9" name="Slide Number Placeholder 8"/>
          <p:cNvSpPr>
            <a:spLocks noGrp="1"/>
          </p:cNvSpPr>
          <p:nvPr>
            <p:ph type="sldNum" sz="quarter" idx="15"/>
          </p:nvPr>
        </p:nvSpPr>
        <p:spPr/>
        <p:txBody>
          <a:bodyPr/>
          <a:lstStyle/>
          <a:p>
            <a:fld id="{8B37D5FE-740C-46F5-801A-FA5477D9711F}"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15" name="Slide Number Placeholder 14"/>
          <p:cNvSpPr>
            <a:spLocks noGrp="1"/>
          </p:cNvSpPr>
          <p:nvPr>
            <p:ph type="sldNum" sz="quarter" idx="15"/>
          </p:nvPr>
        </p:nvSpPr>
        <p:spPr/>
        <p:txBody>
          <a:bodyPr/>
          <a:lstStyle>
            <a:lvl1pPr algn="ctr">
              <a:defRPr/>
            </a:lvl1pPr>
          </a:lstStyle>
          <a:p>
            <a:fld id="{8B37D5FE-740C-46F5-801A-FA5477D9711F}"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A861222-2C8B-4501-BE87-6797EC025925}" type="datetime4">
              <a:rPr lang="en-US" smtClean="0"/>
              <a:pPr/>
              <a:t>December 7, 2017</a:t>
            </a:fld>
            <a:endParaRPr lang="en-US" dirty="0"/>
          </a:p>
        </p:txBody>
      </p:sp>
      <p:sp>
        <p:nvSpPr>
          <p:cNvPr id="9" name="Slide Number Placeholder 8"/>
          <p:cNvSpPr>
            <a:spLocks noGrp="1"/>
          </p:cNvSpPr>
          <p:nvPr>
            <p:ph type="sldNum" sz="quarter" idx="11"/>
          </p:nvPr>
        </p:nvSpPr>
        <p:spPr/>
        <p:txBody>
          <a:bodyPr/>
          <a:lstStyle/>
          <a:p>
            <a:fld id="{8B37D5FE-740C-46F5-801A-FA5477D9711F}"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B5AFD-D735-4504-A039-ADEBB6448D55}"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C8118-FB93-4E87-B380-0175F2FE2167}"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7EAE1-CAAC-4AEF-919E-158692B1E55E}" type="datetime4">
              <a:rPr lang="en-US" smtClean="0"/>
              <a:pPr/>
              <a:t>December 7,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5A706-D8F2-4D1A-855A-CADC92600C26}" type="datetime4">
              <a:rPr lang="en-US" smtClean="0"/>
              <a:pPr/>
              <a:t>December 7, 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December 7, 2017</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127EC2-47FB-48A1-8644-C8A81DDAA119}" type="datetime4">
              <a:rPr lang="en-US" smtClean="0"/>
              <a:pPr/>
              <a:t>December 7, 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7,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FC49BF1-FCD3-4395-8FF6-0047AF66228E}" type="datetime4">
              <a:rPr lang="en-US" smtClean="0"/>
              <a:pPr/>
              <a:t>December 7, 2017</a:t>
            </a:fld>
            <a:endParaRPr lang="en-US" dirty="0"/>
          </a:p>
        </p:txBody>
      </p:sp>
      <p:sp>
        <p:nvSpPr>
          <p:cNvPr id="9" name="Slide Number Placeholder 8"/>
          <p:cNvSpPr>
            <a:spLocks noGrp="1"/>
          </p:cNvSpPr>
          <p:nvPr>
            <p:ph type="sldNum" sz="quarter" idx="15"/>
          </p:nvPr>
        </p:nvSpPr>
        <p:spPr/>
        <p:txBody>
          <a:bodyPr/>
          <a:lstStyle/>
          <a:p>
            <a:fld id="{8B37D5FE-740C-46F5-801A-FA5477D9711F}"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A861222-2C8B-4501-BE87-6797EC025925}" type="datetime4">
              <a:rPr lang="en-US" smtClean="0"/>
              <a:pPr/>
              <a:t>December 7, 2017</a:t>
            </a:fld>
            <a:endParaRPr lang="en-US" dirty="0"/>
          </a:p>
        </p:txBody>
      </p:sp>
      <p:sp>
        <p:nvSpPr>
          <p:cNvPr id="9" name="Slide Number Placeholder 8"/>
          <p:cNvSpPr>
            <a:spLocks noGrp="1"/>
          </p:cNvSpPr>
          <p:nvPr>
            <p:ph type="sldNum" sz="quarter" idx="11"/>
          </p:nvPr>
        </p:nvSpPr>
        <p:spPr/>
        <p:txBody>
          <a:bodyPr/>
          <a:lstStyle/>
          <a:p>
            <a:fld id="{8B37D5FE-740C-46F5-801A-FA5477D9711F}"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6C01193-8287-4834-A286-6B880643E934}" type="datetime4">
              <a:rPr lang="en-US" smtClean="0"/>
              <a:pPr/>
              <a:t>December 7, 2017</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B37D5FE-740C-46F5-801A-FA5477D9711F}"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6C01193-8287-4834-A286-6B880643E934}" type="datetime4">
              <a:rPr lang="en-US" smtClean="0"/>
              <a:pPr/>
              <a:t>December 7, 2017</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B37D5FE-740C-46F5-801A-FA5477D9711F}"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media1.wav"/><Relationship Id="rId7" Type="http://schemas.openxmlformats.org/officeDocument/2006/relationships/image" Target="../media/image5.jpeg"/><Relationship Id="rId2" Type="http://schemas.microsoft.com/office/2007/relationships/media" Target="../media/media1.wav"/><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ile:Instagram_logo_2016.svg" TargetMode="Externa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audio" Target="../media/media2.wav"/><Relationship Id="rId2" Type="http://schemas.microsoft.com/office/2007/relationships/media" Target="../media/media2.wav"/><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wav"/><Relationship Id="rId2" Type="http://schemas.microsoft.com/office/2007/relationships/media" Target="../media/media3.wav"/><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wav"/><Relationship Id="rId2" Type="http://schemas.microsoft.com/office/2007/relationships/media" Target="../media/media4.wav"/><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wav"/><Relationship Id="rId2" Type="http://schemas.microsoft.com/office/2007/relationships/media" Target="../media/media5.wav"/><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wav"/><Relationship Id="rId7" Type="http://schemas.openxmlformats.org/officeDocument/2006/relationships/image" Target="../media/image4.png"/><Relationship Id="rId2" Type="http://schemas.microsoft.com/office/2007/relationships/media" Target="../media/media6.wav"/><Relationship Id="rId1" Type="http://schemas.openxmlformats.org/officeDocument/2006/relationships/tags" Target="../tags/tag6.xml"/><Relationship Id="rId6" Type="http://schemas.openxmlformats.org/officeDocument/2006/relationships/image" Target="../media/image11.jpeg"/><Relationship Id="rId5" Type="http://schemas.openxmlformats.org/officeDocument/2006/relationships/hyperlink" Target="https://en.wikipedia.org/wiki/File:MarkZuckerberg-crop.jpg" TargetMode="Externa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wav"/><Relationship Id="rId2" Type="http://schemas.microsoft.com/office/2007/relationships/media" Target="../media/media7.wav"/><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8.wav"/><Relationship Id="rId2" Type="http://schemas.microsoft.com/office/2007/relationships/media" Target="../media/media8.wav"/><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7,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1</a:t>
            </a:fld>
            <a:endParaRPr lang="en-US" dirty="0"/>
          </a:p>
        </p:txBody>
      </p:sp>
      <p:sp>
        <p:nvSpPr>
          <p:cNvPr id="5" name="TextBox 4"/>
          <p:cNvSpPr txBox="1"/>
          <p:nvPr/>
        </p:nvSpPr>
        <p:spPr>
          <a:xfrm>
            <a:off x="1066800" y="685800"/>
            <a:ext cx="7700010" cy="83099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400" b="1" u="sng" dirty="0" smtClean="0">
                <a:solidFill>
                  <a:schemeClr val="accent2">
                    <a:lumMod val="60000"/>
                    <a:lumOff val="40000"/>
                  </a:schemeClr>
                </a:solidFill>
              </a:rPr>
              <a:t>RAMAKRISHNA MISSION SHILPAMANDIRA COMPUTER CENTRE</a:t>
            </a:r>
            <a:endParaRPr lang="en-US" sz="2400" b="1" u="sng" dirty="0">
              <a:solidFill>
                <a:schemeClr val="accent2">
                  <a:lumMod val="60000"/>
                  <a:lumOff val="40000"/>
                </a:schemeClr>
              </a:solidFill>
            </a:endParaRPr>
          </a:p>
        </p:txBody>
      </p:sp>
      <p:sp>
        <p:nvSpPr>
          <p:cNvPr id="6" name="TextBox 5"/>
          <p:cNvSpPr txBox="1"/>
          <p:nvPr/>
        </p:nvSpPr>
        <p:spPr>
          <a:xfrm>
            <a:off x="1485900" y="1915180"/>
            <a:ext cx="6400800" cy="523220"/>
          </a:xfrm>
          <a:prstGeom prst="rect">
            <a:avLst/>
          </a:prstGeom>
          <a:noFill/>
        </p:spPr>
        <p:txBody>
          <a:bodyPr wrap="square" rtlCol="0">
            <a:spAutoFit/>
          </a:bodyPr>
          <a:lstStyle/>
          <a:p>
            <a:pPr algn="ctr"/>
            <a:r>
              <a:rPr lang="en-US" sz="2800" u="sng" dirty="0" smtClean="0">
                <a:solidFill>
                  <a:schemeClr val="accent3">
                    <a:lumMod val="60000"/>
                    <a:lumOff val="40000"/>
                  </a:schemeClr>
                </a:solidFill>
              </a:rPr>
              <a:t>PRESENTATION OF SOCICAL MEDIA</a:t>
            </a:r>
            <a:endParaRPr lang="en-US" sz="2800" u="sng" dirty="0">
              <a:solidFill>
                <a:schemeClr val="accent3">
                  <a:lumMod val="60000"/>
                  <a:lumOff val="40000"/>
                </a:schemeClr>
              </a:solidFill>
            </a:endParaRPr>
          </a:p>
        </p:txBody>
      </p:sp>
      <p:sp>
        <p:nvSpPr>
          <p:cNvPr id="8" name="TextBox 7"/>
          <p:cNvSpPr txBox="1"/>
          <p:nvPr/>
        </p:nvSpPr>
        <p:spPr>
          <a:xfrm>
            <a:off x="1752600" y="3136011"/>
            <a:ext cx="5867400" cy="461665"/>
          </a:xfrm>
          <a:prstGeom prst="rect">
            <a:avLst/>
          </a:prstGeom>
          <a:noFill/>
        </p:spPr>
        <p:txBody>
          <a:bodyPr wrap="square" rtlCol="0">
            <a:spAutoFit/>
          </a:bodyPr>
          <a:lstStyle/>
          <a:p>
            <a:pPr algn="ctr"/>
            <a:r>
              <a:rPr lang="en-US" sz="2400" dirty="0" smtClean="0"/>
              <a:t>        Presentation by RITESH TIWARI</a:t>
            </a:r>
            <a:endParaRPr lang="en-US" sz="2400" dirty="0"/>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2702868"/>
            <a:ext cx="2238176" cy="1678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7" name="Audio 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pic>
        <p:nvPicPr>
          <p:cNvPr id="5123" name="Picture 3" descr="C:\Users\ccaXY\Desktop\Social Media\2016-09-30-1475236577-9265213-socialmediaima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6087" y="3746754"/>
            <a:ext cx="4557713" cy="177393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5125" name="Picture 5" descr="C:\Users\ccaXY\Desktop\Social Media\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2438400"/>
            <a:ext cx="1402080" cy="13083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custDataLst>
      <p:tags r:id="rId1"/>
    </p:custDataLst>
    <p:extLst>
      <p:ext uri="{BB962C8B-B14F-4D97-AF65-F5344CB8AC3E}">
        <p14:creationId xmlns:p14="http://schemas.microsoft.com/office/powerpoint/2010/main" val="3729780788"/>
      </p:ext>
    </p:extLst>
  </p:cSld>
  <p:clrMapOvr>
    <a:masterClrMapping/>
  </p:clrMapOvr>
  <mc:AlternateContent xmlns:mc="http://schemas.openxmlformats.org/markup-compatibility/2006" xmlns:p14="http://schemas.microsoft.com/office/powerpoint/2010/main">
    <mc:Choice Requires="p14">
      <p:transition p14:dur="10" advTm="11526"/>
    </mc:Choice>
    <mc:Fallback xmlns="">
      <p:transition advTm="115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randombar(horizontal)">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125"/>
                                        </p:tgtEl>
                                        <p:attrNameLst>
                                          <p:attrName>style.visibility</p:attrName>
                                        </p:attrNameLst>
                                      </p:cBhvr>
                                      <p:to>
                                        <p:strVal val="visible"/>
                                      </p:to>
                                    </p:set>
                                    <p:anim calcmode="lin" valueType="num">
                                      <p:cBhvr additive="base">
                                        <p:cTn id="35" dur="500" fill="hold"/>
                                        <p:tgtEl>
                                          <p:spTgt spid="5125"/>
                                        </p:tgtEl>
                                        <p:attrNameLst>
                                          <p:attrName>ppt_x</p:attrName>
                                        </p:attrNameLst>
                                      </p:cBhvr>
                                      <p:tavLst>
                                        <p:tav tm="0">
                                          <p:val>
                                            <p:strVal val="#ppt_x"/>
                                          </p:val>
                                        </p:tav>
                                        <p:tav tm="100000">
                                          <p:val>
                                            <p:strVal val="#ppt_x"/>
                                          </p:val>
                                        </p:tav>
                                      </p:tavLst>
                                    </p:anim>
                                    <p:anim calcmode="lin" valueType="num">
                                      <p:cBhvr additive="base">
                                        <p:cTn id="36"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123"/>
                                        </p:tgtEl>
                                        <p:attrNameLst>
                                          <p:attrName>style.visibility</p:attrName>
                                        </p:attrNameLst>
                                      </p:cBhvr>
                                      <p:to>
                                        <p:strVal val="visible"/>
                                      </p:to>
                                    </p:set>
                                    <p:animEffect transition="in" filter="barn(inVertical)">
                                      <p:cBhvr>
                                        <p:cTn id="41"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7"/>
                </p:tgtEl>
              </p:cMediaNode>
            </p:audio>
          </p:childTnLst>
        </p:cTn>
      </p:par>
    </p:tnLst>
    <p:bldLst>
      <p:bldP spid="5" grpId="0" animBg="1"/>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marL="109728" indent="0">
              <a:buNone/>
            </a:pPr>
            <a:r>
              <a:rPr lang="en-US" dirty="0"/>
              <a:t>The site has an Alexa Internet ranking as the 20th most popular website (October 2016</a:t>
            </a:r>
            <a:r>
              <a:rPr lang="en-US" dirty="0" smtClean="0"/>
              <a:t>). </a:t>
            </a:r>
            <a:r>
              <a:rPr lang="en-US" baseline="30000" dirty="0" smtClean="0"/>
              <a:t> </a:t>
            </a:r>
            <a:r>
              <a:rPr lang="en-US" dirty="0" smtClean="0"/>
              <a:t>According </a:t>
            </a:r>
            <a:r>
              <a:rPr lang="en-US" dirty="0"/>
              <a:t>to the New York Times, US high school students are now creating LinkedIn profiles to include with their college applications.  Based in the United States, the site is, as of 2013, available in 24 </a:t>
            </a:r>
            <a:r>
              <a:rPr lang="en-US" dirty="0" smtClean="0"/>
              <a:t>languages</a:t>
            </a:r>
            <a:r>
              <a:rPr lang="en-US" dirty="0"/>
              <a:t>, including Arabic, Chinese, English, French, German, Italian, Portuguese, Spanish, Dutch, Swedish, Danish, Romanian, Russian, Turkish, Japanese, Czech, Polish, Korean, Indonesian, Malay, and </a:t>
            </a:r>
            <a:r>
              <a:rPr lang="en-US" dirty="0" smtClean="0"/>
              <a:t>Tagalog. LinkedIn </a:t>
            </a:r>
            <a:r>
              <a:rPr lang="en-US" dirty="0"/>
              <a:t>filed for an initial public offering in January 2011 and traded its first shares on May 19, 2011, under the NYSE symbol "</a:t>
            </a:r>
            <a:r>
              <a:rPr lang="en-US" dirty="0" smtClean="0"/>
              <a:t>LNKD“.</a:t>
            </a:r>
            <a:endParaRPr lang="en-US" dirty="0"/>
          </a:p>
          <a:p>
            <a:endParaRPr lang="en-US" dirty="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10</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76200" y="381000"/>
            <a:ext cx="8229600" cy="1143000"/>
          </a:xfrm>
        </p:spPr>
        <p:txBody>
          <a:bodyPr/>
          <a:lstStyle/>
          <a:p>
            <a:endParaRPr lang="en-US" dirty="0"/>
          </a:p>
        </p:txBody>
      </p:sp>
    </p:spTree>
    <p:custDataLst>
      <p:tags r:id="rId1"/>
    </p:custDataLst>
    <p:extLst>
      <p:ext uri="{BB962C8B-B14F-4D97-AF65-F5344CB8AC3E}">
        <p14:creationId xmlns:p14="http://schemas.microsoft.com/office/powerpoint/2010/main" val="276115238"/>
      </p:ext>
    </p:extLst>
  </p:cSld>
  <p:clrMapOvr>
    <a:masterClrMapping/>
  </p:clrMapOvr>
  <p:transition spd="slow" advTm="486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rgbClr val="002060"/>
                </a:solidFill>
              </a:rPr>
              <a:t>Instagram is </a:t>
            </a:r>
            <a:r>
              <a:rPr lang="en-US" dirty="0">
                <a:solidFill>
                  <a:srgbClr val="002060"/>
                </a:solidFill>
              </a:rPr>
              <a:t>a mobile, desktop, and Internet-based photo-sharing application and service that allows users to share pictures and videos either publicly or privately. It was created by Kevin </a:t>
            </a:r>
            <a:r>
              <a:rPr lang="en-US" dirty="0" err="1">
                <a:solidFill>
                  <a:srgbClr val="002060"/>
                </a:solidFill>
              </a:rPr>
              <a:t>Systrom</a:t>
            </a:r>
            <a:r>
              <a:rPr lang="en-US" dirty="0">
                <a:solidFill>
                  <a:srgbClr val="002060"/>
                </a:solidFill>
              </a:rPr>
              <a:t> and Mike Krieger, and launched in October 2010 as a free mobile app exclusively for the iOS operating system. A version for </a:t>
            </a:r>
            <a:r>
              <a:rPr lang="en-US" dirty="0" smtClean="0">
                <a:solidFill>
                  <a:srgbClr val="002060"/>
                </a:solidFill>
              </a:rPr>
              <a:t>Android devices </a:t>
            </a:r>
            <a:r>
              <a:rPr lang="en-US" dirty="0">
                <a:solidFill>
                  <a:srgbClr val="002060"/>
                </a:solidFill>
              </a:rPr>
              <a:t>was released two years later, in April 2012, followed by a feature-limited website interface in November 2012, and apps for Windows 10 Mobile and Windows 10in April 2016 and October 2016 respectively</a:t>
            </a:r>
            <a:r>
              <a:rPr lang="en-US" dirty="0" smtClean="0">
                <a:solidFill>
                  <a:srgbClr val="002060"/>
                </a:solidFill>
              </a:rPr>
              <a:t>.</a:t>
            </a:r>
          </a:p>
          <a:p>
            <a:endParaRPr lang="en-US" dirty="0"/>
          </a:p>
          <a:p>
            <a:endParaRPr lang="en-US" dirty="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11</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1524000" y="232410"/>
            <a:ext cx="6233160" cy="1143000"/>
          </a:xfr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INSTAGRAM</a:t>
            </a:r>
            <a:endParaRPr lang="en-US" dirty="0"/>
          </a:p>
        </p:txBody>
      </p:sp>
      <p:pic>
        <p:nvPicPr>
          <p:cNvPr id="7" name="Picture 6" descr="Instagram logo 2016.sv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1295400" cy="1295400"/>
          </a:xfrm>
          <a:prstGeom prst="rect">
            <a:avLst/>
          </a:prstGeom>
          <a:noFill/>
          <a:ln>
            <a:noFill/>
          </a:ln>
        </p:spPr>
      </p:pic>
    </p:spTree>
    <p:custDataLst>
      <p:tags r:id="rId1"/>
    </p:custDataLst>
    <p:extLst>
      <p:ext uri="{BB962C8B-B14F-4D97-AF65-F5344CB8AC3E}">
        <p14:creationId xmlns:p14="http://schemas.microsoft.com/office/powerpoint/2010/main" val="2470690721"/>
      </p:ext>
    </p:extLst>
  </p:cSld>
  <p:clrMapOvr>
    <a:masterClrMapping/>
  </p:clrMapOvr>
  <p:transition spd="slow" advTm="7701">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a:solidFill>
                  <a:srgbClr val="002060"/>
                </a:solidFill>
              </a:rPr>
              <a:t>The popularity of Instagram has sparked an engaging community, including dedicated "trends", in which users post specific types of photos on specific days of the week with a hashtag representing a common theme. Instagram has received positive reviews for its iOS app, and it has been named "one of the most influential social networks in the world". However, the company has been the subject of criticism, most notably for policy and interface changes, allegations of censorship, and illegal or improper content uploaded by users.</a:t>
            </a:r>
          </a:p>
          <a:p>
            <a:endParaRPr lang="en-US" dirty="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12</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838157562"/>
      </p:ext>
    </p:extLst>
  </p:cSld>
  <p:clrMapOvr>
    <a:masterClrMapping/>
  </p:clrMapOvr>
  <p:transition spd="slow" advTm="3966">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5626291"/>
          </a:xfrm>
        </p:spPr>
        <p:txBody>
          <a:bodyPr/>
          <a:lstStyle/>
          <a:p>
            <a:r>
              <a:rPr lang="en-US" dirty="0">
                <a:solidFill>
                  <a:srgbClr val="002060"/>
                </a:solidFill>
              </a:rPr>
              <a:t>Instagram began development in San Francisco, when Kevin </a:t>
            </a:r>
            <a:r>
              <a:rPr lang="en-US" dirty="0" err="1">
                <a:solidFill>
                  <a:srgbClr val="002060"/>
                </a:solidFill>
              </a:rPr>
              <a:t>Systrom</a:t>
            </a:r>
            <a:r>
              <a:rPr lang="en-US" dirty="0">
                <a:solidFill>
                  <a:srgbClr val="002060"/>
                </a:solidFill>
              </a:rPr>
              <a:t> and Mike Krieger chose to focus their multi-featured HTML5 check-in project, </a:t>
            </a:r>
            <a:r>
              <a:rPr lang="en-US" i="1" dirty="0" err="1">
                <a:solidFill>
                  <a:srgbClr val="002060"/>
                </a:solidFill>
              </a:rPr>
              <a:t>Burbn</a:t>
            </a:r>
            <a:r>
              <a:rPr lang="en-US" i="1" dirty="0">
                <a:solidFill>
                  <a:srgbClr val="002060"/>
                </a:solidFill>
              </a:rPr>
              <a:t>,</a:t>
            </a:r>
            <a:r>
              <a:rPr lang="en-US" dirty="0">
                <a:solidFill>
                  <a:srgbClr val="002060"/>
                </a:solidFill>
              </a:rPr>
              <a:t> on mobile photography. As Krieger reasoned, </a:t>
            </a:r>
            <a:r>
              <a:rPr lang="en-US" dirty="0" err="1">
                <a:solidFill>
                  <a:srgbClr val="002060"/>
                </a:solidFill>
              </a:rPr>
              <a:t>Burbn</a:t>
            </a:r>
            <a:r>
              <a:rPr lang="en-US" dirty="0">
                <a:solidFill>
                  <a:srgbClr val="002060"/>
                </a:solidFill>
              </a:rPr>
              <a:t> became too similar to Foursquare, and both realized that it had gone too far. </a:t>
            </a:r>
            <a:r>
              <a:rPr lang="en-US" dirty="0" err="1">
                <a:solidFill>
                  <a:srgbClr val="002060"/>
                </a:solidFill>
              </a:rPr>
              <a:t>Burbn</a:t>
            </a:r>
            <a:r>
              <a:rPr lang="en-US" dirty="0">
                <a:solidFill>
                  <a:srgbClr val="002060"/>
                </a:solidFill>
              </a:rPr>
              <a:t> was then pivoted to become more focused on </a:t>
            </a:r>
            <a:r>
              <a:rPr lang="en-US" dirty="0" smtClean="0">
                <a:solidFill>
                  <a:srgbClr val="002060"/>
                </a:solidFill>
              </a:rPr>
              <a:t>photo-sharing.</a:t>
            </a:r>
            <a:r>
              <a:rPr lang="en-US" baseline="30000" dirty="0">
                <a:solidFill>
                  <a:srgbClr val="002060"/>
                </a:solidFill>
              </a:rPr>
              <a:t> </a:t>
            </a:r>
            <a:r>
              <a:rPr lang="en-US" dirty="0" smtClean="0">
                <a:solidFill>
                  <a:srgbClr val="002060"/>
                </a:solidFill>
              </a:rPr>
              <a:t>The word</a:t>
            </a:r>
            <a:r>
              <a:rPr lang="en-US" dirty="0">
                <a:solidFill>
                  <a:srgbClr val="002060"/>
                </a:solidFill>
              </a:rPr>
              <a:t> </a:t>
            </a:r>
            <a:r>
              <a:rPr lang="en-US" i="1" dirty="0">
                <a:solidFill>
                  <a:srgbClr val="002060"/>
                </a:solidFill>
              </a:rPr>
              <a:t>Instagram</a:t>
            </a:r>
            <a:r>
              <a:rPr lang="en-US" dirty="0">
                <a:solidFill>
                  <a:srgbClr val="002060"/>
                </a:solidFill>
              </a:rPr>
              <a:t> is a portmanteau of </a:t>
            </a:r>
            <a:r>
              <a:rPr lang="en-US" i="1" dirty="0">
                <a:solidFill>
                  <a:srgbClr val="002060"/>
                </a:solidFill>
              </a:rPr>
              <a:t>instant camera</a:t>
            </a:r>
            <a:r>
              <a:rPr lang="en-US" dirty="0">
                <a:solidFill>
                  <a:srgbClr val="002060"/>
                </a:solidFill>
              </a:rPr>
              <a:t> and </a:t>
            </a:r>
            <a:r>
              <a:rPr lang="en-US" i="1" dirty="0">
                <a:solidFill>
                  <a:srgbClr val="002060"/>
                </a:solidFill>
              </a:rPr>
              <a:t>telegram</a:t>
            </a:r>
            <a:endParaRPr lang="en-US" dirty="0">
              <a:solidFill>
                <a:srgbClr val="002060"/>
              </a:solidFill>
            </a:endParaRPr>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13</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609600" y="3886200"/>
            <a:ext cx="8229600" cy="1143000"/>
          </a:xfrm>
        </p:spPr>
        <p:txBody>
          <a:bodyPr/>
          <a:lstStyle/>
          <a:p>
            <a:endParaRPr lang="en-US" dirty="0"/>
          </a:p>
        </p:txBody>
      </p:sp>
    </p:spTree>
    <p:custDataLst>
      <p:tags r:id="rId1"/>
    </p:custDataLst>
    <p:extLst>
      <p:ext uri="{BB962C8B-B14F-4D97-AF65-F5344CB8AC3E}">
        <p14:creationId xmlns:p14="http://schemas.microsoft.com/office/powerpoint/2010/main" val="3781981602"/>
      </p:ext>
    </p:extLst>
  </p:cSld>
  <p:clrMapOvr>
    <a:masterClrMapping/>
  </p:clrMapOvr>
  <p:transition spd="slow" advTm="4513">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December 7, 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14</a:t>
            </a:fld>
            <a:endParaRPr lang="en-US" dirty="0"/>
          </a:p>
        </p:txBody>
      </p:sp>
      <p:sp>
        <p:nvSpPr>
          <p:cNvPr id="7" name="Rectangle 6"/>
          <p:cNvSpPr/>
          <p:nvPr/>
        </p:nvSpPr>
        <p:spPr>
          <a:xfrm>
            <a:off x="2514600" y="2438400"/>
            <a:ext cx="3708067" cy="923330"/>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TextBox 7"/>
          <p:cNvSpPr txBox="1"/>
          <p:nvPr/>
        </p:nvSpPr>
        <p:spPr>
          <a:xfrm>
            <a:off x="1143000" y="1295400"/>
            <a:ext cx="6172200" cy="584775"/>
          </a:xfrm>
          <a:prstGeom prst="rect">
            <a:avLst/>
          </a:prstGeom>
          <a:noFill/>
        </p:spPr>
        <p:txBody>
          <a:bodyPr wrap="square" rtlCol="0">
            <a:spAutoFit/>
          </a:bodyPr>
          <a:lstStyle/>
          <a:p>
            <a:pPr algn="ctr"/>
            <a:r>
              <a:rPr lang="en-US" sz="3200" dirty="0" smtClean="0"/>
              <a:t>Presentation by </a:t>
            </a:r>
            <a:r>
              <a:rPr lang="en-US" sz="3200" dirty="0" err="1" smtClean="0"/>
              <a:t>Ritesh</a:t>
            </a:r>
            <a:r>
              <a:rPr lang="en-US" sz="3200" dirty="0" smtClean="0"/>
              <a:t> Tiwari </a:t>
            </a:r>
            <a:endParaRPr lang="en-US" sz="3200" dirty="0"/>
          </a:p>
        </p:txBody>
      </p:sp>
    </p:spTree>
    <p:custDataLst>
      <p:tags r:id="rId1"/>
    </p:custDataLst>
    <p:extLst>
      <p:ext uri="{BB962C8B-B14F-4D97-AF65-F5344CB8AC3E}">
        <p14:creationId xmlns:p14="http://schemas.microsoft.com/office/powerpoint/2010/main" val="1441233731"/>
      </p:ext>
    </p:extLst>
  </p:cSld>
  <p:clrMapOvr>
    <a:masterClrMapping/>
  </p:clrMapOvr>
  <mc:AlternateContent xmlns:mc="http://schemas.openxmlformats.org/markup-compatibility/2006" xmlns:p14="http://schemas.microsoft.com/office/powerpoint/2010/main">
    <mc:Choice Requires="p14">
      <p:transition spd="slow" p14:dur="4000" advClick="0" advTm="7868">
        <p14:vortex dir="r"/>
      </p:transition>
    </mc:Choice>
    <mc:Fallback xmlns="">
      <p:transition spd="slow" advClick="0" advTm="78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normAutofit fontScale="92500" lnSpcReduction="10000"/>
          </a:bodyPr>
          <a:lstStyle/>
          <a:p>
            <a:r>
              <a:rPr lang="en-US" dirty="0" smtClean="0">
                <a:solidFill>
                  <a:srgbClr val="002060"/>
                </a:solidFill>
              </a:rPr>
              <a:t>Social media are</a:t>
            </a:r>
            <a:r>
              <a:rPr lang="en-US" dirty="0">
                <a:solidFill>
                  <a:srgbClr val="002060"/>
                </a:solidFill>
              </a:rPr>
              <a:t> computer-mediated technologies that facilitate the creation and sharing of information, ideas, career interests and other forms of expression via virtual communities and networks. The variety of stand-alone and built-in social media services currently available introduces challenges of definition; however, there are some common </a:t>
            </a:r>
            <a:r>
              <a:rPr lang="en-US" dirty="0" smtClean="0">
                <a:solidFill>
                  <a:srgbClr val="002060"/>
                </a:solidFill>
              </a:rPr>
              <a:t>features</a:t>
            </a:r>
          </a:p>
          <a:p>
            <a:pPr marL="457200" indent="-457200">
              <a:buFont typeface="+mj-lt"/>
              <a:buAutoNum type="arabicPeriod"/>
            </a:pPr>
            <a:r>
              <a:rPr lang="en-US" sz="1700" dirty="0">
                <a:solidFill>
                  <a:srgbClr val="002060"/>
                </a:solidFill>
              </a:rPr>
              <a:t>Social media are interactive Web 2.0 Internet-based applications.</a:t>
            </a:r>
          </a:p>
          <a:p>
            <a:pPr marL="457200" lvl="0" indent="-457200">
              <a:buFont typeface="+mj-lt"/>
              <a:buAutoNum type="arabicPeriod"/>
            </a:pPr>
            <a:r>
              <a:rPr lang="en-US" sz="1700" dirty="0">
                <a:solidFill>
                  <a:srgbClr val="002060"/>
                </a:solidFill>
              </a:rPr>
              <a:t>User-generated content, such as text posts or comments, digital photos or videos, and data generated through all online interactions, are the lifeblood of social media.</a:t>
            </a:r>
          </a:p>
          <a:p>
            <a:pPr marL="457200" lvl="0" indent="-457200">
              <a:buFont typeface="+mj-lt"/>
              <a:buAutoNum type="arabicPeriod"/>
            </a:pPr>
            <a:r>
              <a:rPr lang="en-US" sz="1700" dirty="0">
                <a:solidFill>
                  <a:srgbClr val="002060"/>
                </a:solidFill>
              </a:rPr>
              <a:t>Users create service-specific profiles for the website or app that are designed and maintained by the social media organization.</a:t>
            </a:r>
            <a:endParaRPr lang="en-US" sz="1700" baseline="30000" dirty="0">
              <a:solidFill>
                <a:srgbClr val="002060"/>
              </a:solidFill>
            </a:endParaRPr>
          </a:p>
          <a:p>
            <a:pPr marL="457200" indent="-457200">
              <a:buFont typeface="+mj-lt"/>
              <a:buAutoNum type="arabicPeriod"/>
            </a:pPr>
            <a:r>
              <a:rPr lang="en-US" sz="1700" dirty="0">
                <a:solidFill>
                  <a:srgbClr val="002060"/>
                </a:solidFill>
              </a:rPr>
              <a:t>Social media facilitate the development of online social networks by connecting a user's profile with those of other individuals or groups.</a:t>
            </a:r>
          </a:p>
          <a:p>
            <a:endParaRPr lang="en-US" sz="1700" dirty="0" smtClean="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2</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457200" y="228600"/>
            <a:ext cx="8229600" cy="1219200"/>
          </a:xfrm>
        </p:spPr>
        <p:style>
          <a:lnRef idx="1">
            <a:schemeClr val="accent1"/>
          </a:lnRef>
          <a:fillRef idx="3">
            <a:schemeClr val="accent1"/>
          </a:fillRef>
          <a:effectRef idx="2">
            <a:schemeClr val="accent1"/>
          </a:effectRef>
          <a:fontRef idx="minor">
            <a:schemeClr val="lt1"/>
          </a:fontRef>
        </p:style>
        <p:txBody>
          <a:bodyPr/>
          <a:lstStyle/>
          <a:p>
            <a:pPr algn="ctr"/>
            <a:r>
              <a:rPr lang="en-US" b="1" dirty="0"/>
              <a:t>Social media</a:t>
            </a:r>
            <a:r>
              <a:rPr lang="en-US" dirty="0"/>
              <a:t> </a:t>
            </a:r>
          </a:p>
        </p:txBody>
      </p:sp>
      <p:pic>
        <p:nvPicPr>
          <p:cNvPr id="7" name="Audio 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3298937253"/>
      </p:ext>
    </p:extLst>
  </p:cSld>
  <p:clrMapOvr>
    <a:masterClrMapping/>
  </p:clrMapOvr>
  <p:transition spd="slow" advTm="10395">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additive="base">
                                        <p:cTn id="2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additive="base">
                                        <p:cTn id="2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 calcmode="lin" valueType="num">
                                      <p:cBhvr additive="base">
                                        <p:cTn id="3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 calcmode="lin" valueType="num">
                                      <p:cBhvr additive="base">
                                        <p:cTn id="4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2" fill="hold" display="0">
                  <p:stCondLst>
                    <p:cond delay="indefinite"/>
                  </p:stCondLst>
                  <p:endCondLst>
                    <p:cond evt="onStopAudio" delay="0">
                      <p:tgtEl>
                        <p:sldTgt/>
                      </p:tgtEl>
                    </p:cond>
                  </p:endCondLst>
                </p:cTn>
                <p:tgtEl>
                  <p:spTgt spid="7"/>
                </p:tgtEl>
              </p:cMediaNode>
            </p:audio>
          </p:childTnLst>
        </p:cTn>
      </p:par>
    </p:tnLst>
    <p:bldLst>
      <p:bldP spid="2"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785"/>
            <a:ext cx="8050305" cy="5935215"/>
          </a:xfrm>
        </p:spPr>
        <p:txBody>
          <a:bodyPr>
            <a:normAutofit/>
          </a:bodyPr>
          <a:lstStyle/>
          <a:p>
            <a:pPr marL="0" lvl="0" indent="0">
              <a:buNone/>
            </a:pPr>
            <a:endParaRPr lang="en-US" sz="1800" dirty="0" smtClean="0"/>
          </a:p>
          <a:p>
            <a:pPr marL="0" lvl="0" indent="0">
              <a:buNone/>
            </a:pPr>
            <a:endParaRPr lang="en-US" sz="1800" dirty="0" smtClean="0"/>
          </a:p>
          <a:p>
            <a:pPr marL="0" lvl="0" indent="0">
              <a:buNone/>
            </a:pPr>
            <a:r>
              <a:rPr lang="en-US" sz="1800" dirty="0" smtClean="0">
                <a:solidFill>
                  <a:srgbClr val="002060"/>
                </a:solidFill>
              </a:rPr>
              <a:t>Users </a:t>
            </a:r>
            <a:r>
              <a:rPr lang="en-US" sz="1800" dirty="0">
                <a:solidFill>
                  <a:srgbClr val="002060"/>
                </a:solidFill>
              </a:rPr>
              <a:t>typically access social media services via web-based technologies on desktop computers, and laptops, or download services that offer social media functionality to their mobile devices (e.g., smartphones and tablet computers). Some of the most popular social media websites are Baidu </a:t>
            </a:r>
            <a:r>
              <a:rPr lang="en-US" sz="1800" dirty="0" err="1">
                <a:solidFill>
                  <a:srgbClr val="002060"/>
                </a:solidFill>
              </a:rPr>
              <a:t>Tieba</a:t>
            </a:r>
            <a:r>
              <a:rPr lang="en-US" sz="1800" dirty="0">
                <a:solidFill>
                  <a:srgbClr val="002060"/>
                </a:solidFill>
              </a:rPr>
              <a:t>, Facebook (and its associated Facebook Messenger), Gab, Google+, Instagram, LinkedIn, Pinterest, Reddit, Snapchat, Tumblr, Twitter, Viber, VK, WeChat, Weibo, WhatsApp, </a:t>
            </a:r>
            <a:r>
              <a:rPr lang="en-US" sz="1800" dirty="0" err="1" smtClean="0">
                <a:solidFill>
                  <a:srgbClr val="002060"/>
                </a:solidFill>
              </a:rPr>
              <a:t>Wikia</a:t>
            </a:r>
            <a:r>
              <a:rPr lang="en-US" sz="1800" dirty="0" smtClean="0">
                <a:solidFill>
                  <a:srgbClr val="002060"/>
                </a:solidFill>
              </a:rPr>
              <a:t>, </a:t>
            </a:r>
            <a:r>
              <a:rPr lang="en-US" sz="1800" dirty="0">
                <a:solidFill>
                  <a:srgbClr val="002060"/>
                </a:solidFill>
              </a:rPr>
              <a:t>and YouTube. These social media websites have more than 100,000,000 registered users.</a:t>
            </a:r>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a:p>
        </p:txBody>
      </p:sp>
      <p:sp>
        <p:nvSpPr>
          <p:cNvPr id="5" name="Slide Number Placeholder 4"/>
          <p:cNvSpPr>
            <a:spLocks noGrp="1"/>
          </p:cNvSpPr>
          <p:nvPr>
            <p:ph type="sldNum" sz="quarter" idx="15"/>
          </p:nvPr>
        </p:nvSpPr>
        <p:spPr/>
        <p:txBody>
          <a:bodyPr/>
          <a:lstStyle/>
          <a:p>
            <a:fld id="{8B37D5FE-740C-46F5-801A-FA5477D9711F}" type="slidenum">
              <a:rPr lang="en-US" smtClean="0"/>
              <a:pPr/>
              <a:t>3</a:t>
            </a:fld>
            <a:endParaRPr lang="en-US"/>
          </a:p>
        </p:txBody>
      </p:sp>
      <p:sp>
        <p:nvSpPr>
          <p:cNvPr id="4" name="Footer Placeholder 3"/>
          <p:cNvSpPr>
            <a:spLocks noGrp="1"/>
          </p:cNvSpPr>
          <p:nvPr>
            <p:ph type="ftr" sz="quarter" idx="16"/>
          </p:nvPr>
        </p:nvSpPr>
        <p:spPr/>
        <p:txBody>
          <a:bodyPr/>
          <a:lstStyle/>
          <a:p>
            <a:endParaRPr lang="en-US"/>
          </a:p>
        </p:txBody>
      </p:sp>
      <p:sp>
        <p:nvSpPr>
          <p:cNvPr id="6" name="Title 5"/>
          <p:cNvSpPr>
            <a:spLocks noGrp="1"/>
          </p:cNvSpPr>
          <p:nvPr>
            <p:ph type="title"/>
          </p:nvPr>
        </p:nvSpPr>
        <p:spPr>
          <a:xfrm>
            <a:off x="457200" y="3627612"/>
            <a:ext cx="8229600" cy="1143000"/>
          </a:xfrm>
        </p:spPr>
        <p:txBody>
          <a:bodyPr/>
          <a:lstStyle/>
          <a:p>
            <a:endParaRPr lang="en-US" dirty="0"/>
          </a:p>
        </p:txBody>
      </p:sp>
      <p:pic>
        <p:nvPicPr>
          <p:cNvPr id="2054" name="Picture 6" descr="C:\Users\ccaXY\Desktop\Social Media\social-media (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581400"/>
            <a:ext cx="7543800" cy="2340325"/>
          </a:xfrm>
          <a:prstGeom prst="rect">
            <a:avLst/>
          </a:prstGeom>
          <a:noFill/>
          <a:extLst>
            <a:ext uri="{909E8E84-426E-40DD-AFC4-6F175D3DCCD1}">
              <a14:hiddenFill xmlns:a14="http://schemas.microsoft.com/office/drawing/2010/main">
                <a:solidFill>
                  <a:srgbClr val="FFFFFF"/>
                </a:solidFill>
              </a14:hiddenFill>
            </a:ext>
          </a:extLst>
        </p:spPr>
      </p:pic>
      <p:pic>
        <p:nvPicPr>
          <p:cNvPr id="7" name="Audio 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2260489089"/>
      </p:ext>
    </p:extLst>
  </p:cSld>
  <p:clrMapOvr>
    <a:masterClrMapping/>
  </p:clrMapOvr>
  <p:transition spd="slow" advTm="563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p:cTn id="11"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2"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3"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4" dur="10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barn(inVertical)">
                                      <p:cBhvr>
                                        <p:cTn id="1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0" fill="hold" display="0">
                  <p:stCondLst>
                    <p:cond delay="indefinite"/>
                  </p:stCondLst>
                  <p:endCondLst>
                    <p:cond evt="onStopAudio" delay="0">
                      <p:tgtEl>
                        <p:sldTgt/>
                      </p:tgtEl>
                    </p:cond>
                  </p:endCondLst>
                </p:cTn>
                <p:tgtEl>
                  <p:spTgt spid="7"/>
                </p:tgtEl>
              </p:cMediaNode>
            </p:audio>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7821705" cy="5935215"/>
          </a:xfrm>
        </p:spPr>
        <p:txBody>
          <a:bodyPr/>
          <a:lstStyle/>
          <a:p>
            <a:pPr marL="0" indent="0">
              <a:buNone/>
            </a:pPr>
            <a:endParaRPr lang="en-US" dirty="0" smtClean="0"/>
          </a:p>
          <a:p>
            <a:pPr marL="0" indent="0">
              <a:buNone/>
            </a:pPr>
            <a:endParaRPr lang="en-US" dirty="0">
              <a:solidFill>
                <a:srgbClr val="002060"/>
              </a:solidFill>
            </a:endParaRPr>
          </a:p>
          <a:p>
            <a:pPr marL="0" indent="0">
              <a:buNone/>
            </a:pPr>
            <a:r>
              <a:rPr lang="en-US" dirty="0" smtClean="0">
                <a:solidFill>
                  <a:srgbClr val="002060"/>
                </a:solidFill>
              </a:rPr>
              <a:t>Observers </a:t>
            </a:r>
            <a:r>
              <a:rPr lang="en-US" dirty="0">
                <a:solidFill>
                  <a:srgbClr val="002060"/>
                </a:solidFill>
              </a:rPr>
              <a:t>have noted a range of positive and negative impacts of social media use. Social media can help to improve individuals' sense of connectedness with real or online communities and social media can be an effective communication (or marketing) tool for corporations, entrepreneurs, nonprofit organizations, including advocacy groups and political parties and </a:t>
            </a:r>
            <a:r>
              <a:rPr lang="en-US" dirty="0" smtClean="0">
                <a:solidFill>
                  <a:srgbClr val="002060"/>
                </a:solidFill>
              </a:rPr>
              <a:t>governments.</a:t>
            </a:r>
            <a:endParaRPr lang="en-US" dirty="0">
              <a:solidFill>
                <a:srgbClr val="002060"/>
              </a:solidFill>
            </a:endParaRPr>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a:p>
        </p:txBody>
      </p:sp>
      <p:sp>
        <p:nvSpPr>
          <p:cNvPr id="5" name="Slide Number Placeholder 4"/>
          <p:cNvSpPr>
            <a:spLocks noGrp="1"/>
          </p:cNvSpPr>
          <p:nvPr>
            <p:ph type="sldNum" sz="quarter" idx="15"/>
          </p:nvPr>
        </p:nvSpPr>
        <p:spPr/>
        <p:txBody>
          <a:bodyPr/>
          <a:lstStyle/>
          <a:p>
            <a:fld id="{8B37D5FE-740C-46F5-801A-FA5477D9711F}" type="slidenum">
              <a:rPr lang="en-US" smtClean="0"/>
              <a:pPr/>
              <a:t>4</a:t>
            </a:fld>
            <a:endParaRPr lang="en-US"/>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p:txBody>
          <a:bodyPr/>
          <a:lstStyle/>
          <a:p>
            <a:endParaRPr lang="en-US" dirty="0"/>
          </a:p>
        </p:txBody>
      </p:sp>
      <p:pic>
        <p:nvPicPr>
          <p:cNvPr id="7" name="Audio 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267502395"/>
      </p:ext>
    </p:extLst>
  </p:cSld>
  <p:clrMapOvr>
    <a:masterClrMapping/>
  </p:clrMapOvr>
  <p:transition spd="slow" advTm="590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p:cTn id="11"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2"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3"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14"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7"/>
                </p:tgtEl>
              </p:cMediaNode>
            </p:audio>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254691"/>
          </a:xfrm>
        </p:spPr>
        <p:txBody>
          <a:bodyPr>
            <a:normAutofit fontScale="77500" lnSpcReduction="20000"/>
          </a:bodyPr>
          <a:lstStyle/>
          <a:p>
            <a:pPr marL="109728" indent="0">
              <a:buNone/>
            </a:pPr>
            <a:r>
              <a:rPr lang="en-US" sz="2600" dirty="0" smtClean="0">
                <a:solidFill>
                  <a:srgbClr val="002060"/>
                </a:solidFill>
              </a:rPr>
              <a:t>Facebook is</a:t>
            </a:r>
            <a:r>
              <a:rPr lang="en-US" dirty="0" smtClean="0">
                <a:solidFill>
                  <a:srgbClr val="002060"/>
                </a:solidFill>
              </a:rPr>
              <a:t> </a:t>
            </a:r>
            <a:r>
              <a:rPr lang="en-US" dirty="0">
                <a:solidFill>
                  <a:srgbClr val="002060"/>
                </a:solidFill>
              </a:rPr>
              <a:t>an American for-profit</a:t>
            </a:r>
            <a:r>
              <a:rPr lang="en-US" u="sng" dirty="0">
                <a:solidFill>
                  <a:srgbClr val="002060"/>
                </a:solidFill>
              </a:rPr>
              <a:t> </a:t>
            </a:r>
            <a:r>
              <a:rPr lang="en-US" dirty="0">
                <a:solidFill>
                  <a:srgbClr val="002060"/>
                </a:solidFill>
              </a:rPr>
              <a:t>corporation and an </a:t>
            </a:r>
            <a:r>
              <a:rPr lang="en-US" dirty="0" smtClean="0">
                <a:solidFill>
                  <a:srgbClr val="002060"/>
                </a:solidFill>
              </a:rPr>
              <a:t>online</a:t>
            </a:r>
            <a:r>
              <a:rPr lang="en-US" dirty="0">
                <a:solidFill>
                  <a:srgbClr val="002060"/>
                </a:solidFill>
              </a:rPr>
              <a:t> </a:t>
            </a:r>
            <a:r>
              <a:rPr lang="en-US" u="sng" dirty="0">
                <a:solidFill>
                  <a:srgbClr val="002060"/>
                </a:solidFill>
              </a:rPr>
              <a:t>social </a:t>
            </a:r>
            <a:r>
              <a:rPr lang="en-US" dirty="0">
                <a:solidFill>
                  <a:srgbClr val="002060"/>
                </a:solidFill>
              </a:rPr>
              <a:t>media and social</a:t>
            </a:r>
            <a:r>
              <a:rPr lang="en-US" u="sng" dirty="0">
                <a:solidFill>
                  <a:srgbClr val="002060"/>
                </a:solidFill>
              </a:rPr>
              <a:t> </a:t>
            </a:r>
            <a:r>
              <a:rPr lang="en-US" dirty="0">
                <a:solidFill>
                  <a:srgbClr val="002060"/>
                </a:solidFill>
              </a:rPr>
              <a:t>networking</a:t>
            </a:r>
            <a:r>
              <a:rPr lang="en-US" u="sng" dirty="0">
                <a:solidFill>
                  <a:srgbClr val="002060"/>
                </a:solidFill>
              </a:rPr>
              <a:t> </a:t>
            </a:r>
            <a:r>
              <a:rPr lang="en-US" dirty="0">
                <a:solidFill>
                  <a:srgbClr val="002060"/>
                </a:solidFill>
              </a:rPr>
              <a:t>service based in </a:t>
            </a:r>
            <a:r>
              <a:rPr lang="en-US" dirty="0" smtClean="0">
                <a:solidFill>
                  <a:srgbClr val="002060"/>
                </a:solidFill>
              </a:rPr>
              <a:t>Menlo</a:t>
            </a:r>
            <a:r>
              <a:rPr lang="en-US" u="sng" dirty="0" smtClean="0">
                <a:solidFill>
                  <a:srgbClr val="002060"/>
                </a:solidFill>
              </a:rPr>
              <a:t> </a:t>
            </a:r>
            <a:r>
              <a:rPr lang="en-US" dirty="0" smtClean="0">
                <a:solidFill>
                  <a:srgbClr val="002060"/>
                </a:solidFill>
              </a:rPr>
              <a:t>Park</a:t>
            </a:r>
            <a:r>
              <a:rPr lang="en-US" u="sng" dirty="0">
                <a:solidFill>
                  <a:srgbClr val="002060"/>
                </a:solidFill>
              </a:rPr>
              <a:t>, </a:t>
            </a:r>
            <a:r>
              <a:rPr lang="en-US" dirty="0">
                <a:solidFill>
                  <a:srgbClr val="002060"/>
                </a:solidFill>
              </a:rPr>
              <a:t>California. The Facebook website was launched on February 4, 2004, by Mark</a:t>
            </a:r>
            <a:r>
              <a:rPr lang="en-US" u="sng" dirty="0">
                <a:solidFill>
                  <a:srgbClr val="002060"/>
                </a:solidFill>
              </a:rPr>
              <a:t> </a:t>
            </a:r>
            <a:r>
              <a:rPr lang="en-US" dirty="0">
                <a:solidFill>
                  <a:srgbClr val="002060"/>
                </a:solidFill>
              </a:rPr>
              <a:t>Zuckerberg, along with fellow Harvard</a:t>
            </a:r>
            <a:r>
              <a:rPr lang="en-US" u="sng" dirty="0">
                <a:solidFill>
                  <a:srgbClr val="002060"/>
                </a:solidFill>
              </a:rPr>
              <a:t> </a:t>
            </a:r>
            <a:r>
              <a:rPr lang="en-US" dirty="0">
                <a:solidFill>
                  <a:srgbClr val="002060"/>
                </a:solidFill>
              </a:rPr>
              <a:t>College students and roommates, Eduardo</a:t>
            </a:r>
            <a:r>
              <a:rPr lang="en-US" u="sng" dirty="0">
                <a:solidFill>
                  <a:srgbClr val="002060"/>
                </a:solidFill>
              </a:rPr>
              <a:t> </a:t>
            </a:r>
            <a:r>
              <a:rPr lang="en-US" dirty="0" err="1">
                <a:solidFill>
                  <a:srgbClr val="002060"/>
                </a:solidFill>
              </a:rPr>
              <a:t>Saverin</a:t>
            </a:r>
            <a:r>
              <a:rPr lang="en-US" dirty="0">
                <a:solidFill>
                  <a:srgbClr val="002060"/>
                </a:solidFill>
              </a:rPr>
              <a:t>, Andrew</a:t>
            </a:r>
            <a:r>
              <a:rPr lang="en-US" u="sng" dirty="0">
                <a:solidFill>
                  <a:srgbClr val="002060"/>
                </a:solidFill>
              </a:rPr>
              <a:t> </a:t>
            </a:r>
            <a:r>
              <a:rPr lang="en-US" dirty="0">
                <a:solidFill>
                  <a:srgbClr val="002060"/>
                </a:solidFill>
              </a:rPr>
              <a:t>McCollum, Dustin</a:t>
            </a:r>
            <a:r>
              <a:rPr lang="en-US" u="sng" dirty="0">
                <a:solidFill>
                  <a:srgbClr val="002060"/>
                </a:solidFill>
              </a:rPr>
              <a:t> </a:t>
            </a:r>
            <a:r>
              <a:rPr lang="en-US" dirty="0">
                <a:solidFill>
                  <a:srgbClr val="002060"/>
                </a:solidFill>
              </a:rPr>
              <a:t>Moskovitz and Chris</a:t>
            </a:r>
            <a:r>
              <a:rPr lang="en-US" u="sng" dirty="0">
                <a:solidFill>
                  <a:srgbClr val="002060"/>
                </a:solidFill>
              </a:rPr>
              <a:t> </a:t>
            </a:r>
            <a:r>
              <a:rPr lang="en-US" dirty="0" smtClean="0">
                <a:solidFill>
                  <a:srgbClr val="002060"/>
                </a:solidFill>
              </a:rPr>
              <a:t>Hughes.</a:t>
            </a:r>
          </a:p>
          <a:p>
            <a:r>
              <a:rPr lang="en-US" dirty="0" smtClean="0">
                <a:solidFill>
                  <a:srgbClr val="002060"/>
                </a:solidFill>
              </a:rPr>
              <a:t>The founders had initially limited the website's membership to Harvard students; however, later they expanded it to higher</a:t>
            </a:r>
            <a:r>
              <a:rPr lang="en-US" u="sng" dirty="0" smtClean="0">
                <a:solidFill>
                  <a:srgbClr val="002060"/>
                </a:solidFill>
              </a:rPr>
              <a:t> </a:t>
            </a:r>
            <a:r>
              <a:rPr lang="en-US" dirty="0" smtClean="0">
                <a:solidFill>
                  <a:srgbClr val="002060"/>
                </a:solidFill>
              </a:rPr>
              <a:t>education</a:t>
            </a:r>
            <a:r>
              <a:rPr lang="en-US" u="sng" dirty="0" smtClean="0">
                <a:solidFill>
                  <a:srgbClr val="002060"/>
                </a:solidFill>
              </a:rPr>
              <a:t> </a:t>
            </a:r>
            <a:r>
              <a:rPr lang="en-US" dirty="0" smtClean="0">
                <a:solidFill>
                  <a:srgbClr val="002060"/>
                </a:solidFill>
              </a:rPr>
              <a:t>institutions</a:t>
            </a:r>
            <a:r>
              <a:rPr lang="en-US" u="sng" dirty="0" smtClean="0">
                <a:solidFill>
                  <a:srgbClr val="002060"/>
                </a:solidFill>
              </a:rPr>
              <a:t> </a:t>
            </a:r>
            <a:r>
              <a:rPr lang="en-US" dirty="0" smtClean="0">
                <a:solidFill>
                  <a:srgbClr val="002060"/>
                </a:solidFill>
              </a:rPr>
              <a:t>in</a:t>
            </a:r>
            <a:r>
              <a:rPr lang="en-US" u="sng" dirty="0" smtClean="0">
                <a:solidFill>
                  <a:srgbClr val="002060"/>
                </a:solidFill>
              </a:rPr>
              <a:t> </a:t>
            </a:r>
            <a:r>
              <a:rPr lang="en-US" dirty="0" smtClean="0">
                <a:solidFill>
                  <a:srgbClr val="002060"/>
                </a:solidFill>
              </a:rPr>
              <a:t>the Boston area, the Ivy League schools and Stanford University. Facebook gradually added support for students at various other universities, and eventually to high school students as well. Since 2006, anyone who claims to be at least 13 years old has been allowed to become a registered user of Facebook, though variations exist in the minimum age requirement, depending on applicable local laws.</a:t>
            </a:r>
            <a:r>
              <a:rPr lang="en-US" baseline="30000" dirty="0">
                <a:solidFill>
                  <a:srgbClr val="002060"/>
                </a:solidFill>
              </a:rPr>
              <a:t> </a:t>
            </a:r>
            <a:r>
              <a:rPr lang="en-US" dirty="0" smtClean="0">
                <a:solidFill>
                  <a:srgbClr val="002060"/>
                </a:solidFill>
              </a:rPr>
              <a:t>The Facebook name comes from the face book directories often given to United States university students</a:t>
            </a:r>
            <a:endParaRPr lang="en-US" dirty="0">
              <a:solidFill>
                <a:srgbClr val="002060"/>
              </a:solidFill>
            </a:endParaRPr>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a:p>
        </p:txBody>
      </p:sp>
      <p:sp>
        <p:nvSpPr>
          <p:cNvPr id="5" name="Slide Number Placeholder 4"/>
          <p:cNvSpPr>
            <a:spLocks noGrp="1"/>
          </p:cNvSpPr>
          <p:nvPr>
            <p:ph type="sldNum" sz="quarter" idx="15"/>
          </p:nvPr>
        </p:nvSpPr>
        <p:spPr/>
        <p:txBody>
          <a:bodyPr/>
          <a:lstStyle/>
          <a:p>
            <a:fld id="{8B37D5FE-740C-46F5-801A-FA5477D9711F}" type="slidenum">
              <a:rPr lang="en-US" smtClean="0"/>
              <a:pPr/>
              <a:t>5</a:t>
            </a:fld>
            <a:endParaRPr lang="en-US"/>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n-US" dirty="0" smtClean="0">
                <a:latin typeface="Berlin Sans FB Demi" panose="020E0802020502020306" pitchFamily="34" charset="0"/>
              </a:rPr>
              <a:t>FACEBOOK</a:t>
            </a:r>
            <a:endParaRPr lang="en-US" dirty="0">
              <a:latin typeface="Berlin Sans FB Demi" panose="020E0802020502020306" pitchFamily="34" charset="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 y="159067"/>
            <a:ext cx="1905000" cy="114871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Audio 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3895814387"/>
      </p:ext>
    </p:extLst>
  </p:cSld>
  <p:clrMapOvr>
    <a:masterClrMapping/>
  </p:clrMapOvr>
  <p:transition spd="slow" advTm="886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additive="base">
                                        <p:cTn id="11" dur="500" fill="hold"/>
                                        <p:tgtEl>
                                          <p:spTgt spid="1027"/>
                                        </p:tgtEl>
                                        <p:attrNameLst>
                                          <p:attrName>ppt_x</p:attrName>
                                        </p:attrNameLst>
                                      </p:cBhvr>
                                      <p:tavLst>
                                        <p:tav tm="0">
                                          <p:val>
                                            <p:strVal val="#ppt_x"/>
                                          </p:val>
                                        </p:tav>
                                        <p:tav tm="100000">
                                          <p:val>
                                            <p:strVal val="#ppt_x"/>
                                          </p:val>
                                        </p:tav>
                                      </p:tavLst>
                                    </p:anim>
                                    <p:anim calcmode="lin" valueType="num">
                                      <p:cBhvr additive="base">
                                        <p:cTn id="1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 calcmode="lin" valueType="num">
                                      <p:cBhvr>
                                        <p:cTn id="22"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p:cTn id="30"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4" fill="hold" display="0">
                  <p:stCondLst>
                    <p:cond delay="indefinite"/>
                  </p:stCondLst>
                  <p:endCondLst>
                    <p:cond evt="onStopAudio" delay="0">
                      <p:tgtEl>
                        <p:sldTgt/>
                      </p:tgtEl>
                    </p:cond>
                  </p:endCondLst>
                </p:cTn>
                <p:tgtEl>
                  <p:spTgt spid="7"/>
                </p:tgtEl>
              </p:cMediaNode>
            </p:audio>
          </p:childTnLst>
        </p:cTn>
      </p:par>
    </p:tnLst>
    <p:bldLst>
      <p:bldP spid="2"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6430" y="533400"/>
            <a:ext cx="8229600" cy="5245291"/>
          </a:xfrm>
        </p:spPr>
        <p:txBody>
          <a:bodyPr/>
          <a:lstStyle/>
          <a:p>
            <a:pPr marL="109728" indent="0">
              <a:buNone/>
            </a:pPr>
            <a:r>
              <a:rPr lang="en-US" dirty="0">
                <a:solidFill>
                  <a:srgbClr val="002060"/>
                </a:solidFill>
              </a:rPr>
              <a:t>Facebook may be accessed by a large range of desktops, laptops, tablet</a:t>
            </a:r>
            <a:r>
              <a:rPr lang="en-US" u="sng" dirty="0">
                <a:solidFill>
                  <a:srgbClr val="002060"/>
                </a:solidFill>
              </a:rPr>
              <a:t> </a:t>
            </a:r>
            <a:r>
              <a:rPr lang="en-US" dirty="0">
                <a:solidFill>
                  <a:srgbClr val="002060"/>
                </a:solidFill>
              </a:rPr>
              <a:t>computers, and smartphones over the Internet and mobile</a:t>
            </a:r>
            <a:r>
              <a:rPr lang="en-US" u="sng" dirty="0">
                <a:solidFill>
                  <a:srgbClr val="002060"/>
                </a:solidFill>
              </a:rPr>
              <a:t> </a:t>
            </a:r>
            <a:r>
              <a:rPr lang="en-US" dirty="0" smtClean="0">
                <a:solidFill>
                  <a:srgbClr val="002060"/>
                </a:solidFill>
              </a:rPr>
              <a:t>networks</a:t>
            </a:r>
          </a:p>
          <a:p>
            <a:pPr marL="109728" indent="0">
              <a:buNone/>
            </a:pPr>
            <a:endParaRPr lang="en-US" dirty="0" smtClean="0"/>
          </a:p>
          <a:p>
            <a:pPr marL="109728" indent="0">
              <a:buNone/>
            </a:pPr>
            <a:endParaRPr lang="en-US" dirty="0" smtClean="0">
              <a:solidFill>
                <a:srgbClr val="002060"/>
              </a:solidFill>
            </a:endParaRPr>
          </a:p>
          <a:p>
            <a:pPr marL="109728" indent="0">
              <a:buNone/>
            </a:pPr>
            <a:r>
              <a:rPr lang="en-US" dirty="0" smtClean="0">
                <a:solidFill>
                  <a:srgbClr val="002060"/>
                </a:solidFill>
              </a:rPr>
              <a:t>Mark Zuckerberg, co-creator of Facebook, in his Harvard dorm room, 2005</a:t>
            </a:r>
          </a:p>
          <a:p>
            <a:pPr marL="109728" indent="0">
              <a:buNone/>
            </a:pPr>
            <a:endParaRPr lang="en-US" dirty="0" smtClean="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a:p>
        </p:txBody>
      </p:sp>
      <p:sp>
        <p:nvSpPr>
          <p:cNvPr id="5" name="Slide Number Placeholder 4"/>
          <p:cNvSpPr>
            <a:spLocks noGrp="1"/>
          </p:cNvSpPr>
          <p:nvPr>
            <p:ph type="sldNum" sz="quarter" idx="15"/>
          </p:nvPr>
        </p:nvSpPr>
        <p:spPr/>
        <p:txBody>
          <a:bodyPr/>
          <a:lstStyle/>
          <a:p>
            <a:fld id="{8B37D5FE-740C-46F5-801A-FA5477D9711F}" type="slidenum">
              <a:rPr lang="en-US" smtClean="0"/>
              <a:pPr/>
              <a:t>6</a:t>
            </a:fld>
            <a:endParaRPr lang="en-US"/>
          </a:p>
        </p:txBody>
      </p:sp>
      <p:sp>
        <p:nvSpPr>
          <p:cNvPr id="4" name="Footer Placeholder 3"/>
          <p:cNvSpPr>
            <a:spLocks noGrp="1"/>
          </p:cNvSpPr>
          <p:nvPr>
            <p:ph type="ftr" sz="quarter" idx="16"/>
          </p:nvPr>
        </p:nvSpPr>
        <p:spPr/>
        <p:txBody>
          <a:bodyPr/>
          <a:lstStyle/>
          <a:p>
            <a:endParaRPr lang="en-US"/>
          </a:p>
        </p:txBody>
      </p:sp>
      <p:sp>
        <p:nvSpPr>
          <p:cNvPr id="6" name="Title 5"/>
          <p:cNvSpPr>
            <a:spLocks noGrp="1"/>
          </p:cNvSpPr>
          <p:nvPr>
            <p:ph type="title"/>
          </p:nvPr>
        </p:nvSpPr>
        <p:spPr>
          <a:xfrm>
            <a:off x="152400" y="304800"/>
            <a:ext cx="8229600" cy="1143000"/>
          </a:xfrm>
        </p:spPr>
        <p:txBody>
          <a:bodyPr/>
          <a:lstStyle/>
          <a:p>
            <a:endParaRPr lang="en-US" dirty="0"/>
          </a:p>
        </p:txBody>
      </p:sp>
      <p:pic>
        <p:nvPicPr>
          <p:cNvPr id="8" name="Picture 7" descr="https://upload.wikimedia.org/wikipedia/commons/thumb/f/fc/MarkZuckerberg-crop.jpg/220px-MarkZuckerberg-crop.jp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3981450" y="1790700"/>
            <a:ext cx="2094230" cy="1371600"/>
          </a:xfrm>
          <a:prstGeom prst="rect">
            <a:avLst/>
          </a:prstGeom>
          <a:noFill/>
          <a:ln>
            <a:noFill/>
          </a:ln>
        </p:spPr>
      </p:pic>
      <p:pic>
        <p:nvPicPr>
          <p:cNvPr id="11" name="Audio 10">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3186960948"/>
      </p:ext>
    </p:extLst>
  </p:cSld>
  <p:clrMapOvr>
    <a:masterClrMapping/>
  </p:clrMapOvr>
  <p:transition spd="slow" advTm="633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1000"/>
                                        <p:tgtEl>
                                          <p:spTgt spid="2">
                                            <p:txEl>
                                              <p:pRg st="0" end="0"/>
                                            </p:txEl>
                                          </p:spTgt>
                                        </p:tgtEl>
                                      </p:cBhvr>
                                    </p:animEffect>
                                    <p:anim calcmode="lin" valueType="num">
                                      <p:cBhvr>
                                        <p:cTn id="19"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8" fill="hold" display="0">
                  <p:stCondLst>
                    <p:cond delay="indefinite"/>
                  </p:stCondLst>
                  <p:endCondLst>
                    <p:cond evt="onStopAudio" delay="0">
                      <p:tgtEl>
                        <p:sldTgt/>
                      </p:tgtEl>
                    </p:cond>
                  </p:endCondLst>
                </p:cTn>
                <p:tgtEl>
                  <p:spTgt spid="11"/>
                </p:tgtEl>
              </p:cMediaNode>
            </p:audio>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524000" y="4191000"/>
            <a:ext cx="5105400" cy="160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a:p>
        </p:txBody>
      </p:sp>
      <p:sp>
        <p:nvSpPr>
          <p:cNvPr id="5" name="Slide Number Placeholder 4"/>
          <p:cNvSpPr>
            <a:spLocks noGrp="1"/>
          </p:cNvSpPr>
          <p:nvPr>
            <p:ph type="sldNum" sz="quarter" idx="15"/>
          </p:nvPr>
        </p:nvSpPr>
        <p:spPr/>
        <p:txBody>
          <a:bodyPr/>
          <a:lstStyle/>
          <a:p>
            <a:fld id="{8B37D5FE-740C-46F5-801A-FA5477D9711F}" type="slidenum">
              <a:rPr lang="en-US" smtClean="0"/>
              <a:pPr/>
              <a:t>7</a:t>
            </a:fld>
            <a:endParaRPr lang="en-US"/>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pPr algn="ctr"/>
            <a:r>
              <a:rPr lang="en-US" dirty="0" smtClean="0">
                <a:effectLst/>
              </a:rPr>
              <a:t>WhatsApp</a:t>
            </a:r>
            <a:endParaRPr lang="en-US" dirty="0"/>
          </a:p>
        </p:txBody>
      </p:sp>
      <p:sp>
        <p:nvSpPr>
          <p:cNvPr id="7" name="TextBox 6"/>
          <p:cNvSpPr txBox="1"/>
          <p:nvPr/>
        </p:nvSpPr>
        <p:spPr>
          <a:xfrm>
            <a:off x="857250" y="1600200"/>
            <a:ext cx="7848600" cy="3139321"/>
          </a:xfrm>
          <a:prstGeom prst="rect">
            <a:avLst/>
          </a:prstGeom>
          <a:noFill/>
        </p:spPr>
        <p:txBody>
          <a:bodyPr wrap="square" rtlCol="0">
            <a:spAutoFit/>
          </a:bodyPr>
          <a:lstStyle/>
          <a:p>
            <a:r>
              <a:rPr lang="en-US" dirty="0">
                <a:solidFill>
                  <a:srgbClr val="002060"/>
                </a:solidFill>
              </a:rPr>
              <a:t>WhatsApp was officially made available for PCs through a web client, under the name WhatsApp</a:t>
            </a:r>
            <a:r>
              <a:rPr lang="en-US" b="1" dirty="0">
                <a:solidFill>
                  <a:srgbClr val="002060"/>
                </a:solidFill>
              </a:rPr>
              <a:t> </a:t>
            </a:r>
            <a:r>
              <a:rPr lang="en-US" dirty="0">
                <a:solidFill>
                  <a:srgbClr val="002060"/>
                </a:solidFill>
              </a:rPr>
              <a:t>Web, in late January 2015 through an announcement made by </a:t>
            </a:r>
            <a:r>
              <a:rPr lang="en-US" dirty="0" err="1">
                <a:solidFill>
                  <a:srgbClr val="002060"/>
                </a:solidFill>
              </a:rPr>
              <a:t>Koum</a:t>
            </a:r>
            <a:r>
              <a:rPr lang="en-US" dirty="0">
                <a:solidFill>
                  <a:srgbClr val="002060"/>
                </a:solidFill>
              </a:rPr>
              <a:t> on his Facebook page: "Our web client is simply an extension of your phone: the web browser mirrors conversations and messages from your mobile device—this means all of your messages still live on your phone". The WhatsApp user's handset must still be connected to the Internet for the browser application to function. All major desktop browsers are supported except for Microsoft </a:t>
            </a:r>
            <a:r>
              <a:rPr lang="en-US" dirty="0" smtClean="0">
                <a:solidFill>
                  <a:srgbClr val="002060"/>
                </a:solidFill>
              </a:rPr>
              <a:t>Internet</a:t>
            </a:r>
            <a:r>
              <a:rPr lang="en-US" u="sng" dirty="0">
                <a:solidFill>
                  <a:srgbClr val="002060"/>
                </a:solidFill>
              </a:rPr>
              <a:t> </a:t>
            </a:r>
            <a:r>
              <a:rPr lang="en-US" dirty="0" smtClean="0">
                <a:solidFill>
                  <a:srgbClr val="002060"/>
                </a:solidFill>
              </a:rPr>
              <a:t>Explorer</a:t>
            </a:r>
            <a:r>
              <a:rPr lang="en-US" dirty="0">
                <a:solidFill>
                  <a:srgbClr val="002060"/>
                </a:solidFill>
              </a:rPr>
              <a:t>. WhatsApp Web's user interface is based on the default Android one.</a:t>
            </a:r>
          </a:p>
          <a:p>
            <a:endParaRPr lang="en-US" dirty="0"/>
          </a:p>
        </p:txBody>
      </p:sp>
      <p:pic>
        <p:nvPicPr>
          <p:cNvPr id="8" name="Audio 7">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3009266881"/>
      </p:ext>
    </p:extLst>
  </p:cSld>
  <p:clrMapOvr>
    <a:masterClrMapping/>
  </p:clrMapOvr>
  <p:transition spd="slow" advTm="7541">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p:cTn id="24" dur="500" fill="hold"/>
                                        <p:tgtEl>
                                          <p:spTgt spid="2050"/>
                                        </p:tgtEl>
                                        <p:attrNameLst>
                                          <p:attrName>ppt_w</p:attrName>
                                        </p:attrNameLst>
                                      </p:cBhvr>
                                      <p:tavLst>
                                        <p:tav tm="0">
                                          <p:val>
                                            <p:fltVal val="0"/>
                                          </p:val>
                                        </p:tav>
                                        <p:tav tm="100000">
                                          <p:val>
                                            <p:strVal val="#ppt_w"/>
                                          </p:val>
                                        </p:tav>
                                      </p:tavLst>
                                    </p:anim>
                                    <p:anim calcmode="lin" valueType="num">
                                      <p:cBhvr>
                                        <p:cTn id="25" dur="500" fill="hold"/>
                                        <p:tgtEl>
                                          <p:spTgt spid="2050"/>
                                        </p:tgtEl>
                                        <p:attrNameLst>
                                          <p:attrName>ppt_h</p:attrName>
                                        </p:attrNameLst>
                                      </p:cBhvr>
                                      <p:tavLst>
                                        <p:tav tm="0">
                                          <p:val>
                                            <p:fltVal val="0"/>
                                          </p:val>
                                        </p:tav>
                                        <p:tav tm="100000">
                                          <p:val>
                                            <p:strVal val="#ppt_h"/>
                                          </p:val>
                                        </p:tav>
                                      </p:tavLst>
                                    </p:anim>
                                    <p:animEffect transition="in" filter="fade">
                                      <p:cBhvr>
                                        <p:cTn id="2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7" fill="hold" display="0">
                  <p:stCondLst>
                    <p:cond delay="indefinite"/>
                  </p:stCondLst>
                  <p:endCondLst>
                    <p:cond evt="onStopAudio" delay="0">
                      <p:tgtEl>
                        <p:sldTgt/>
                      </p:tgtEl>
                    </p:cond>
                  </p:endCondLst>
                </p:cTn>
                <p:tgtEl>
                  <p:spTgt spid="8"/>
                </p:tgtEl>
              </p:cMediaNode>
            </p:audio>
          </p:childTnLst>
        </p:cTn>
      </p:par>
    </p:tnLst>
    <p:bldLst>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04092" y="3321001"/>
            <a:ext cx="7848600" cy="11049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8</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457200" y="304800"/>
            <a:ext cx="8382000" cy="990600"/>
          </a:xfrm>
        </p:spPr>
        <p:style>
          <a:lnRef idx="0">
            <a:schemeClr val="accent1"/>
          </a:lnRef>
          <a:fillRef idx="3">
            <a:schemeClr val="accent1"/>
          </a:fillRef>
          <a:effectRef idx="3">
            <a:schemeClr val="accent1"/>
          </a:effectRef>
          <a:fontRef idx="minor">
            <a:schemeClr val="lt1"/>
          </a:fontRef>
        </p:style>
        <p:txBody>
          <a:bodyPr>
            <a:noAutofit/>
          </a:bodyPr>
          <a:lstStyle/>
          <a:p>
            <a:pPr algn="ctr"/>
            <a:r>
              <a:rPr lang="en-US" sz="4400" dirty="0" smtClean="0">
                <a:solidFill>
                  <a:schemeClr val="accent1">
                    <a:lumMod val="40000"/>
                    <a:lumOff val="60000"/>
                  </a:schemeClr>
                </a:solidFill>
              </a:rPr>
              <a:t>BLOGGER</a:t>
            </a:r>
            <a:endParaRPr lang="en-US" sz="4400" dirty="0">
              <a:solidFill>
                <a:schemeClr val="accent1">
                  <a:lumMod val="40000"/>
                  <a:lumOff val="60000"/>
                </a:schemeClr>
              </a:solidFill>
            </a:endParaRPr>
          </a:p>
        </p:txBody>
      </p:sp>
      <p:sp>
        <p:nvSpPr>
          <p:cNvPr id="8" name="TextBox 7"/>
          <p:cNvSpPr txBox="1"/>
          <p:nvPr/>
        </p:nvSpPr>
        <p:spPr>
          <a:xfrm>
            <a:off x="762000" y="1447800"/>
            <a:ext cx="8077200" cy="4801314"/>
          </a:xfrm>
          <a:prstGeom prst="rect">
            <a:avLst/>
          </a:prstGeom>
          <a:noFill/>
        </p:spPr>
        <p:txBody>
          <a:bodyPr wrap="square" rtlCol="0">
            <a:spAutoFit/>
          </a:bodyPr>
          <a:lstStyle/>
          <a:p>
            <a:r>
              <a:rPr lang="en-US" dirty="0">
                <a:solidFill>
                  <a:srgbClr val="002060"/>
                </a:solidFill>
              </a:rPr>
              <a:t>Blogger is a blog-publishing service that allows multi-user blogs with time-stamped entries. It was developed by </a:t>
            </a:r>
            <a:r>
              <a:rPr lang="en-US" dirty="0" err="1">
                <a:solidFill>
                  <a:srgbClr val="002060"/>
                </a:solidFill>
              </a:rPr>
              <a:t>Pyra</a:t>
            </a:r>
            <a:r>
              <a:rPr lang="en-US" dirty="0">
                <a:solidFill>
                  <a:srgbClr val="002060"/>
                </a:solidFill>
              </a:rPr>
              <a:t> Labs, which was bought by Google in 2003. Generally, the blogs are hosted by Google at a subdomain of </a:t>
            </a:r>
            <a:r>
              <a:rPr lang="en-US" b="1" dirty="0">
                <a:solidFill>
                  <a:srgbClr val="002060"/>
                </a:solidFill>
              </a:rPr>
              <a:t>blogspot.com</a:t>
            </a:r>
            <a:r>
              <a:rPr lang="en-US" dirty="0">
                <a:solidFill>
                  <a:srgbClr val="002060"/>
                </a:solidFill>
              </a:rPr>
              <a:t>. Blogs can also be hosted in the registered custom domain of the blogger (like www.example.com</a:t>
            </a:r>
            <a:r>
              <a:rPr lang="en-US" dirty="0" smtClean="0">
                <a:solidFill>
                  <a:srgbClr val="002060"/>
                </a:solidFill>
              </a:rPr>
              <a:t>).</a:t>
            </a:r>
            <a:r>
              <a:rPr lang="en-US" baseline="30000" dirty="0">
                <a:solidFill>
                  <a:srgbClr val="002060"/>
                </a:solidFill>
              </a:rPr>
              <a:t> </a:t>
            </a:r>
            <a:r>
              <a:rPr lang="en-US" dirty="0" smtClean="0">
                <a:solidFill>
                  <a:srgbClr val="002060"/>
                </a:solidFill>
              </a:rPr>
              <a:t>A </a:t>
            </a:r>
            <a:r>
              <a:rPr lang="en-US" dirty="0">
                <a:solidFill>
                  <a:srgbClr val="002060"/>
                </a:solidFill>
              </a:rPr>
              <a:t>user can have up to 100 blogs per </a:t>
            </a:r>
            <a:r>
              <a:rPr lang="en-US" dirty="0" smtClean="0">
                <a:solidFill>
                  <a:srgbClr val="002060"/>
                </a:solidFill>
              </a:rPr>
              <a:t>account</a:t>
            </a:r>
          </a:p>
          <a:p>
            <a:endParaRPr lang="en-US" dirty="0" smtClean="0">
              <a:solidFill>
                <a:srgbClr val="002060"/>
              </a:solidFill>
            </a:endParaRPr>
          </a:p>
          <a:p>
            <a:endParaRPr lang="en-US" dirty="0" smtClean="0">
              <a:solidFill>
                <a:srgbClr val="002060"/>
              </a:solidFill>
            </a:endParaRPr>
          </a:p>
          <a:p>
            <a:endParaRPr lang="en-US" dirty="0">
              <a:solidFill>
                <a:srgbClr val="002060"/>
              </a:solidFill>
            </a:endParaRPr>
          </a:p>
          <a:p>
            <a:endParaRPr lang="en-US" dirty="0" smtClean="0">
              <a:solidFill>
                <a:srgbClr val="002060"/>
              </a:solidFill>
            </a:endParaRPr>
          </a:p>
          <a:p>
            <a:endParaRPr lang="en-US" dirty="0">
              <a:solidFill>
                <a:srgbClr val="002060"/>
              </a:solidFill>
            </a:endParaRPr>
          </a:p>
          <a:p>
            <a:r>
              <a:rPr lang="en-US" dirty="0" smtClean="0">
                <a:solidFill>
                  <a:srgbClr val="002060"/>
                </a:solidFill>
              </a:rPr>
              <a:t>Blogger </a:t>
            </a:r>
            <a:r>
              <a:rPr lang="en-US" dirty="0">
                <a:solidFill>
                  <a:srgbClr val="002060"/>
                </a:solidFill>
              </a:rPr>
              <a:t>has launched mobile applications for users with mobile devices. Users can post and edit blogs, and also share photos and links on Blogger through their mobile devices. Not only advanced mobile devices, such as smartphones, are being considered, since users can also post blogs via traditional cell phones by SMS and </a:t>
            </a:r>
            <a:r>
              <a:rPr lang="en-US" dirty="0" smtClean="0">
                <a:solidFill>
                  <a:srgbClr val="002060"/>
                </a:solidFill>
              </a:rPr>
              <a:t>MMS</a:t>
            </a:r>
            <a:r>
              <a:rPr lang="en-US" dirty="0" smtClean="0"/>
              <a:t>. </a:t>
            </a:r>
            <a:endParaRPr lang="en-US" dirty="0"/>
          </a:p>
          <a:p>
            <a:pPr marL="285750" indent="-285750">
              <a:buFont typeface="Arial" panose="020B0604020202020204" pitchFamily="34" charset="0"/>
              <a:buChar char="•"/>
            </a:pPr>
            <a:endParaRPr lang="en-US" dirty="0"/>
          </a:p>
        </p:txBody>
      </p:sp>
      <p:pic>
        <p:nvPicPr>
          <p:cNvPr id="9" name="Audio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82000" y="6096000"/>
            <a:ext cx="609600" cy="609600"/>
          </a:xfrm>
          <a:prstGeom prst="rect">
            <a:avLst/>
          </a:prstGeom>
        </p:spPr>
      </p:pic>
    </p:spTree>
    <p:custDataLst>
      <p:tags r:id="rId1"/>
    </p:custDataLst>
    <p:extLst>
      <p:ext uri="{BB962C8B-B14F-4D97-AF65-F5344CB8AC3E}">
        <p14:creationId xmlns:p14="http://schemas.microsoft.com/office/powerpoint/2010/main" val="1799617478"/>
      </p:ext>
    </p:extLst>
  </p:cSld>
  <p:clrMapOvr>
    <a:masterClrMapping/>
  </p:clrMapOvr>
  <p:transition spd="slow" advTm="679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barn(inVertical)">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9"/>
                </p:tgtEl>
              </p:cMediaNode>
            </p:audio>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4868" y="1447800"/>
            <a:ext cx="8229600" cy="4572000"/>
          </a:xfrm>
        </p:spPr>
        <p:txBody>
          <a:bodyPr>
            <a:normAutofit/>
          </a:bodyPr>
          <a:lstStyle/>
          <a:p>
            <a:pPr marL="109728" indent="0">
              <a:buNone/>
            </a:pPr>
            <a:r>
              <a:rPr lang="en-US" dirty="0" smtClean="0"/>
              <a:t>LinkedIn  is a business- and employment-oriented social networking service that operates via websites and mobile apps. Founded on December 28, 2002,</a:t>
            </a:r>
            <a:r>
              <a:rPr lang="en-US" baseline="30000" dirty="0" smtClean="0"/>
              <a:t> </a:t>
            </a:r>
            <a:r>
              <a:rPr lang="en-US" dirty="0" smtClean="0"/>
              <a:t>and launched on May 5, 2003,</a:t>
            </a:r>
            <a:r>
              <a:rPr lang="en-US" baseline="30000" dirty="0" smtClean="0"/>
              <a:t> </a:t>
            </a:r>
            <a:r>
              <a:rPr lang="en-US" dirty="0" smtClean="0"/>
              <a:t>it is mainly used for professional networking, including employers posting jobs and job seekers posting their CVs. As of 2015, most of the company's revenue came from selling access to information about its members to recruiters and sales professionals.</a:t>
            </a:r>
            <a:endParaRPr lang="en-US" dirty="0"/>
          </a:p>
        </p:txBody>
      </p:sp>
      <p:sp>
        <p:nvSpPr>
          <p:cNvPr id="3" name="Date Placeholder 2"/>
          <p:cNvSpPr>
            <a:spLocks noGrp="1"/>
          </p:cNvSpPr>
          <p:nvPr>
            <p:ph type="dt" sz="half" idx="14"/>
          </p:nvPr>
        </p:nvSpPr>
        <p:spPr/>
        <p:txBody>
          <a:bodyPr/>
          <a:lstStyle/>
          <a:p>
            <a:fld id="{05A93482-8E69-40F7-BCAD-5662A6CADB27}" type="datetime4">
              <a:rPr lang="en-US" smtClean="0"/>
              <a:pPr/>
              <a:t>December 7, 2017</a:t>
            </a:fld>
            <a:endParaRPr lang="en-US" dirty="0"/>
          </a:p>
        </p:txBody>
      </p:sp>
      <p:sp>
        <p:nvSpPr>
          <p:cNvPr id="5" name="Slide Number Placeholder 4"/>
          <p:cNvSpPr>
            <a:spLocks noGrp="1"/>
          </p:cNvSpPr>
          <p:nvPr>
            <p:ph type="sldNum" sz="quarter" idx="15"/>
          </p:nvPr>
        </p:nvSpPr>
        <p:spPr/>
        <p:txBody>
          <a:bodyPr/>
          <a:lstStyle/>
          <a:p>
            <a:fld id="{8B37D5FE-740C-46F5-801A-FA5477D9711F}" type="slidenum">
              <a:rPr lang="en-US" smtClean="0"/>
              <a:pPr/>
              <a:t>9</a:t>
            </a:fld>
            <a:endParaRPr lang="en-US" dirty="0"/>
          </a:p>
        </p:txBody>
      </p:sp>
      <p:sp>
        <p:nvSpPr>
          <p:cNvPr id="4" name="Footer Placeholder 3"/>
          <p:cNvSpPr>
            <a:spLocks noGrp="1"/>
          </p:cNvSpPr>
          <p:nvPr>
            <p:ph type="ftr" sz="quarter" idx="16"/>
          </p:nvPr>
        </p:nvSpPr>
        <p:spPr/>
        <p:txBody>
          <a:bodyPr/>
          <a:lstStyle/>
          <a:p>
            <a:endParaRPr lang="en-US" dirty="0"/>
          </a:p>
        </p:txBody>
      </p:sp>
      <p:sp>
        <p:nvSpPr>
          <p:cNvPr id="6" name="Title 5"/>
          <p:cNvSpPr>
            <a:spLocks noGrp="1"/>
          </p:cNvSpPr>
          <p:nvPr>
            <p:ph type="title"/>
          </p:nvPr>
        </p:nvSpPr>
        <p:spPr>
          <a:xfrm>
            <a:off x="533400" y="457200"/>
            <a:ext cx="8229600" cy="1066800"/>
          </a:xfrm>
        </p:spPr>
        <p:style>
          <a:lnRef idx="1">
            <a:schemeClr val="accent1"/>
          </a:lnRef>
          <a:fillRef idx="3">
            <a:schemeClr val="accent1"/>
          </a:fillRef>
          <a:effectRef idx="2">
            <a:schemeClr val="accent1"/>
          </a:effectRef>
          <a:fontRef idx="minor">
            <a:schemeClr val="lt1"/>
          </a:fontRef>
        </p:style>
        <p:txBody>
          <a:bodyPr/>
          <a:lstStyle/>
          <a:p>
            <a:pPr algn="ctr"/>
            <a:r>
              <a:rPr lang="en-US" dirty="0" smtClean="0"/>
              <a:t>LIMKEDIN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029200"/>
            <a:ext cx="5976937" cy="11334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72695328"/>
      </p:ext>
    </p:extLst>
  </p:cSld>
  <p:clrMapOvr>
    <a:masterClrMapping/>
  </p:clrMapOvr>
  <p:transition spd="slow" advTm="694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8|1.1|1.4|1.1|0.9"/>
</p:tagLst>
</file>

<file path=ppt/tags/tag10.xml><?xml version="1.0" encoding="utf-8"?>
<p:tagLst xmlns:a="http://schemas.openxmlformats.org/drawingml/2006/main" xmlns:r="http://schemas.openxmlformats.org/officeDocument/2006/relationships" xmlns:p="http://schemas.openxmlformats.org/presentationml/2006/main">
  <p:tag name="TIMING" val="|1.7"/>
</p:tagLst>
</file>

<file path=ppt/tags/tag11.xml><?xml version="1.0" encoding="utf-8"?>
<p:tagLst xmlns:a="http://schemas.openxmlformats.org/drawingml/2006/main" xmlns:r="http://schemas.openxmlformats.org/officeDocument/2006/relationships" xmlns:p="http://schemas.openxmlformats.org/presentationml/2006/main">
  <p:tag name="TIMING" val="|1.6|2.1|1.4"/>
</p:tagLst>
</file>

<file path=ppt/tags/tag12.xml><?xml version="1.0" encoding="utf-8"?>
<p:tagLst xmlns:a="http://schemas.openxmlformats.org/drawingml/2006/main" xmlns:r="http://schemas.openxmlformats.org/officeDocument/2006/relationships" xmlns:p="http://schemas.openxmlformats.org/presentationml/2006/main">
  <p:tag name="TIMING" val="|0.6"/>
</p:tagLst>
</file>

<file path=ppt/tags/tag13.xml><?xml version="1.0" encoding="utf-8"?>
<p:tagLst xmlns:a="http://schemas.openxmlformats.org/drawingml/2006/main" xmlns:r="http://schemas.openxmlformats.org/officeDocument/2006/relationships" xmlns:p="http://schemas.openxmlformats.org/presentationml/2006/main">
  <p:tag name="TIMING" val="|1.3"/>
</p:tagLst>
</file>

<file path=ppt/tags/tag14.xml><?xml version="1.0" encoding="utf-8"?>
<p:tagLst xmlns:a="http://schemas.openxmlformats.org/drawingml/2006/main" xmlns:r="http://schemas.openxmlformats.org/officeDocument/2006/relationships" xmlns:p="http://schemas.openxmlformats.org/presentationml/2006/main">
  <p:tag name="TIMING" val="|2.1|0.6"/>
</p:tagLst>
</file>

<file path=ppt/tags/tag2.xml><?xml version="1.0" encoding="utf-8"?>
<p:tagLst xmlns:a="http://schemas.openxmlformats.org/drawingml/2006/main" xmlns:r="http://schemas.openxmlformats.org/officeDocument/2006/relationships" xmlns:p="http://schemas.openxmlformats.org/presentationml/2006/main">
  <p:tag name="TIMING" val="|0.6|1.4|1.6|1|1.1|1.2"/>
</p:tagLst>
</file>

<file path=ppt/tags/tag3.xml><?xml version="1.0" encoding="utf-8"?>
<p:tagLst xmlns:a="http://schemas.openxmlformats.org/drawingml/2006/main" xmlns:r="http://schemas.openxmlformats.org/officeDocument/2006/relationships" xmlns:p="http://schemas.openxmlformats.org/presentationml/2006/main">
  <p:tag name="TIMING" val="|0.7|1.7"/>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1.2|1.3|1|2.3"/>
</p:tagLst>
</file>

<file path=ppt/tags/tag6.xml><?xml version="1.0" encoding="utf-8"?>
<p:tagLst xmlns:a="http://schemas.openxmlformats.org/drawingml/2006/main" xmlns:r="http://schemas.openxmlformats.org/officeDocument/2006/relationships" xmlns:p="http://schemas.openxmlformats.org/presentationml/2006/main">
  <p:tag name="TIMING" val="|1.2|1.2|1.7"/>
</p:tagLst>
</file>

<file path=ppt/tags/tag7.xml><?xml version="1.0" encoding="utf-8"?>
<p:tagLst xmlns:a="http://schemas.openxmlformats.org/drawingml/2006/main" xmlns:r="http://schemas.openxmlformats.org/officeDocument/2006/relationships" xmlns:p="http://schemas.openxmlformats.org/presentationml/2006/main">
  <p:tag name="TIMING" val="|1|1.8|2.1"/>
</p:tagLst>
</file>

<file path=ppt/tags/tag8.xml><?xml version="1.0" encoding="utf-8"?>
<p:tagLst xmlns:a="http://schemas.openxmlformats.org/drawingml/2006/main" xmlns:r="http://schemas.openxmlformats.org/officeDocument/2006/relationships" xmlns:p="http://schemas.openxmlformats.org/presentationml/2006/main">
  <p:tag name="TIMING" val="|1.1|2.1"/>
</p:tagLst>
</file>

<file path=ppt/tags/tag9.xml><?xml version="1.0" encoding="utf-8"?>
<p:tagLst xmlns:a="http://schemas.openxmlformats.org/drawingml/2006/main" xmlns:r="http://schemas.openxmlformats.org/officeDocument/2006/relationships" xmlns:p="http://schemas.openxmlformats.org/presentationml/2006/main">
  <p:tag name="TIMING" val="|1.7|2.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1_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280</TotalTime>
  <Words>253</Words>
  <Application>Microsoft Office PowerPoint</Application>
  <PresentationFormat>On-screen Show (4:3)</PresentationFormat>
  <Paragraphs>70</Paragraphs>
  <Slides>14</Slides>
  <Notes>1</Notes>
  <HiddenSlides>0</HiddenSlides>
  <MMClips>8</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Paper</vt:lpstr>
      <vt:lpstr>1_Paper</vt:lpstr>
      <vt:lpstr>PowerPoint Presentation</vt:lpstr>
      <vt:lpstr>Social media </vt:lpstr>
      <vt:lpstr>PowerPoint Presentation</vt:lpstr>
      <vt:lpstr>PowerPoint Presentation</vt:lpstr>
      <vt:lpstr>FACEBOOK</vt:lpstr>
      <vt:lpstr>PowerPoint Presentation</vt:lpstr>
      <vt:lpstr>WhatsApp</vt:lpstr>
      <vt:lpstr>BLOGGER</vt:lpstr>
      <vt:lpstr>LIMKEDIN</vt:lpstr>
      <vt:lpstr>PowerPoint Presentation</vt:lpstr>
      <vt:lpstr>INSTAGRAM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sunischit khan</dc:creator>
  <cp:lastModifiedBy>sunischit khan</cp:lastModifiedBy>
  <cp:revision>25</cp:revision>
  <dcterms:created xsi:type="dcterms:W3CDTF">2017-12-02T05:05:27Z</dcterms:created>
  <dcterms:modified xsi:type="dcterms:W3CDTF">2017-12-07T06:06:33Z</dcterms:modified>
</cp:coreProperties>
</file>