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F885F2-67B7-46FC-8E8F-A1DDB31EFD03}" v="29" dt="2025-02-26T15:57:28.7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itesh-codes1/Stegnography_imag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84786" y="4192463"/>
            <a:ext cx="982242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Ritesh Sahare</a:t>
            </a:r>
          </a:p>
          <a:p>
            <a:r>
              <a:rPr lang="en-US" sz="2000" b="1" dirty="0">
                <a:solidFill>
                  <a:schemeClr val="accent1">
                    <a:lumMod val="75000"/>
                  </a:schemeClr>
                </a:solidFill>
                <a:latin typeface="Arial"/>
                <a:cs typeface="Arial"/>
              </a:rPr>
              <a:t>College Name &amp; Department : Anjuman College Of Engineering and Technology ,Department of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1C34CA2A-118B-15B2-87BC-BB1F60CB0F4D}"/>
              </a:ext>
            </a:extLst>
          </p:cNvPr>
          <p:cNvSpPr>
            <a:spLocks noGrp="1" noChangeArrowheads="1"/>
          </p:cNvSpPr>
          <p:nvPr>
            <p:ph idx="1"/>
          </p:nvPr>
        </p:nvSpPr>
        <p:spPr bwMode="auto">
          <a:xfrm>
            <a:off x="581192" y="2823080"/>
            <a:ext cx="12102421"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Advanced Encryption</a:t>
            </a:r>
            <a:r>
              <a:rPr kumimoji="0" lang="en-US" altLang="en-US" sz="2000" b="0" i="0" u="none" strike="noStrike" cap="none" normalizeH="0" baseline="0" dirty="0">
                <a:ln>
                  <a:noFill/>
                </a:ln>
                <a:solidFill>
                  <a:schemeClr val="tx1"/>
                </a:solidFill>
                <a:effectLst/>
                <a:latin typeface="Arial" panose="020B0604020202020204" pitchFamily="34" charset="0"/>
              </a:rPr>
              <a:t> – Implement stronger encryption algorithms for enhanced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AI-Based Steganography</a:t>
            </a:r>
            <a:r>
              <a:rPr kumimoji="0" lang="en-US" altLang="en-US" sz="2000" b="0" i="0" u="none" strike="noStrike" cap="none" normalizeH="0" baseline="0" dirty="0">
                <a:ln>
                  <a:noFill/>
                </a:ln>
                <a:solidFill>
                  <a:schemeClr val="tx1"/>
                </a:solidFill>
                <a:effectLst/>
                <a:latin typeface="Arial" panose="020B0604020202020204" pitchFamily="34" charset="0"/>
              </a:rPr>
              <a:t> – Use machine learning to optimize data hiding and detection resistance.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Applications</a:t>
            </a:r>
            <a:r>
              <a:rPr kumimoji="0" lang="en-US" altLang="en-US" sz="2000" b="0" i="0" u="none" strike="noStrike" cap="none" normalizeH="0" baseline="0" dirty="0">
                <a:ln>
                  <a:noFill/>
                </a:ln>
                <a:solidFill>
                  <a:schemeClr val="tx1"/>
                </a:solidFill>
                <a:effectLst/>
                <a:latin typeface="Arial" panose="020B0604020202020204" pitchFamily="34" charset="0"/>
              </a:rPr>
              <a:t> – Develop mobile or web-based secure messaging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Multi-Format Support</a:t>
            </a:r>
            <a:r>
              <a:rPr kumimoji="0" lang="en-US" altLang="en-US" sz="2000" b="0" i="0" u="none" strike="noStrike" cap="none" normalizeH="0" baseline="0" dirty="0">
                <a:ln>
                  <a:noFill/>
                </a:ln>
                <a:solidFill>
                  <a:schemeClr val="tx1"/>
                </a:solidFill>
                <a:effectLst/>
                <a:latin typeface="Arial" panose="020B0604020202020204" pitchFamily="34" charset="0"/>
              </a:rPr>
              <a:t> – Extend support to video and audio steganography.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Cloud Integration</a:t>
            </a:r>
            <a:r>
              <a:rPr kumimoji="0" lang="en-US" altLang="en-US" sz="2000" b="0" i="0" u="none" strike="noStrike" cap="none" normalizeH="0" baseline="0" dirty="0">
                <a:ln>
                  <a:noFill/>
                </a:ln>
                <a:solidFill>
                  <a:schemeClr val="tx1"/>
                </a:solidFill>
                <a:effectLst/>
                <a:latin typeface="Arial" panose="020B0604020202020204" pitchFamily="34" charset="0"/>
              </a:rPr>
              <a:t> – Enable secure hidden data storage and retrieval over the cloud </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32452"/>
            <a:ext cx="11029615" cy="4673324"/>
          </a:xfrm>
        </p:spPr>
        <p:txBody>
          <a:bodyPr>
            <a:normAutofit/>
          </a:bodyPr>
          <a:lstStyle/>
          <a:p>
            <a:pPr marL="0" indent="0" algn="just">
              <a:buNone/>
            </a:pPr>
            <a:r>
              <a:rPr lang="en-US" sz="2800" b="1" dirty="0"/>
              <a:t>This project will safely embed information in images through steganography, so only approved users will be able to decrypt it with a designated password. The system will insert confidential data without </a:t>
            </a:r>
            <a:r>
              <a:rPr lang="en-US" sz="2800" b="1" dirty="0" err="1"/>
              <a:t>noticable</a:t>
            </a:r>
            <a:r>
              <a:rPr lang="en-US" sz="2800" b="1" dirty="0"/>
              <a:t> alterations to the image, offering a safe and secret means of transmitting data.</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a16="http://schemas.microsoft.com/office/drawing/2014/main" id="{FB8148A7-EDAC-F3CB-00A0-82AF1F013240}"/>
              </a:ext>
            </a:extLst>
          </p:cNvPr>
          <p:cNvSpPr>
            <a:spLocks noGrp="1" noChangeArrowheads="1"/>
          </p:cNvSpPr>
          <p:nvPr>
            <p:ph idx="1"/>
          </p:nvPr>
        </p:nvSpPr>
        <p:spPr bwMode="auto">
          <a:xfrm>
            <a:off x="693102" y="1668930"/>
            <a:ext cx="1080579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Python</a:t>
            </a:r>
            <a:r>
              <a:rPr kumimoji="0" lang="en-US" altLang="en-US" sz="2800" b="0" i="0" u="none" strike="noStrike" cap="none" normalizeH="0" baseline="0" dirty="0">
                <a:ln>
                  <a:noFill/>
                </a:ln>
                <a:solidFill>
                  <a:schemeClr val="tx1"/>
                </a:solidFill>
                <a:effectLst/>
                <a:latin typeface="Arial" panose="020B0604020202020204" pitchFamily="34" charset="0"/>
              </a:rPr>
              <a:t> – The primary programming language for implementing steganography.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OpenCV</a:t>
            </a:r>
            <a:r>
              <a:rPr kumimoji="0" lang="en-US" altLang="en-US" sz="2800" b="0" i="0" u="none" strike="noStrike" cap="none" normalizeH="0" baseline="0" dirty="0">
                <a:ln>
                  <a:noFill/>
                </a:ln>
                <a:solidFill>
                  <a:schemeClr val="tx1"/>
                </a:solidFill>
                <a:effectLst/>
                <a:latin typeface="Arial" panose="020B0604020202020204" pitchFamily="34" charset="0"/>
              </a:rPr>
              <a:t> – Used for image processing, modification, and extraction of hidden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NumPy</a:t>
            </a:r>
            <a:r>
              <a:rPr kumimoji="0" lang="en-US" altLang="en-US" sz="2800" b="0" i="0" u="none" strike="noStrike" cap="none" normalizeH="0" baseline="0" dirty="0">
                <a:ln>
                  <a:noFill/>
                </a:ln>
                <a:solidFill>
                  <a:schemeClr val="tx1"/>
                </a:solidFill>
                <a:effectLst/>
                <a:latin typeface="Arial" panose="020B0604020202020204" pitchFamily="34" charset="0"/>
              </a:rPr>
              <a:t> – Helps with efficient manipulation of image matrices for embedding and extracting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OS Module</a:t>
            </a:r>
            <a:r>
              <a:rPr kumimoji="0" lang="en-US" altLang="en-US" sz="2800" b="0" i="0" u="none" strike="noStrike" cap="none" normalizeH="0" baseline="0" dirty="0">
                <a:ln>
                  <a:noFill/>
                </a:ln>
                <a:solidFill>
                  <a:schemeClr val="tx1"/>
                </a:solidFill>
                <a:effectLst/>
                <a:latin typeface="Arial" panose="020B0604020202020204" pitchFamily="34" charset="0"/>
              </a:rPr>
              <a:t> – Manages file operations like reading, writing, and navigating directories.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File Handling</a:t>
            </a:r>
            <a:r>
              <a:rPr kumimoji="0" lang="en-US" altLang="en-US" sz="2800" b="0" i="0" u="none" strike="noStrike" cap="none" normalizeH="0" baseline="0" dirty="0">
                <a:ln>
                  <a:noFill/>
                </a:ln>
                <a:solidFill>
                  <a:schemeClr val="tx1"/>
                </a:solidFill>
                <a:effectLst/>
                <a:latin typeface="Arial" panose="020B0604020202020204" pitchFamily="34" charset="0"/>
              </a:rPr>
              <a:t> – Used to read the secret data, embed it into images, and extract it securely using a password.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251AF8F-BB5A-05E2-650E-66F65FB040F5}"/>
              </a:ext>
            </a:extLst>
          </p:cNvPr>
          <p:cNvSpPr>
            <a:spLocks noGrp="1" noChangeArrowheads="1"/>
          </p:cNvSpPr>
          <p:nvPr>
            <p:ph idx="1"/>
          </p:nvPr>
        </p:nvSpPr>
        <p:spPr bwMode="auto">
          <a:xfrm>
            <a:off x="581191" y="1852003"/>
            <a:ext cx="10483048" cy="419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Password-Protected Decryption</a:t>
            </a:r>
            <a:r>
              <a:rPr kumimoji="0" lang="en-US" altLang="en-US" sz="2000" b="0" i="0" u="none" strike="noStrike" cap="none" normalizeH="0" baseline="0" dirty="0">
                <a:ln>
                  <a:noFill/>
                </a:ln>
                <a:solidFill>
                  <a:schemeClr val="tx1"/>
                </a:solidFill>
                <a:effectLst/>
                <a:latin typeface="Arial" panose="020B0604020202020204" pitchFamily="34" charset="0"/>
              </a:rPr>
              <a:t> – Only users with the correct password can extract hidden data, adding an extra layer of security.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LSB-Based Steganography with Encryption</a:t>
            </a:r>
            <a:r>
              <a:rPr kumimoji="0" lang="en-US" altLang="en-US" sz="2000" b="0" i="0" u="none" strike="noStrike" cap="none" normalizeH="0" baseline="0" dirty="0">
                <a:ln>
                  <a:noFill/>
                </a:ln>
                <a:solidFill>
                  <a:schemeClr val="tx1"/>
                </a:solidFill>
                <a:effectLst/>
                <a:latin typeface="Arial" panose="020B0604020202020204" pitchFamily="34" charset="0"/>
              </a:rPr>
              <a:t> – Data is not only hidden within an image using the Least Significant Bit (LSB) method but also encrypted before embedding, ensuring double security.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Minimal Image Distortion</a:t>
            </a:r>
            <a:r>
              <a:rPr kumimoji="0" lang="en-US" altLang="en-US" sz="2000" b="0" i="0" u="none" strike="noStrike" cap="none" normalizeH="0" baseline="0" dirty="0">
                <a:ln>
                  <a:noFill/>
                </a:ln>
                <a:solidFill>
                  <a:schemeClr val="tx1"/>
                </a:solidFill>
                <a:effectLst/>
                <a:latin typeface="Arial" panose="020B0604020202020204" pitchFamily="34" charset="0"/>
              </a:rPr>
              <a:t> – Uses optimized encoding techniques to ensure that the image quality remains nearly unchanged, making detection difficult.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Automated File Handling</a:t>
            </a:r>
            <a:r>
              <a:rPr kumimoji="0" lang="en-US" altLang="en-US" sz="2000" b="0" i="0" u="none" strike="noStrike" cap="none" normalizeH="0" baseline="0" dirty="0">
                <a:ln>
                  <a:noFill/>
                </a:ln>
                <a:solidFill>
                  <a:schemeClr val="tx1"/>
                </a:solidFill>
                <a:effectLst/>
                <a:latin typeface="Arial" panose="020B0604020202020204" pitchFamily="34" charset="0"/>
              </a:rPr>
              <a:t> – Uses Python’s OS module for smooth reading, writing, and retrieval of encrypted hidden data from images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D8E392C6-354C-025F-0C7D-9C790AF1FE33}"/>
              </a:ext>
            </a:extLst>
          </p:cNvPr>
          <p:cNvSpPr>
            <a:spLocks noGrp="1" noChangeArrowheads="1"/>
          </p:cNvSpPr>
          <p:nvPr>
            <p:ph idx="1"/>
          </p:nvPr>
        </p:nvSpPr>
        <p:spPr bwMode="auto">
          <a:xfrm>
            <a:off x="581192" y="2236028"/>
            <a:ext cx="10655481" cy="280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Cybersecurity Professionals</a:t>
            </a:r>
            <a:r>
              <a:rPr kumimoji="0" lang="en-US" altLang="en-US" sz="2000" b="0" i="0" u="none" strike="noStrike" cap="none" normalizeH="0" baseline="0" dirty="0">
                <a:ln>
                  <a:noFill/>
                </a:ln>
                <a:solidFill>
                  <a:schemeClr val="tx1"/>
                </a:solidFill>
                <a:effectLst/>
                <a:latin typeface="Arial" panose="020B0604020202020204" pitchFamily="34" charset="0"/>
              </a:rPr>
              <a:t> – For secure data transmission without detection.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Government &amp; Defense Agencies</a:t>
            </a:r>
            <a:r>
              <a:rPr kumimoji="0" lang="en-US" altLang="en-US" sz="2000" b="0" i="0" u="none" strike="noStrike" cap="none" normalizeH="0" baseline="0" dirty="0">
                <a:ln>
                  <a:noFill/>
                </a:ln>
                <a:solidFill>
                  <a:schemeClr val="tx1"/>
                </a:solidFill>
                <a:effectLst/>
                <a:latin typeface="Arial" panose="020B0604020202020204" pitchFamily="34" charset="0"/>
              </a:rPr>
              <a:t> – To send confidential messages securely.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Journalists &amp; Whistleblowers</a:t>
            </a:r>
            <a:r>
              <a:rPr kumimoji="0" lang="en-US" altLang="en-US" sz="2000" b="0" i="0" u="none" strike="noStrike" cap="none" normalizeH="0" baseline="0" dirty="0">
                <a:ln>
                  <a:noFill/>
                </a:ln>
                <a:solidFill>
                  <a:schemeClr val="tx1"/>
                </a:solidFill>
                <a:effectLst/>
                <a:latin typeface="Arial" panose="020B0604020202020204" pitchFamily="34" charset="0"/>
              </a:rPr>
              <a:t> – For safe communication in restricted environments.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Corporate Organizations</a:t>
            </a:r>
            <a:r>
              <a:rPr kumimoji="0" lang="en-US" altLang="en-US" sz="2000" b="0" i="0" u="none" strike="noStrike" cap="none" normalizeH="0" baseline="0" dirty="0">
                <a:ln>
                  <a:noFill/>
                </a:ln>
                <a:solidFill>
                  <a:schemeClr val="tx1"/>
                </a:solidFill>
                <a:effectLst/>
                <a:latin typeface="Arial" panose="020B0604020202020204" pitchFamily="34" charset="0"/>
              </a:rPr>
              <a:t> – To protect sensitive business information.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Forensic Experts</a:t>
            </a:r>
            <a:r>
              <a:rPr kumimoji="0" lang="en-US" altLang="en-US" sz="2000" b="0" i="0" u="none" strike="noStrike" cap="none" normalizeH="0" baseline="0" dirty="0">
                <a:ln>
                  <a:noFill/>
                </a:ln>
                <a:solidFill>
                  <a:schemeClr val="tx1"/>
                </a:solidFill>
                <a:effectLst/>
                <a:latin typeface="Arial" panose="020B0604020202020204" pitchFamily="34" charset="0"/>
              </a:rPr>
              <a:t> – For secure data storage and retrieval in investigations.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Individuals &amp; Privacy Enthusiasts</a:t>
            </a:r>
            <a:r>
              <a:rPr kumimoji="0" lang="en-US" altLang="en-US" sz="2000" b="0" i="0" u="none" strike="noStrike" cap="none" normalizeH="0" baseline="0" dirty="0">
                <a:ln>
                  <a:noFill/>
                </a:ln>
                <a:solidFill>
                  <a:schemeClr val="tx1"/>
                </a:solidFill>
                <a:effectLst/>
                <a:latin typeface="Arial" panose="020B0604020202020204" pitchFamily="34" charset="0"/>
              </a:rPr>
              <a:t> – For personal data protection and secure file sharing. </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A705FB14-9ED4-1760-27A1-6235602EB47A}"/>
              </a:ext>
            </a:extLst>
          </p:cNvPr>
          <p:cNvPicPr>
            <a:picLocks noGrp="1" noChangeAspect="1"/>
          </p:cNvPicPr>
          <p:nvPr>
            <p:ph idx="1"/>
          </p:nvPr>
        </p:nvPicPr>
        <p:blipFill>
          <a:blip r:embed="rId2"/>
          <a:stretch>
            <a:fillRect/>
          </a:stretch>
        </p:blipFill>
        <p:spPr>
          <a:xfrm>
            <a:off x="581192" y="1232452"/>
            <a:ext cx="4696102" cy="2641557"/>
          </a:xfrm>
        </p:spPr>
      </p:pic>
      <p:pic>
        <p:nvPicPr>
          <p:cNvPr id="13" name="Picture 12">
            <a:extLst>
              <a:ext uri="{FF2B5EF4-FFF2-40B4-BE49-F238E27FC236}">
                <a16:creationId xmlns:a16="http://schemas.microsoft.com/office/drawing/2014/main" id="{CA985BED-467E-63E6-1B73-F90D72F52C61}"/>
              </a:ext>
            </a:extLst>
          </p:cNvPr>
          <p:cNvPicPr>
            <a:picLocks noChangeAspect="1"/>
          </p:cNvPicPr>
          <p:nvPr/>
        </p:nvPicPr>
        <p:blipFill>
          <a:blip r:embed="rId3"/>
          <a:stretch>
            <a:fillRect/>
          </a:stretch>
        </p:blipFill>
        <p:spPr>
          <a:xfrm>
            <a:off x="539234" y="3975041"/>
            <a:ext cx="4738060" cy="2665158"/>
          </a:xfrm>
          <a:prstGeom prst="rect">
            <a:avLst/>
          </a:prstGeom>
        </p:spPr>
      </p:pic>
      <p:grpSp>
        <p:nvGrpSpPr>
          <p:cNvPr id="20" name="Group 19">
            <a:extLst>
              <a:ext uri="{FF2B5EF4-FFF2-40B4-BE49-F238E27FC236}">
                <a16:creationId xmlns:a16="http://schemas.microsoft.com/office/drawing/2014/main" id="{A6825FFA-C3DC-3749-634A-E9FA6729047E}"/>
              </a:ext>
            </a:extLst>
          </p:cNvPr>
          <p:cNvGrpSpPr/>
          <p:nvPr/>
        </p:nvGrpSpPr>
        <p:grpSpPr>
          <a:xfrm>
            <a:off x="5530645" y="1252841"/>
            <a:ext cx="2993577" cy="4850939"/>
            <a:chOff x="5530645" y="1252841"/>
            <a:chExt cx="2993577" cy="4850939"/>
          </a:xfrm>
        </p:grpSpPr>
        <p:pic>
          <p:nvPicPr>
            <p:cNvPr id="15" name="Picture 14">
              <a:extLst>
                <a:ext uri="{FF2B5EF4-FFF2-40B4-BE49-F238E27FC236}">
                  <a16:creationId xmlns:a16="http://schemas.microsoft.com/office/drawing/2014/main" id="{9DDD5658-397A-0B52-1DE4-84C2376D1248}"/>
                </a:ext>
              </a:extLst>
            </p:cNvPr>
            <p:cNvPicPr>
              <a:picLocks noChangeAspect="1"/>
            </p:cNvPicPr>
            <p:nvPr/>
          </p:nvPicPr>
          <p:blipFill>
            <a:blip r:embed="rId4"/>
            <a:stretch>
              <a:fillRect/>
            </a:stretch>
          </p:blipFill>
          <p:spPr>
            <a:xfrm>
              <a:off x="5530645" y="1608921"/>
              <a:ext cx="2993577" cy="4494859"/>
            </a:xfrm>
            <a:prstGeom prst="rect">
              <a:avLst/>
            </a:prstGeom>
          </p:spPr>
        </p:pic>
        <p:sp>
          <p:nvSpPr>
            <p:cNvPr id="18" name="TextBox 17">
              <a:extLst>
                <a:ext uri="{FF2B5EF4-FFF2-40B4-BE49-F238E27FC236}">
                  <a16:creationId xmlns:a16="http://schemas.microsoft.com/office/drawing/2014/main" id="{F8AB81EF-1DD0-172B-D0F4-99229D8340F1}"/>
                </a:ext>
              </a:extLst>
            </p:cNvPr>
            <p:cNvSpPr txBox="1"/>
            <p:nvPr/>
          </p:nvSpPr>
          <p:spPr>
            <a:xfrm>
              <a:off x="6188092" y="1252841"/>
              <a:ext cx="1750142" cy="369332"/>
            </a:xfrm>
            <a:prstGeom prst="rect">
              <a:avLst/>
            </a:prstGeom>
            <a:noFill/>
          </p:spPr>
          <p:txBody>
            <a:bodyPr wrap="square" rtlCol="0">
              <a:spAutoFit/>
            </a:bodyPr>
            <a:lstStyle/>
            <a:p>
              <a:r>
                <a:rPr lang="en-US" dirty="0"/>
                <a:t>Original Image</a:t>
              </a:r>
              <a:endParaRPr lang="en-IN" dirty="0"/>
            </a:p>
          </p:txBody>
        </p:sp>
      </p:grpSp>
      <p:grpSp>
        <p:nvGrpSpPr>
          <p:cNvPr id="21" name="Group 20">
            <a:extLst>
              <a:ext uri="{FF2B5EF4-FFF2-40B4-BE49-F238E27FC236}">
                <a16:creationId xmlns:a16="http://schemas.microsoft.com/office/drawing/2014/main" id="{F621D236-882D-6A25-F849-8070294ABFD7}"/>
              </a:ext>
            </a:extLst>
          </p:cNvPr>
          <p:cNvGrpSpPr/>
          <p:nvPr/>
        </p:nvGrpSpPr>
        <p:grpSpPr>
          <a:xfrm>
            <a:off x="8777574" y="1256985"/>
            <a:ext cx="2993179" cy="4850062"/>
            <a:chOff x="8777574" y="1256985"/>
            <a:chExt cx="2993179" cy="4850062"/>
          </a:xfrm>
        </p:grpSpPr>
        <p:pic>
          <p:nvPicPr>
            <p:cNvPr id="17" name="Picture 16">
              <a:extLst>
                <a:ext uri="{FF2B5EF4-FFF2-40B4-BE49-F238E27FC236}">
                  <a16:creationId xmlns:a16="http://schemas.microsoft.com/office/drawing/2014/main" id="{91393ACB-2DB1-99BC-35A4-540DBB0BE4FD}"/>
                </a:ext>
              </a:extLst>
            </p:cNvPr>
            <p:cNvPicPr>
              <a:picLocks noChangeAspect="1"/>
            </p:cNvPicPr>
            <p:nvPr/>
          </p:nvPicPr>
          <p:blipFill>
            <a:blip r:embed="rId5"/>
            <a:stretch>
              <a:fillRect/>
            </a:stretch>
          </p:blipFill>
          <p:spPr>
            <a:xfrm>
              <a:off x="8777574" y="1612784"/>
              <a:ext cx="2993179" cy="4494263"/>
            </a:xfrm>
            <a:prstGeom prst="rect">
              <a:avLst/>
            </a:prstGeom>
          </p:spPr>
        </p:pic>
        <p:sp>
          <p:nvSpPr>
            <p:cNvPr id="19" name="TextBox 18">
              <a:extLst>
                <a:ext uri="{FF2B5EF4-FFF2-40B4-BE49-F238E27FC236}">
                  <a16:creationId xmlns:a16="http://schemas.microsoft.com/office/drawing/2014/main" id="{BB4F0C50-A35F-0AB2-7AEE-0971D057ABE8}"/>
                </a:ext>
              </a:extLst>
            </p:cNvPr>
            <p:cNvSpPr txBox="1"/>
            <p:nvPr/>
          </p:nvSpPr>
          <p:spPr>
            <a:xfrm>
              <a:off x="9330266" y="1256985"/>
              <a:ext cx="1887794" cy="376469"/>
            </a:xfrm>
            <a:prstGeom prst="rect">
              <a:avLst/>
            </a:prstGeom>
            <a:noFill/>
          </p:spPr>
          <p:txBody>
            <a:bodyPr wrap="square" rtlCol="0">
              <a:spAutoFit/>
            </a:bodyPr>
            <a:lstStyle/>
            <a:p>
              <a:r>
                <a:rPr lang="en-US" dirty="0"/>
                <a:t>Encrypted Image</a:t>
              </a:r>
            </a:p>
          </p:txBody>
        </p:sp>
      </p:gr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r>
              <a:rPr lang="en-US" sz="2000" b="1" dirty="0"/>
              <a:t>This project successfully implements a secure data hiding technique using steganography, ensuring confidentiality through password-protected decryption. By leveraging Python, OpenCV, NumPy, and file handling, it provides an efficient and undetectable method for embedding encrypted data within images. The system enhances data security while maintaining image quality, making it suitable for various applications in cybersecurity, corporate communication, and privacy protection. This approach ensures safe and hidden data transmission, reducing the risk of unauthorized access</a:t>
            </a:r>
            <a:endParaRPr lang="en-IN" sz="2000" b="1"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https://github.com/Ritesh-codes1/Stegnography_image.git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103</TotalTime>
  <Words>520</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Ritesh Sahare</cp:lastModifiedBy>
  <cp:revision>27</cp:revision>
  <dcterms:created xsi:type="dcterms:W3CDTF">2021-05-26T16:50:10Z</dcterms:created>
  <dcterms:modified xsi:type="dcterms:W3CDTF">2025-02-26T15:58:32Z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