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323B40-7F8D-42C3-92E3-65B4A2F2D6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6"/>
            <p14:sldId id="277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6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0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BB08-5200-475D-807D-5BB6315BEEAE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A3D-2177-4220-9C11-CBE344A3F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EXPLORATORY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B44A-3C66-4487-89BD-35CD81CED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Driver drowsiness detection system and alarm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2B56D-CB7E-428E-AB9E-57A0393E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4" y="614823"/>
            <a:ext cx="9094461" cy="18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9E59-6661-4DE0-B0F8-2188B8C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Mouth aspect ratio (MAR)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A883-2344-4E02-921B-17807FD8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is similar to EAR, which measures the ratio of length of the mouth to the width of the mouth.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Our hypothesis is that when a person is drowsy, he is likely to yawn, thus increasing MAR.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6B69B-3141-43B9-83E5-FE1440C1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73" y="2716468"/>
            <a:ext cx="201185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A7E-5FBA-4ADE-B46E-F79BCC6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Mouth aspect ratio (MAR)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E66B1A-6005-4D6B-8F61-E8527324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94095"/>
            <a:ext cx="9603275" cy="345061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Yawn increases the MAR, thus indicating that the driver may be drowsy.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C4C03-49B6-4636-93CC-61F5136F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41" y="2127791"/>
            <a:ext cx="3436918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EE175-88EE-4593-8696-854DF441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22" y="3864403"/>
            <a:ext cx="6671178" cy="18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6A93-A03C-447E-BDDB-8A73230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2885-F831-41A3-8FEC-E03C26FB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we use a RasPi camera module which captures the video stream of the face.</a:t>
            </a:r>
          </a:p>
          <a:p>
            <a:r>
              <a:rPr lang="en-IN" dirty="0"/>
              <a:t>Our program uses OpenCV and Haar Cascades for facial detection.</a:t>
            </a:r>
          </a:p>
          <a:p>
            <a:r>
              <a:rPr lang="en-IN" dirty="0"/>
              <a:t>Using the appropriate landmarks, we calculate the eye aspect ratio (EAR) and mouth aspect ratio(MAR) of the driver’s face.</a:t>
            </a:r>
          </a:p>
        </p:txBody>
      </p:sp>
    </p:spTree>
    <p:extLst>
      <p:ext uri="{BB962C8B-B14F-4D97-AF65-F5344CB8AC3E}">
        <p14:creationId xmlns:p14="http://schemas.microsoft.com/office/powerpoint/2010/main" val="30627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751-7A96-4C75-914C-3F7F31B1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1A3-7D7B-483C-9B0F-C336EC40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set the eye aspect ratio threshold to 0.25 and mouth aspect ratio threshold to 35.</a:t>
            </a:r>
          </a:p>
          <a:p>
            <a:r>
              <a:rPr lang="en-IN" dirty="0"/>
              <a:t>If the mouth aspect ratio increases above the threshold value or the ear aspect ratio drops below the threshold value for some amount of time, as a momentary drop can just be a blink, an alarm is raised using the buzzer.</a:t>
            </a:r>
          </a:p>
        </p:txBody>
      </p:sp>
    </p:spTree>
    <p:extLst>
      <p:ext uri="{BB962C8B-B14F-4D97-AF65-F5344CB8AC3E}">
        <p14:creationId xmlns:p14="http://schemas.microsoft.com/office/powerpoint/2010/main" val="140207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90D2-CED8-4D41-8B33-A3D874BE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case of drowsiness alert…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4F86-562D-4FFF-9495-1CF7A46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our program raises a drowsiness alert, we give a command to raspberry pi using serial communication which turns on a buzzer to alert the driver.</a:t>
            </a:r>
          </a:p>
          <a:p>
            <a:r>
              <a:rPr lang="en-IN" dirty="0"/>
              <a:t>Modules used:</a:t>
            </a:r>
          </a:p>
          <a:p>
            <a:r>
              <a:rPr lang="en-IN" dirty="0"/>
              <a:t>Rapsberry pi module, 12V DC motor to simulate wheels, buzzer, RasPi camera module and 16x2 LCD module.</a:t>
            </a:r>
          </a:p>
        </p:txBody>
      </p:sp>
    </p:spTree>
    <p:extLst>
      <p:ext uri="{BB962C8B-B14F-4D97-AF65-F5344CB8AC3E}">
        <p14:creationId xmlns:p14="http://schemas.microsoft.com/office/powerpoint/2010/main" val="166169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1B1-E429-418B-BB4B-04C66C05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Raspi</a:t>
            </a:r>
            <a:r>
              <a:rPr lang="en-IN" dirty="0"/>
              <a:t> 5mp camera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F0F2EB-7286-4EB7-A648-00ED9BB7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RasPi camera module can be directly connected to the raspberry pi and is used to get live video feed of the driver’s face.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8CB4F-8519-4417-8635-FA1BE3B7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5" y="2595672"/>
            <a:ext cx="4013731" cy="2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EFF3-96F0-4F3E-A2CC-7D764434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16x2 LCD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F217-55D7-47EC-95D8-5AE0A590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16x2 LCD module connected to the raspberry pi to output the current state of the driver (Active, Drowsy or sleeping).</a:t>
            </a:r>
          </a:p>
          <a:p>
            <a:r>
              <a:rPr lang="en-IN" dirty="0"/>
              <a:t>We use pins D4-D7 to send input data to</a:t>
            </a:r>
          </a:p>
          <a:p>
            <a:pPr marL="0" indent="0">
              <a:buNone/>
            </a:pPr>
            <a:r>
              <a:rPr lang="en-IN" dirty="0"/>
              <a:t>    the LCD module.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3190-0215-41D2-A54A-0FC570D6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69" y="2799114"/>
            <a:ext cx="495342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3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45F-2ED1-4F70-B782-D772DF62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65922-26DF-4B57-9E5B-A0B0A7ED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543C0-56F6-47F8-A2D6-2C8DB7AA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05901"/>
            <a:ext cx="5585715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20B1-F728-45BF-8584-46A1477A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505D-8CA1-4733-94EB-B1348EDF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F49C0-9C62-47DF-829A-06B914AA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24" y="2015732"/>
            <a:ext cx="7029676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AC7-BA94-49FA-9891-BF7D1F3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34A5-283A-4A70-A141-AA99D09E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designed proved to be fast and effective.</a:t>
            </a:r>
          </a:p>
          <a:p>
            <a:r>
              <a:rPr lang="en-IN" dirty="0"/>
              <a:t>Using Haar cascades, EAR and MAR gave us real time accurate results.</a:t>
            </a:r>
          </a:p>
          <a:p>
            <a:r>
              <a:rPr lang="en-IN" dirty="0"/>
              <a:t>There were negligible false negatives and the alarm was raised successfully.</a:t>
            </a:r>
          </a:p>
          <a:p>
            <a:r>
              <a:rPr lang="en-IN" dirty="0"/>
              <a:t>The results were satisfactory on online simulators.</a:t>
            </a:r>
          </a:p>
        </p:txBody>
      </p:sp>
    </p:spTree>
    <p:extLst>
      <p:ext uri="{BB962C8B-B14F-4D97-AF65-F5344CB8AC3E}">
        <p14:creationId xmlns:p14="http://schemas.microsoft.com/office/powerpoint/2010/main" val="224326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750-4586-4134-888E-783E0D2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ED4-B29F-4C9F-90A2-5F521647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3"/>
          </a:xfrm>
        </p:spPr>
        <p:txBody>
          <a:bodyPr/>
          <a:lstStyle/>
          <a:p>
            <a:r>
              <a:rPr lang="en-IN" dirty="0"/>
              <a:t>Ritesh Kumar Sahu</a:t>
            </a:r>
          </a:p>
          <a:p>
            <a:r>
              <a:rPr lang="en-IN" dirty="0"/>
              <a:t>Shubham Kumar</a:t>
            </a:r>
          </a:p>
          <a:p>
            <a:pPr marL="0" indent="0">
              <a:buNone/>
            </a:pPr>
            <a:r>
              <a:rPr lang="en-IN" sz="3200" dirty="0"/>
              <a:t>PROJECT MENTOR:</a:t>
            </a:r>
          </a:p>
          <a:p>
            <a:pPr marL="0" indent="0">
              <a:buNone/>
            </a:pPr>
            <a:r>
              <a:rPr lang="en-IN" sz="2800" dirty="0" err="1"/>
              <a:t>Dr.</a:t>
            </a:r>
            <a:r>
              <a:rPr lang="en-IN" sz="2800" dirty="0"/>
              <a:t>  Amit K. Singh (Department of Electronics Engineering)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47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4B6D-6157-4C8B-97FD-8095B2C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141839"/>
          </a:xfrm>
        </p:spPr>
        <p:txBody>
          <a:bodyPr>
            <a:normAutofit fontScale="90000"/>
          </a:bodyPr>
          <a:lstStyle/>
          <a:p>
            <a:br>
              <a:rPr lang="en-IN" sz="8000" dirty="0"/>
            </a:br>
            <a:br>
              <a:rPr lang="en-IN" sz="8000" dirty="0"/>
            </a:br>
            <a:r>
              <a:rPr lang="en-IN" sz="8000" dirty="0"/>
              <a:t>THANK </a:t>
            </a:r>
            <a:r>
              <a:rPr lang="en-IN" sz="8000" dirty="0" err="1"/>
              <a:t>YOu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C9C4-8F58-4D2F-A913-64FE6039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9913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012C-A14A-44A4-B9A1-90EC9174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E7FB-20A5-44EE-AF37-C298DCA7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major cause of road accidents throughout the world is driver drowsiness and fatigue.</a:t>
            </a:r>
          </a:p>
          <a:p>
            <a:r>
              <a:rPr lang="en-IN" dirty="0"/>
              <a:t>With the help of machine learning, we have created a driver drowsiness detection system which will monitor the face of the driver and raise an alarm when his eyes close for a period of time or when he yawns.</a:t>
            </a:r>
          </a:p>
          <a:p>
            <a:r>
              <a:rPr lang="en-IN" dirty="0"/>
              <a:t>We have used OpenCV and Haar cascades and pre-trained dlib library.</a:t>
            </a:r>
          </a:p>
          <a:p>
            <a:r>
              <a:rPr lang="en-IN" dirty="0"/>
              <a:t>We have proposed a model using Raspberry Pi and 5MP raspberry pi camera module and buzzer and 16x2 LCD display.</a:t>
            </a:r>
          </a:p>
        </p:txBody>
      </p:sp>
    </p:spTree>
    <p:extLst>
      <p:ext uri="{BB962C8B-B14F-4D97-AF65-F5344CB8AC3E}">
        <p14:creationId xmlns:p14="http://schemas.microsoft.com/office/powerpoint/2010/main" val="37678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34D0-F979-4986-AC85-1E3BF8A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Haar cascades in </a:t>
            </a:r>
            <a:r>
              <a:rPr lang="en-IN" dirty="0" err="1"/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4FEC-2559-4EC5-95F5-BA5E8D82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first requires lots of positive and negative images (with and without faces) to train the classifier.</a:t>
            </a:r>
          </a:p>
          <a:p>
            <a:r>
              <a:rPr lang="en-IN" dirty="0"/>
              <a:t>Each feature is a single value obtained by subtracting the sum of pixels under a white rectangle from the sum of pixels under the black rectangle.</a:t>
            </a:r>
          </a:p>
          <a:p>
            <a:r>
              <a:rPr lang="en-IN" dirty="0"/>
              <a:t>The final classifier is a weighted sum of these weak classifiers. Together with other forms, it provides classification with 95% accuracy.</a:t>
            </a:r>
          </a:p>
        </p:txBody>
      </p:sp>
    </p:spTree>
    <p:extLst>
      <p:ext uri="{BB962C8B-B14F-4D97-AF65-F5344CB8AC3E}">
        <p14:creationId xmlns:p14="http://schemas.microsoft.com/office/powerpoint/2010/main" val="72352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113-345F-4795-B75B-B584FB08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Haar cascade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B5EE5-C3D7-4B27-999E-AE2938F37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127" y="2020142"/>
            <a:ext cx="5935578" cy="2802936"/>
          </a:xfrm>
        </p:spPr>
      </p:pic>
    </p:spTree>
    <p:extLst>
      <p:ext uri="{BB962C8B-B14F-4D97-AF65-F5344CB8AC3E}">
        <p14:creationId xmlns:p14="http://schemas.microsoft.com/office/powerpoint/2010/main" val="27819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DAF-4CC9-466B-905E-71836545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Dlib facial landmark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7E4C-3DF6-4D62-857D-57AFC196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training data set for labelled facial landmarks on an image. These landmarks specify (</a:t>
            </a:r>
            <a:r>
              <a:rPr lang="en-IN" dirty="0" err="1"/>
              <a:t>x,y</a:t>
            </a:r>
            <a:r>
              <a:rPr lang="en-IN" dirty="0"/>
              <a:t>) coordinates of a specific landmark.</a:t>
            </a:r>
          </a:p>
          <a:p>
            <a:r>
              <a:rPr lang="en-IN" dirty="0"/>
              <a:t>An ensemble of regression tree models is used to estimate the facial landmark positions.</a:t>
            </a:r>
          </a:p>
          <a:p>
            <a:r>
              <a:rPr lang="en-IN" dirty="0"/>
              <a:t>The end result is a facial landmark detector that can be used to detect facial landmarks in real-time with high quality predictions.</a:t>
            </a:r>
          </a:p>
        </p:txBody>
      </p:sp>
    </p:spTree>
    <p:extLst>
      <p:ext uri="{BB962C8B-B14F-4D97-AF65-F5344CB8AC3E}">
        <p14:creationId xmlns:p14="http://schemas.microsoft.com/office/powerpoint/2010/main" val="4547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0F63-6D34-403B-A3A1-C38CC49D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Dlib facial landmarks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0A290-E0C9-4677-86B3-2F989A03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747" y="2016125"/>
            <a:ext cx="6368715" cy="3449638"/>
          </a:xfrm>
        </p:spPr>
      </p:pic>
    </p:spTree>
    <p:extLst>
      <p:ext uri="{BB962C8B-B14F-4D97-AF65-F5344CB8AC3E}">
        <p14:creationId xmlns:p14="http://schemas.microsoft.com/office/powerpoint/2010/main" val="42840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8FC-B152-4F6F-98B8-A6C125D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EB01-3203-4DE8-A60A-21FCDB19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six coordinates associated with the eye, all going from p1 to p6, we can get the width and height of these coordinates.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have an equation which reflects the relation between eyes open and closed, called the ear aspect ratio.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3383E-4DAB-4BD2-B465-A77DC8E8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17" y="2933242"/>
            <a:ext cx="1905165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8778-2616-45F8-9CE5-F81B9627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EF4017-7AEF-4CCB-94D4-449BC8D6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eye is open, EAR is almost constant. When the eye closes, the value of EAR decreases.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0E093-F7BD-40A1-9A69-17217AD1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089880"/>
            <a:ext cx="3063505" cy="67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D5DCD-E564-4772-929C-E1390A19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27" y="2777432"/>
            <a:ext cx="5009220" cy="27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7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727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EXPLORATORY PROJECT</vt:lpstr>
      <vt:lpstr>PROJECT Members:</vt:lpstr>
      <vt:lpstr>introduction</vt:lpstr>
      <vt:lpstr>Haar cascades in opencv</vt:lpstr>
      <vt:lpstr>Haar cascade features</vt:lpstr>
      <vt:lpstr>Dlib facial landmark detector</vt:lpstr>
      <vt:lpstr>Dlib facial landmarks</vt:lpstr>
      <vt:lpstr>Eye aspect ratio (EAR)</vt:lpstr>
      <vt:lpstr>Eye aspect ratio (EAR)</vt:lpstr>
      <vt:lpstr>Mouth aspect ratio (MAR)</vt:lpstr>
      <vt:lpstr>Mouth aspect ratio (MAR)</vt:lpstr>
      <vt:lpstr>Overall model </vt:lpstr>
      <vt:lpstr>Overall model</vt:lpstr>
      <vt:lpstr>In case of drowsiness alert…</vt:lpstr>
      <vt:lpstr>Raspi 5mp camera module</vt:lpstr>
      <vt:lpstr>16x2 LCD module</vt:lpstr>
      <vt:lpstr>BLOCK Diagram</vt:lpstr>
      <vt:lpstr>Circuit diagram</vt:lpstr>
      <vt:lpstr>Results and conclusion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PROJECT</dc:title>
  <dc:creator>Ayush Kumar</dc:creator>
  <cp:lastModifiedBy>Ritesh kumar Sahu</cp:lastModifiedBy>
  <cp:revision>6</cp:revision>
  <dcterms:created xsi:type="dcterms:W3CDTF">2022-04-08T10:09:13Z</dcterms:created>
  <dcterms:modified xsi:type="dcterms:W3CDTF">2023-11-26T16:52:24Z</dcterms:modified>
</cp:coreProperties>
</file>