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 id="269" r:id="rId12"/>
    <p:sldId id="266" r:id="rId13"/>
    <p:sldId id="268" r:id="rId14"/>
    <p:sldId id="271" r:id="rId15"/>
    <p:sldId id="270" r:id="rId16"/>
    <p:sldId id="272" r:id="rId17"/>
    <p:sldId id="273" r:id="rId18"/>
    <p:sldId id="267"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8" d="100"/>
          <a:sy n="78" d="100"/>
        </p:scale>
        <p:origin x="2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2E86-971E-41C7-B8C3-A2DE1B92CE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690AA8-9736-44C3-B861-27CB19528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570286-1400-4614-9D50-890265FD7611}"/>
              </a:ext>
            </a:extLst>
          </p:cNvPr>
          <p:cNvSpPr>
            <a:spLocks noGrp="1"/>
          </p:cNvSpPr>
          <p:nvPr>
            <p:ph type="dt" sz="half" idx="10"/>
          </p:nvPr>
        </p:nvSpPr>
        <p:spPr/>
        <p:txBody>
          <a:bodyPr/>
          <a:lstStyle/>
          <a:p>
            <a:fld id="{26BBFCAB-B0F0-4FAC-8889-D32BD0CBE9C3}" type="datetimeFigureOut">
              <a:rPr lang="en-US" smtClean="0"/>
              <a:t>9/23/2017</a:t>
            </a:fld>
            <a:endParaRPr lang="en-US"/>
          </a:p>
        </p:txBody>
      </p:sp>
      <p:sp>
        <p:nvSpPr>
          <p:cNvPr id="5" name="Footer Placeholder 4">
            <a:extLst>
              <a:ext uri="{FF2B5EF4-FFF2-40B4-BE49-F238E27FC236}">
                <a16:creationId xmlns:a16="http://schemas.microsoft.com/office/drawing/2014/main" id="{5F26442A-A7D2-4258-BB5C-157A4427E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B60B49-C4D4-4015-B98A-9F62BF8D71ED}"/>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547462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9F18-C7C0-494E-A1E9-5ABC22C728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629CB1-4F2F-4B19-906A-8A8836BAEE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34E8C-7C24-4CC4-A953-DBEA7FEF89FC}"/>
              </a:ext>
            </a:extLst>
          </p:cNvPr>
          <p:cNvSpPr>
            <a:spLocks noGrp="1"/>
          </p:cNvSpPr>
          <p:nvPr>
            <p:ph type="dt" sz="half" idx="10"/>
          </p:nvPr>
        </p:nvSpPr>
        <p:spPr/>
        <p:txBody>
          <a:bodyPr/>
          <a:lstStyle/>
          <a:p>
            <a:fld id="{26BBFCAB-B0F0-4FAC-8889-D32BD0CBE9C3}" type="datetimeFigureOut">
              <a:rPr lang="en-US" smtClean="0"/>
              <a:t>9/23/2017</a:t>
            </a:fld>
            <a:endParaRPr lang="en-US"/>
          </a:p>
        </p:txBody>
      </p:sp>
      <p:sp>
        <p:nvSpPr>
          <p:cNvPr id="5" name="Footer Placeholder 4">
            <a:extLst>
              <a:ext uri="{FF2B5EF4-FFF2-40B4-BE49-F238E27FC236}">
                <a16:creationId xmlns:a16="http://schemas.microsoft.com/office/drawing/2014/main" id="{DC05F6CE-5EBB-4F83-897C-4E4C30BD09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F979B-032C-4FE3-A066-436540C64999}"/>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1168168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BCEAAB-A805-453A-B5EA-D1803F04A0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C936BC-ECD4-4331-B29B-7CDF965C19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6FDE1-5F71-47CD-B966-F45627912123}"/>
              </a:ext>
            </a:extLst>
          </p:cNvPr>
          <p:cNvSpPr>
            <a:spLocks noGrp="1"/>
          </p:cNvSpPr>
          <p:nvPr>
            <p:ph type="dt" sz="half" idx="10"/>
          </p:nvPr>
        </p:nvSpPr>
        <p:spPr/>
        <p:txBody>
          <a:bodyPr/>
          <a:lstStyle/>
          <a:p>
            <a:fld id="{26BBFCAB-B0F0-4FAC-8889-D32BD0CBE9C3}" type="datetimeFigureOut">
              <a:rPr lang="en-US" smtClean="0"/>
              <a:t>9/23/2017</a:t>
            </a:fld>
            <a:endParaRPr lang="en-US"/>
          </a:p>
        </p:txBody>
      </p:sp>
      <p:sp>
        <p:nvSpPr>
          <p:cNvPr id="5" name="Footer Placeholder 4">
            <a:extLst>
              <a:ext uri="{FF2B5EF4-FFF2-40B4-BE49-F238E27FC236}">
                <a16:creationId xmlns:a16="http://schemas.microsoft.com/office/drawing/2014/main" id="{565EEE74-98CA-46D1-B07F-20F93FEF34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97B58-E857-4EC3-A84B-881FE822CA69}"/>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3691241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5995B-59C5-41FB-ABD2-4F61147CCA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DBFD0F-8D06-4AEE-A961-D2E8ABD927A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D090A-FE32-4667-89BE-D17CF2919C59}"/>
              </a:ext>
            </a:extLst>
          </p:cNvPr>
          <p:cNvSpPr>
            <a:spLocks noGrp="1"/>
          </p:cNvSpPr>
          <p:nvPr>
            <p:ph type="dt" sz="half" idx="10"/>
          </p:nvPr>
        </p:nvSpPr>
        <p:spPr/>
        <p:txBody>
          <a:bodyPr/>
          <a:lstStyle/>
          <a:p>
            <a:fld id="{26BBFCAB-B0F0-4FAC-8889-D32BD0CBE9C3}" type="datetimeFigureOut">
              <a:rPr lang="en-US" smtClean="0"/>
              <a:t>9/23/2017</a:t>
            </a:fld>
            <a:endParaRPr lang="en-US"/>
          </a:p>
        </p:txBody>
      </p:sp>
      <p:sp>
        <p:nvSpPr>
          <p:cNvPr id="5" name="Footer Placeholder 4">
            <a:extLst>
              <a:ext uri="{FF2B5EF4-FFF2-40B4-BE49-F238E27FC236}">
                <a16:creationId xmlns:a16="http://schemas.microsoft.com/office/drawing/2014/main" id="{81EFB5B1-D35E-42F8-B6F3-48F6D8438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557D0-386F-48E5-8ABF-7B74D0D73BCF}"/>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2973744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2735-CB27-4B54-9D1A-32DD205A20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1A99DF-D416-49EC-91D0-CFDF47DABC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981C31-A7BC-4437-A3F8-A3AB699B8260}"/>
              </a:ext>
            </a:extLst>
          </p:cNvPr>
          <p:cNvSpPr>
            <a:spLocks noGrp="1"/>
          </p:cNvSpPr>
          <p:nvPr>
            <p:ph type="dt" sz="half" idx="10"/>
          </p:nvPr>
        </p:nvSpPr>
        <p:spPr/>
        <p:txBody>
          <a:bodyPr/>
          <a:lstStyle/>
          <a:p>
            <a:fld id="{26BBFCAB-B0F0-4FAC-8889-D32BD0CBE9C3}" type="datetimeFigureOut">
              <a:rPr lang="en-US" smtClean="0"/>
              <a:t>9/23/2017</a:t>
            </a:fld>
            <a:endParaRPr lang="en-US"/>
          </a:p>
        </p:txBody>
      </p:sp>
      <p:sp>
        <p:nvSpPr>
          <p:cNvPr id="5" name="Footer Placeholder 4">
            <a:extLst>
              <a:ext uri="{FF2B5EF4-FFF2-40B4-BE49-F238E27FC236}">
                <a16:creationId xmlns:a16="http://schemas.microsoft.com/office/drawing/2014/main" id="{A63E7241-70DD-463B-9408-60B0060E9E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F3E57-772D-42D3-888E-F2CF6CDFCCA1}"/>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1336893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68EF5-526B-42A8-B4FB-0D2DF6280F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D4C645-F903-4F34-9848-2BCB43F872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EBA52B-768F-4E7A-ACB4-D51FD64F92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2CF907-26E5-4B98-8152-4278DD0084BF}"/>
              </a:ext>
            </a:extLst>
          </p:cNvPr>
          <p:cNvSpPr>
            <a:spLocks noGrp="1"/>
          </p:cNvSpPr>
          <p:nvPr>
            <p:ph type="dt" sz="half" idx="10"/>
          </p:nvPr>
        </p:nvSpPr>
        <p:spPr/>
        <p:txBody>
          <a:bodyPr/>
          <a:lstStyle/>
          <a:p>
            <a:fld id="{26BBFCAB-B0F0-4FAC-8889-D32BD0CBE9C3}" type="datetimeFigureOut">
              <a:rPr lang="en-US" smtClean="0"/>
              <a:t>9/23/2017</a:t>
            </a:fld>
            <a:endParaRPr lang="en-US"/>
          </a:p>
        </p:txBody>
      </p:sp>
      <p:sp>
        <p:nvSpPr>
          <p:cNvPr id="6" name="Footer Placeholder 5">
            <a:extLst>
              <a:ext uri="{FF2B5EF4-FFF2-40B4-BE49-F238E27FC236}">
                <a16:creationId xmlns:a16="http://schemas.microsoft.com/office/drawing/2014/main" id="{7281D223-9AC7-4092-8B7C-16E74EDE2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863AFA-B859-44B4-BFE8-9995AFA23041}"/>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31299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B182-435B-495E-83EF-8C019670EB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73AE5E-8DA8-48A6-A064-10E3E22D2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07C7C20-AB06-48E5-A388-A2DB60887E3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6C6867-B9BA-4063-930F-B707992713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277301-3685-4A79-8C50-393851D1838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4D2F5C-3C42-40E2-A145-E205DC4DDF88}"/>
              </a:ext>
            </a:extLst>
          </p:cNvPr>
          <p:cNvSpPr>
            <a:spLocks noGrp="1"/>
          </p:cNvSpPr>
          <p:nvPr>
            <p:ph type="dt" sz="half" idx="10"/>
          </p:nvPr>
        </p:nvSpPr>
        <p:spPr/>
        <p:txBody>
          <a:bodyPr/>
          <a:lstStyle/>
          <a:p>
            <a:fld id="{26BBFCAB-B0F0-4FAC-8889-D32BD0CBE9C3}" type="datetimeFigureOut">
              <a:rPr lang="en-US" smtClean="0"/>
              <a:t>9/23/2017</a:t>
            </a:fld>
            <a:endParaRPr lang="en-US"/>
          </a:p>
        </p:txBody>
      </p:sp>
      <p:sp>
        <p:nvSpPr>
          <p:cNvPr id="8" name="Footer Placeholder 7">
            <a:extLst>
              <a:ext uri="{FF2B5EF4-FFF2-40B4-BE49-F238E27FC236}">
                <a16:creationId xmlns:a16="http://schemas.microsoft.com/office/drawing/2014/main" id="{D7B7E7CC-3759-467E-9DDE-E45A6B6100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7D2838-3574-405A-BD71-DD8090F874EB}"/>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2441040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6C84-BCA5-4AD6-A030-2F9E4720E4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F34994-B19C-489D-A64F-C14DC6CB8AA7}"/>
              </a:ext>
            </a:extLst>
          </p:cNvPr>
          <p:cNvSpPr>
            <a:spLocks noGrp="1"/>
          </p:cNvSpPr>
          <p:nvPr>
            <p:ph type="dt" sz="half" idx="10"/>
          </p:nvPr>
        </p:nvSpPr>
        <p:spPr/>
        <p:txBody>
          <a:bodyPr/>
          <a:lstStyle/>
          <a:p>
            <a:fld id="{26BBFCAB-B0F0-4FAC-8889-D32BD0CBE9C3}" type="datetimeFigureOut">
              <a:rPr lang="en-US" smtClean="0"/>
              <a:t>9/23/2017</a:t>
            </a:fld>
            <a:endParaRPr lang="en-US"/>
          </a:p>
        </p:txBody>
      </p:sp>
      <p:sp>
        <p:nvSpPr>
          <p:cNvPr id="4" name="Footer Placeholder 3">
            <a:extLst>
              <a:ext uri="{FF2B5EF4-FFF2-40B4-BE49-F238E27FC236}">
                <a16:creationId xmlns:a16="http://schemas.microsoft.com/office/drawing/2014/main" id="{66FCFE67-8686-4284-981F-0AFD6714F4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CA771B-43F9-41CE-A04A-E2C1B70108E7}"/>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2337513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389941-1D82-43AD-A28F-29B79FB38AD9}"/>
              </a:ext>
            </a:extLst>
          </p:cNvPr>
          <p:cNvSpPr>
            <a:spLocks noGrp="1"/>
          </p:cNvSpPr>
          <p:nvPr>
            <p:ph type="dt" sz="half" idx="10"/>
          </p:nvPr>
        </p:nvSpPr>
        <p:spPr/>
        <p:txBody>
          <a:bodyPr/>
          <a:lstStyle/>
          <a:p>
            <a:fld id="{26BBFCAB-B0F0-4FAC-8889-D32BD0CBE9C3}" type="datetimeFigureOut">
              <a:rPr lang="en-US" smtClean="0"/>
              <a:t>9/23/2017</a:t>
            </a:fld>
            <a:endParaRPr lang="en-US"/>
          </a:p>
        </p:txBody>
      </p:sp>
      <p:sp>
        <p:nvSpPr>
          <p:cNvPr id="3" name="Footer Placeholder 2">
            <a:extLst>
              <a:ext uri="{FF2B5EF4-FFF2-40B4-BE49-F238E27FC236}">
                <a16:creationId xmlns:a16="http://schemas.microsoft.com/office/drawing/2014/main" id="{C80BE3FE-CEE7-4C95-A8FD-57A9C6DCF0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1D53AD-B9BD-44BD-8360-8C06014CCE04}"/>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186526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1C31-9F78-444B-9BA2-9C1B0B4BD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123521-453B-4244-8BC6-99BAD0A30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0FE4F-83B3-45CA-BBC3-0AD7EADBA9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60A882-1C14-4C2D-BF11-500EAE3DBFEC}"/>
              </a:ext>
            </a:extLst>
          </p:cNvPr>
          <p:cNvSpPr>
            <a:spLocks noGrp="1"/>
          </p:cNvSpPr>
          <p:nvPr>
            <p:ph type="dt" sz="half" idx="10"/>
          </p:nvPr>
        </p:nvSpPr>
        <p:spPr/>
        <p:txBody>
          <a:bodyPr/>
          <a:lstStyle/>
          <a:p>
            <a:fld id="{26BBFCAB-B0F0-4FAC-8889-D32BD0CBE9C3}" type="datetimeFigureOut">
              <a:rPr lang="en-US" smtClean="0"/>
              <a:t>9/23/2017</a:t>
            </a:fld>
            <a:endParaRPr lang="en-US"/>
          </a:p>
        </p:txBody>
      </p:sp>
      <p:sp>
        <p:nvSpPr>
          <p:cNvPr id="6" name="Footer Placeholder 5">
            <a:extLst>
              <a:ext uri="{FF2B5EF4-FFF2-40B4-BE49-F238E27FC236}">
                <a16:creationId xmlns:a16="http://schemas.microsoft.com/office/drawing/2014/main" id="{380B5390-19EA-4FCF-A048-A142565CD4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E1452-F6A4-4F61-B2A1-538D43130C51}"/>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54366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921A-C59C-4B4F-A7A1-777DC815D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9465EA-799B-44FC-A712-E1F06A959C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8CEF2E-91D3-454A-96F0-9866D981FF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8C704D-5B4F-485A-93FD-CE260B7823EF}"/>
              </a:ext>
            </a:extLst>
          </p:cNvPr>
          <p:cNvSpPr>
            <a:spLocks noGrp="1"/>
          </p:cNvSpPr>
          <p:nvPr>
            <p:ph type="dt" sz="half" idx="10"/>
          </p:nvPr>
        </p:nvSpPr>
        <p:spPr/>
        <p:txBody>
          <a:bodyPr/>
          <a:lstStyle/>
          <a:p>
            <a:fld id="{26BBFCAB-B0F0-4FAC-8889-D32BD0CBE9C3}" type="datetimeFigureOut">
              <a:rPr lang="en-US" smtClean="0"/>
              <a:t>9/23/2017</a:t>
            </a:fld>
            <a:endParaRPr lang="en-US"/>
          </a:p>
        </p:txBody>
      </p:sp>
      <p:sp>
        <p:nvSpPr>
          <p:cNvPr id="6" name="Footer Placeholder 5">
            <a:extLst>
              <a:ext uri="{FF2B5EF4-FFF2-40B4-BE49-F238E27FC236}">
                <a16:creationId xmlns:a16="http://schemas.microsoft.com/office/drawing/2014/main" id="{5B074917-A472-4171-980E-7DE98AE94E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AD7278-A72E-4E93-908D-D67DEC9A6B26}"/>
              </a:ext>
            </a:extLst>
          </p:cNvPr>
          <p:cNvSpPr>
            <a:spLocks noGrp="1"/>
          </p:cNvSpPr>
          <p:nvPr>
            <p:ph type="sldNum" sz="quarter" idx="12"/>
          </p:nvPr>
        </p:nvSpPr>
        <p:spPr/>
        <p:txBody>
          <a:bodyPr/>
          <a:lstStyle/>
          <a:p>
            <a:fld id="{F4520ABA-4EDC-4808-8506-B25E62AF5575}" type="slidenum">
              <a:rPr lang="en-US" smtClean="0"/>
              <a:t>‹#›</a:t>
            </a:fld>
            <a:endParaRPr lang="en-US"/>
          </a:p>
        </p:txBody>
      </p:sp>
    </p:spTree>
    <p:extLst>
      <p:ext uri="{BB962C8B-B14F-4D97-AF65-F5344CB8AC3E}">
        <p14:creationId xmlns:p14="http://schemas.microsoft.com/office/powerpoint/2010/main" val="3486991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17AF03-27CD-40A7-9A0A-993BC41012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49AAE0-7E7C-4E6D-9300-B98F3ABBA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34CC2-8488-4070-8FE8-E4EC5CCFF8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BFCAB-B0F0-4FAC-8889-D32BD0CBE9C3}" type="datetimeFigureOut">
              <a:rPr lang="en-US" smtClean="0"/>
              <a:t>9/23/2017</a:t>
            </a:fld>
            <a:endParaRPr lang="en-US"/>
          </a:p>
        </p:txBody>
      </p:sp>
      <p:sp>
        <p:nvSpPr>
          <p:cNvPr id="5" name="Footer Placeholder 4">
            <a:extLst>
              <a:ext uri="{FF2B5EF4-FFF2-40B4-BE49-F238E27FC236}">
                <a16:creationId xmlns:a16="http://schemas.microsoft.com/office/drawing/2014/main" id="{815E3477-E401-4213-9B56-F65812240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72AC01-AB82-4162-BD49-168CA5143C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20ABA-4EDC-4808-8506-B25E62AF5575}" type="slidenum">
              <a:rPr lang="en-US" smtClean="0"/>
              <a:t>‹#›</a:t>
            </a:fld>
            <a:endParaRPr lang="en-US"/>
          </a:p>
        </p:txBody>
      </p:sp>
    </p:spTree>
    <p:extLst>
      <p:ext uri="{BB962C8B-B14F-4D97-AF65-F5344CB8AC3E}">
        <p14:creationId xmlns:p14="http://schemas.microsoft.com/office/powerpoint/2010/main" val="2801881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mailto:xxx@gmail.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C2EB-AC19-42F4-9F8C-D11F85B2673D}"/>
              </a:ext>
            </a:extLst>
          </p:cNvPr>
          <p:cNvSpPr>
            <a:spLocks noGrp="1"/>
          </p:cNvSpPr>
          <p:nvPr>
            <p:ph type="ctrTitle"/>
          </p:nvPr>
        </p:nvSpPr>
        <p:spPr/>
        <p:txBody>
          <a:bodyPr/>
          <a:lstStyle/>
          <a:p>
            <a:r>
              <a:rPr lang="en-US" dirty="0"/>
              <a:t>Docker</a:t>
            </a:r>
          </a:p>
        </p:txBody>
      </p:sp>
      <p:sp>
        <p:nvSpPr>
          <p:cNvPr id="3" name="Subtitle 2">
            <a:extLst>
              <a:ext uri="{FF2B5EF4-FFF2-40B4-BE49-F238E27FC236}">
                <a16:creationId xmlns:a16="http://schemas.microsoft.com/office/drawing/2014/main" id="{806EF7EB-BA5F-4C20-B0F7-A44A5528487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779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0635-3A1C-44B1-BEC9-242F375499D9}"/>
              </a:ext>
            </a:extLst>
          </p:cNvPr>
          <p:cNvSpPr>
            <a:spLocks noGrp="1"/>
          </p:cNvSpPr>
          <p:nvPr>
            <p:ph type="title"/>
          </p:nvPr>
        </p:nvSpPr>
        <p:spPr/>
        <p:txBody>
          <a:bodyPr/>
          <a:lstStyle/>
          <a:p>
            <a:r>
              <a:rPr lang="en-US" dirty="0"/>
              <a:t>Docker Container</a:t>
            </a:r>
          </a:p>
        </p:txBody>
      </p:sp>
      <p:sp>
        <p:nvSpPr>
          <p:cNvPr id="3" name="Content Placeholder 2">
            <a:extLst>
              <a:ext uri="{FF2B5EF4-FFF2-40B4-BE49-F238E27FC236}">
                <a16:creationId xmlns:a16="http://schemas.microsoft.com/office/drawing/2014/main" id="{71CF0C07-6767-4486-9E56-F214AB29331C}"/>
              </a:ext>
            </a:extLst>
          </p:cNvPr>
          <p:cNvSpPr>
            <a:spLocks noGrp="1"/>
          </p:cNvSpPr>
          <p:nvPr>
            <p:ph idx="1"/>
          </p:nvPr>
        </p:nvSpPr>
        <p:spPr/>
        <p:txBody>
          <a:bodyPr/>
          <a:lstStyle/>
          <a:p>
            <a:r>
              <a:rPr lang="en-US" dirty="0"/>
              <a:t>When a Image is executed using the docker commands we get a container.</a:t>
            </a:r>
          </a:p>
          <a:p>
            <a:r>
              <a:rPr lang="en-US" dirty="0"/>
              <a:t>Container is nothing but a virtual machine.</a:t>
            </a:r>
          </a:p>
          <a:p>
            <a:r>
              <a:rPr lang="en-US" dirty="0"/>
              <a:t>All container belonging to the same docker host can communicate with each other by default, </a:t>
            </a:r>
            <a:r>
              <a:rPr lang="en-US" dirty="0" err="1"/>
              <a:t>howerver</a:t>
            </a:r>
            <a:r>
              <a:rPr lang="en-US" dirty="0"/>
              <a:t> you can override this behavior by adding the following line in the /</a:t>
            </a:r>
            <a:r>
              <a:rPr lang="en-US" dirty="0" err="1"/>
              <a:t>etc</a:t>
            </a:r>
            <a:r>
              <a:rPr lang="en-US" dirty="0"/>
              <a:t>/default/docker file :–</a:t>
            </a:r>
          </a:p>
          <a:p>
            <a:r>
              <a:rPr lang="en-US" dirty="0"/>
              <a:t>DOCKER_OPTS=--</a:t>
            </a:r>
            <a:r>
              <a:rPr lang="en-US" dirty="0" err="1"/>
              <a:t>icc</a:t>
            </a:r>
            <a:r>
              <a:rPr lang="en-US" dirty="0"/>
              <a:t>=false (restart docker(daemon) to get this into effect) </a:t>
            </a:r>
          </a:p>
          <a:p>
            <a:r>
              <a:rPr lang="en-US" dirty="0"/>
              <a:t>Here </a:t>
            </a:r>
            <a:r>
              <a:rPr lang="en-US" dirty="0" err="1"/>
              <a:t>icc</a:t>
            </a:r>
            <a:r>
              <a:rPr lang="en-US" dirty="0"/>
              <a:t> means inter container communication, by default this is true.</a:t>
            </a:r>
          </a:p>
        </p:txBody>
      </p:sp>
    </p:spTree>
    <p:extLst>
      <p:ext uri="{BB962C8B-B14F-4D97-AF65-F5344CB8AC3E}">
        <p14:creationId xmlns:p14="http://schemas.microsoft.com/office/powerpoint/2010/main" val="1438490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AC7A4C-2CCF-4585-9BE1-FAA296D4675E}"/>
              </a:ext>
            </a:extLst>
          </p:cNvPr>
          <p:cNvSpPr>
            <a:spLocks noGrp="1"/>
          </p:cNvSpPr>
          <p:nvPr>
            <p:ph idx="1"/>
          </p:nvPr>
        </p:nvSpPr>
        <p:spPr>
          <a:xfrm>
            <a:off x="838200" y="556054"/>
            <a:ext cx="10515600" cy="5620909"/>
          </a:xfrm>
        </p:spPr>
        <p:txBody>
          <a:bodyPr/>
          <a:lstStyle/>
          <a:p>
            <a:r>
              <a:rPr lang="en-US" dirty="0"/>
              <a:t>You can run multiple process on a container, but remember this containers are meant for running only one process.</a:t>
            </a:r>
          </a:p>
          <a:p>
            <a:r>
              <a:rPr lang="en-US" dirty="0"/>
              <a:t>Reason – as in general </a:t>
            </a:r>
            <a:r>
              <a:rPr lang="en-US" dirty="0" err="1"/>
              <a:t>unix</a:t>
            </a:r>
            <a:r>
              <a:rPr lang="en-US" dirty="0"/>
              <a:t>/</a:t>
            </a:r>
            <a:r>
              <a:rPr lang="en-US" dirty="0" err="1"/>
              <a:t>linux</a:t>
            </a:r>
            <a:r>
              <a:rPr lang="en-US" dirty="0"/>
              <a:t> boxes </a:t>
            </a:r>
            <a:r>
              <a:rPr lang="en-US" dirty="0" err="1"/>
              <a:t>init</a:t>
            </a:r>
            <a:r>
              <a:rPr lang="en-US" dirty="0"/>
              <a:t> is pid1, </a:t>
            </a:r>
            <a:r>
              <a:rPr lang="en-US" dirty="0" err="1"/>
              <a:t>whoch</a:t>
            </a:r>
            <a:r>
              <a:rPr lang="en-US" dirty="0"/>
              <a:t> manages all the process on that box, but containers don’t have </a:t>
            </a:r>
            <a:r>
              <a:rPr lang="en-US" dirty="0" err="1"/>
              <a:t>init</a:t>
            </a:r>
            <a:r>
              <a:rPr lang="en-US" dirty="0"/>
              <a:t> in them. The process which you run is the pid1 for the container.</a:t>
            </a:r>
          </a:p>
          <a:p>
            <a:r>
              <a:rPr lang="en-US" dirty="0"/>
              <a:t>So if you run two processes on the container, any one of them will be pid1, if that processes dies, it automatically kills the other process also which is not a desired result.</a:t>
            </a:r>
          </a:p>
          <a:p>
            <a:endParaRPr lang="en-US" dirty="0"/>
          </a:p>
        </p:txBody>
      </p:sp>
    </p:spTree>
    <p:extLst>
      <p:ext uri="{BB962C8B-B14F-4D97-AF65-F5344CB8AC3E}">
        <p14:creationId xmlns:p14="http://schemas.microsoft.com/office/powerpoint/2010/main" val="131622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A242-6BE4-4E8E-BE44-00A0A7ED7D75}"/>
              </a:ext>
            </a:extLst>
          </p:cNvPr>
          <p:cNvSpPr>
            <a:spLocks noGrp="1"/>
          </p:cNvSpPr>
          <p:nvPr>
            <p:ph type="title"/>
          </p:nvPr>
        </p:nvSpPr>
        <p:spPr/>
        <p:txBody>
          <a:bodyPr/>
          <a:lstStyle/>
          <a:p>
            <a:r>
              <a:rPr lang="en-US" dirty="0"/>
              <a:t>Container related commands –</a:t>
            </a:r>
          </a:p>
        </p:txBody>
      </p:sp>
      <p:sp>
        <p:nvSpPr>
          <p:cNvPr id="3" name="Content Placeholder 2">
            <a:extLst>
              <a:ext uri="{FF2B5EF4-FFF2-40B4-BE49-F238E27FC236}">
                <a16:creationId xmlns:a16="http://schemas.microsoft.com/office/drawing/2014/main" id="{5B1ABFB5-9E84-4F2E-BFD6-F902151C5B14}"/>
              </a:ext>
            </a:extLst>
          </p:cNvPr>
          <p:cNvSpPr>
            <a:spLocks noGrp="1"/>
          </p:cNvSpPr>
          <p:nvPr>
            <p:ph idx="1"/>
          </p:nvPr>
        </p:nvSpPr>
        <p:spPr/>
        <p:txBody>
          <a:bodyPr/>
          <a:lstStyle/>
          <a:p>
            <a:r>
              <a:rPr lang="en-US" dirty="0">
                <a:solidFill>
                  <a:srgbClr val="FF0000"/>
                </a:solidFill>
              </a:rPr>
              <a:t>docker </a:t>
            </a:r>
            <a:r>
              <a:rPr lang="en-US" dirty="0" err="1">
                <a:solidFill>
                  <a:srgbClr val="FF0000"/>
                </a:solidFill>
              </a:rPr>
              <a:t>ps</a:t>
            </a:r>
            <a:r>
              <a:rPr lang="en-US" dirty="0">
                <a:solidFill>
                  <a:srgbClr val="FF0000"/>
                </a:solidFill>
              </a:rPr>
              <a:t> </a:t>
            </a:r>
            <a:r>
              <a:rPr lang="en-US" dirty="0"/>
              <a:t>-</a:t>
            </a:r>
            <a:r>
              <a:rPr lang="en-US" dirty="0">
                <a:sym typeface="Wingdings" panose="05000000000000000000" pitchFamily="2" charset="2"/>
              </a:rPr>
              <a:t> gives you the containers that are running on the docker host.</a:t>
            </a:r>
          </a:p>
          <a:p>
            <a:r>
              <a:rPr lang="en-US" dirty="0">
                <a:solidFill>
                  <a:srgbClr val="FF0000"/>
                </a:solidFill>
                <a:sym typeface="Wingdings" panose="05000000000000000000" pitchFamily="2" charset="2"/>
              </a:rPr>
              <a:t>docker </a:t>
            </a:r>
            <a:r>
              <a:rPr lang="en-US" dirty="0" err="1">
                <a:solidFill>
                  <a:srgbClr val="FF0000"/>
                </a:solidFill>
                <a:sym typeface="Wingdings" panose="05000000000000000000" pitchFamily="2" charset="2"/>
              </a:rPr>
              <a:t>ps</a:t>
            </a:r>
            <a:r>
              <a:rPr lang="en-US" dirty="0">
                <a:solidFill>
                  <a:srgbClr val="FF0000"/>
                </a:solidFill>
                <a:sym typeface="Wingdings" panose="05000000000000000000" pitchFamily="2" charset="2"/>
              </a:rPr>
              <a:t> –a </a:t>
            </a:r>
            <a:r>
              <a:rPr lang="en-US" dirty="0">
                <a:sym typeface="Wingdings" panose="05000000000000000000" pitchFamily="2" charset="2"/>
              </a:rPr>
              <a:t> give you all the containers running and stopped on the docker host.</a:t>
            </a:r>
          </a:p>
          <a:p>
            <a:r>
              <a:rPr lang="en-US" dirty="0">
                <a:sym typeface="Wingdings" panose="05000000000000000000" pitchFamily="2" charset="2"/>
              </a:rPr>
              <a:t>docker attach &lt;</a:t>
            </a:r>
            <a:r>
              <a:rPr lang="en-US" dirty="0" err="1">
                <a:sym typeface="Wingdings" panose="05000000000000000000" pitchFamily="2" charset="2"/>
              </a:rPr>
              <a:t>container_id</a:t>
            </a:r>
            <a:r>
              <a:rPr lang="en-US" dirty="0">
                <a:sym typeface="Wingdings" panose="05000000000000000000" pitchFamily="2" charset="2"/>
              </a:rPr>
              <a:t>&gt; - </a:t>
            </a:r>
            <a:r>
              <a:rPr lang="en-US" dirty="0" err="1">
                <a:sym typeface="Wingdings" panose="05000000000000000000" pitchFamily="2" charset="2"/>
              </a:rPr>
              <a:t>attachs</a:t>
            </a:r>
            <a:r>
              <a:rPr lang="en-US" dirty="0">
                <a:sym typeface="Wingdings" panose="05000000000000000000" pitchFamily="2" charset="2"/>
              </a:rPr>
              <a:t> us to the pid1 of the container.(works only for containers that are running.)</a:t>
            </a:r>
            <a:r>
              <a:rPr lang="en-US" dirty="0"/>
              <a:t> </a:t>
            </a:r>
          </a:p>
          <a:p>
            <a:r>
              <a:rPr lang="en-US" dirty="0"/>
              <a:t>To come out of the containers without stopping them -</a:t>
            </a:r>
            <a:r>
              <a:rPr lang="en-US" dirty="0">
                <a:sym typeface="Wingdings" panose="05000000000000000000" pitchFamily="2" charset="2"/>
              </a:rPr>
              <a:t> </a:t>
            </a:r>
            <a:r>
              <a:rPr lang="en-US" dirty="0" err="1">
                <a:solidFill>
                  <a:srgbClr val="FF0000"/>
                </a:solidFill>
                <a:sym typeface="Wingdings" panose="05000000000000000000" pitchFamily="2" charset="2"/>
              </a:rPr>
              <a:t>ctrl+p+q</a:t>
            </a:r>
            <a:endParaRPr lang="en-US" dirty="0">
              <a:solidFill>
                <a:srgbClr val="FF0000"/>
              </a:solidFill>
              <a:sym typeface="Wingdings" panose="05000000000000000000" pitchFamily="2" charset="2"/>
            </a:endParaRPr>
          </a:p>
          <a:p>
            <a:r>
              <a:rPr lang="en-US" dirty="0">
                <a:solidFill>
                  <a:srgbClr val="FF0000"/>
                </a:solidFill>
              </a:rPr>
              <a:t>docker start &lt;</a:t>
            </a:r>
            <a:r>
              <a:rPr lang="en-US" dirty="0" err="1">
                <a:solidFill>
                  <a:srgbClr val="FF0000"/>
                </a:solidFill>
              </a:rPr>
              <a:t>image_name</a:t>
            </a:r>
            <a:r>
              <a:rPr lang="en-US" dirty="0">
                <a:solidFill>
                  <a:srgbClr val="FF0000"/>
                </a:solidFill>
              </a:rPr>
              <a:t>&gt; </a:t>
            </a:r>
            <a:r>
              <a:rPr lang="en-US" dirty="0"/>
              <a:t>-&gt; starts the container with the </a:t>
            </a:r>
            <a:r>
              <a:rPr lang="en-US" dirty="0" err="1"/>
              <a:t>image_name</a:t>
            </a:r>
            <a:r>
              <a:rPr lang="en-US" dirty="0"/>
              <a:t> mentioned, this searches for the image locally only.</a:t>
            </a:r>
          </a:p>
          <a:p>
            <a:endParaRPr lang="en-US" dirty="0"/>
          </a:p>
        </p:txBody>
      </p:sp>
    </p:spTree>
    <p:extLst>
      <p:ext uri="{BB962C8B-B14F-4D97-AF65-F5344CB8AC3E}">
        <p14:creationId xmlns:p14="http://schemas.microsoft.com/office/powerpoint/2010/main" val="383651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FCD9F0-4578-4CDD-81AC-740A5AFE4179}"/>
              </a:ext>
            </a:extLst>
          </p:cNvPr>
          <p:cNvSpPr>
            <a:spLocks noGrp="1"/>
          </p:cNvSpPr>
          <p:nvPr>
            <p:ph idx="1"/>
          </p:nvPr>
        </p:nvSpPr>
        <p:spPr>
          <a:xfrm>
            <a:off x="838200" y="345989"/>
            <a:ext cx="10515600" cy="5830974"/>
          </a:xfrm>
        </p:spPr>
        <p:txBody>
          <a:bodyPr>
            <a:normAutofit lnSpcReduction="10000"/>
          </a:bodyPr>
          <a:lstStyle/>
          <a:p>
            <a:r>
              <a:rPr lang="en-US" dirty="0">
                <a:solidFill>
                  <a:srgbClr val="FF0000"/>
                </a:solidFill>
              </a:rPr>
              <a:t>docker stop &lt;</a:t>
            </a:r>
            <a:r>
              <a:rPr lang="en-US" dirty="0" err="1">
                <a:solidFill>
                  <a:srgbClr val="FF0000"/>
                </a:solidFill>
              </a:rPr>
              <a:t>containerid</a:t>
            </a:r>
            <a:r>
              <a:rPr lang="en-US" dirty="0">
                <a:solidFill>
                  <a:srgbClr val="FF0000"/>
                </a:solidFill>
              </a:rPr>
              <a:t>/name&gt; </a:t>
            </a:r>
            <a:r>
              <a:rPr lang="en-US" dirty="0">
                <a:sym typeface="Wingdings" panose="05000000000000000000" pitchFamily="2" charset="2"/>
              </a:rPr>
              <a:t> to stop a container from the docker host.  every container gets a random funky name.</a:t>
            </a:r>
          </a:p>
          <a:p>
            <a:r>
              <a:rPr lang="en-US" dirty="0">
                <a:solidFill>
                  <a:srgbClr val="FF0000"/>
                </a:solidFill>
              </a:rPr>
              <a:t>docker restart &lt;</a:t>
            </a:r>
            <a:r>
              <a:rPr lang="en-US" dirty="0" err="1">
                <a:solidFill>
                  <a:srgbClr val="FF0000"/>
                </a:solidFill>
              </a:rPr>
              <a:t>containerid</a:t>
            </a:r>
            <a:r>
              <a:rPr lang="en-US" dirty="0">
                <a:solidFill>
                  <a:srgbClr val="FF0000"/>
                </a:solidFill>
              </a:rPr>
              <a:t>/name&gt; </a:t>
            </a:r>
            <a:r>
              <a:rPr lang="en-US" dirty="0">
                <a:sym typeface="Wingdings" panose="05000000000000000000" pitchFamily="2" charset="2"/>
              </a:rPr>
              <a:t> to restart a container from the docker host.</a:t>
            </a:r>
          </a:p>
          <a:p>
            <a:r>
              <a:rPr lang="en-US" dirty="0">
                <a:solidFill>
                  <a:srgbClr val="FF0000"/>
                </a:solidFill>
                <a:sym typeface="Wingdings" panose="05000000000000000000" pitchFamily="2" charset="2"/>
              </a:rPr>
              <a:t>/</a:t>
            </a:r>
            <a:r>
              <a:rPr lang="en-US" dirty="0" err="1">
                <a:solidFill>
                  <a:srgbClr val="FF0000"/>
                </a:solidFill>
                <a:sym typeface="Wingdings" panose="05000000000000000000" pitchFamily="2" charset="2"/>
              </a:rPr>
              <a:t>var</a:t>
            </a:r>
            <a:r>
              <a:rPr lang="en-US" dirty="0">
                <a:solidFill>
                  <a:srgbClr val="FF0000"/>
                </a:solidFill>
                <a:sym typeface="Wingdings" panose="05000000000000000000" pitchFamily="2" charset="2"/>
              </a:rPr>
              <a:t>/lib/docker/containers </a:t>
            </a:r>
            <a:r>
              <a:rPr lang="en-US" dirty="0">
                <a:sym typeface="Wingdings" panose="05000000000000000000" pitchFamily="2" charset="2"/>
              </a:rPr>
              <a:t>-&gt; on the docker host has all the containers in there.</a:t>
            </a:r>
          </a:p>
          <a:p>
            <a:r>
              <a:rPr lang="en-US" dirty="0">
                <a:solidFill>
                  <a:srgbClr val="FF0000"/>
                </a:solidFill>
                <a:sym typeface="Wingdings" panose="05000000000000000000" pitchFamily="2" charset="2"/>
              </a:rPr>
              <a:t>docker </a:t>
            </a:r>
            <a:r>
              <a:rPr lang="en-US" dirty="0" err="1">
                <a:solidFill>
                  <a:srgbClr val="FF0000"/>
                </a:solidFill>
                <a:sym typeface="Wingdings" panose="05000000000000000000" pitchFamily="2" charset="2"/>
              </a:rPr>
              <a:t>rm</a:t>
            </a:r>
            <a:r>
              <a:rPr lang="en-US" dirty="0">
                <a:solidFill>
                  <a:srgbClr val="FF0000"/>
                </a:solidFill>
                <a:sym typeface="Wingdings" panose="05000000000000000000" pitchFamily="2" charset="2"/>
              </a:rPr>
              <a:t> &lt;</a:t>
            </a:r>
            <a:r>
              <a:rPr lang="en-US" dirty="0" err="1">
                <a:solidFill>
                  <a:srgbClr val="FF0000"/>
                </a:solidFill>
                <a:sym typeface="Wingdings" panose="05000000000000000000" pitchFamily="2" charset="2"/>
              </a:rPr>
              <a:t>conatinerid</a:t>
            </a:r>
            <a:r>
              <a:rPr lang="en-US" dirty="0">
                <a:solidFill>
                  <a:srgbClr val="FF0000"/>
                </a:solidFill>
                <a:sym typeface="Wingdings" panose="05000000000000000000" pitchFamily="2" charset="2"/>
              </a:rPr>
              <a:t>/name&gt; </a:t>
            </a:r>
            <a:r>
              <a:rPr lang="en-US" dirty="0">
                <a:sym typeface="Wingdings" panose="05000000000000000000" pitchFamily="2" charset="2"/>
              </a:rPr>
              <a:t>-&gt; to remove a container, of course you can’t delete a running container.</a:t>
            </a:r>
          </a:p>
          <a:p>
            <a:r>
              <a:rPr lang="en-US" dirty="0">
                <a:solidFill>
                  <a:srgbClr val="FF0000"/>
                </a:solidFill>
                <a:sym typeface="Wingdings" panose="05000000000000000000" pitchFamily="2" charset="2"/>
              </a:rPr>
              <a:t>docker top &lt;</a:t>
            </a:r>
            <a:r>
              <a:rPr lang="en-US" dirty="0" err="1">
                <a:solidFill>
                  <a:srgbClr val="FF0000"/>
                </a:solidFill>
                <a:sym typeface="Wingdings" panose="05000000000000000000" pitchFamily="2" charset="2"/>
              </a:rPr>
              <a:t>containerid</a:t>
            </a:r>
            <a:r>
              <a:rPr lang="en-US" dirty="0">
                <a:solidFill>
                  <a:srgbClr val="FF0000"/>
                </a:solidFill>
                <a:sym typeface="Wingdings" panose="05000000000000000000" pitchFamily="2" charset="2"/>
              </a:rPr>
              <a:t>&gt; </a:t>
            </a:r>
            <a:r>
              <a:rPr lang="en-US" dirty="0">
                <a:sym typeface="Wingdings" panose="05000000000000000000" pitchFamily="2" charset="2"/>
              </a:rPr>
              <a:t>-&gt; gives the list of process running in the container.</a:t>
            </a:r>
          </a:p>
          <a:p>
            <a:r>
              <a:rPr lang="en-US" dirty="0">
                <a:solidFill>
                  <a:srgbClr val="FF0000"/>
                </a:solidFill>
                <a:sym typeface="Wingdings" panose="05000000000000000000" pitchFamily="2" charset="2"/>
              </a:rPr>
              <a:t>docker logs &lt;</a:t>
            </a:r>
            <a:r>
              <a:rPr lang="en-US" dirty="0" err="1">
                <a:solidFill>
                  <a:srgbClr val="FF0000"/>
                </a:solidFill>
                <a:sym typeface="Wingdings" panose="05000000000000000000" pitchFamily="2" charset="2"/>
              </a:rPr>
              <a:t>containerid</a:t>
            </a:r>
            <a:r>
              <a:rPr lang="en-US" dirty="0">
                <a:solidFill>
                  <a:srgbClr val="FF0000"/>
                </a:solidFill>
                <a:sym typeface="Wingdings" panose="05000000000000000000" pitchFamily="2" charset="2"/>
              </a:rPr>
              <a:t>&gt; </a:t>
            </a:r>
            <a:r>
              <a:rPr lang="en-US" dirty="0">
                <a:sym typeface="Wingdings" panose="05000000000000000000" pitchFamily="2" charset="2"/>
              </a:rPr>
              <a:t>-&gt; gives the container logs.</a:t>
            </a:r>
          </a:p>
          <a:p>
            <a:r>
              <a:rPr lang="en-US" dirty="0">
                <a:solidFill>
                  <a:srgbClr val="FF0000"/>
                </a:solidFill>
                <a:sym typeface="Wingdings" panose="05000000000000000000" pitchFamily="2" charset="2"/>
              </a:rPr>
              <a:t>docker inspect &lt;</a:t>
            </a:r>
            <a:r>
              <a:rPr lang="en-US" dirty="0" err="1">
                <a:solidFill>
                  <a:srgbClr val="FF0000"/>
                </a:solidFill>
                <a:sym typeface="Wingdings" panose="05000000000000000000" pitchFamily="2" charset="2"/>
              </a:rPr>
              <a:t>container_id</a:t>
            </a:r>
            <a:r>
              <a:rPr lang="en-US" dirty="0">
                <a:solidFill>
                  <a:srgbClr val="FF0000"/>
                </a:solidFill>
                <a:sym typeface="Wingdings" panose="05000000000000000000" pitchFamily="2" charset="2"/>
              </a:rPr>
              <a:t>&gt;</a:t>
            </a:r>
            <a:r>
              <a:rPr lang="en-US" dirty="0">
                <a:sym typeface="Wingdings" panose="05000000000000000000" pitchFamily="2" charset="2"/>
              </a:rPr>
              <a:t> -&gt; a very detailed </a:t>
            </a:r>
            <a:r>
              <a:rPr lang="en-US" dirty="0" err="1">
                <a:sym typeface="Wingdings" panose="05000000000000000000" pitchFamily="2" charset="2"/>
              </a:rPr>
              <a:t>json</a:t>
            </a:r>
            <a:r>
              <a:rPr lang="en-US" dirty="0">
                <a:sym typeface="Wingdings" panose="05000000000000000000" pitchFamily="2" charset="2"/>
              </a:rPr>
              <a:t> information related to the container.</a:t>
            </a:r>
          </a:p>
          <a:p>
            <a:endParaRPr lang="en-US" dirty="0">
              <a:sym typeface="Wingdings" panose="05000000000000000000" pitchFamily="2" charset="2"/>
            </a:endParaRPr>
          </a:p>
        </p:txBody>
      </p:sp>
    </p:spTree>
    <p:extLst>
      <p:ext uri="{BB962C8B-B14F-4D97-AF65-F5344CB8AC3E}">
        <p14:creationId xmlns:p14="http://schemas.microsoft.com/office/powerpoint/2010/main" val="2119845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E779C-9C37-48A0-AF04-381AA56F0774}"/>
              </a:ext>
            </a:extLst>
          </p:cNvPr>
          <p:cNvSpPr>
            <a:spLocks noGrp="1"/>
          </p:cNvSpPr>
          <p:nvPr>
            <p:ph idx="1"/>
          </p:nvPr>
        </p:nvSpPr>
        <p:spPr>
          <a:xfrm>
            <a:off x="838200" y="333632"/>
            <a:ext cx="10515600" cy="5843331"/>
          </a:xfrm>
        </p:spPr>
        <p:txBody>
          <a:bodyPr/>
          <a:lstStyle/>
          <a:p>
            <a:r>
              <a:rPr lang="en-US" dirty="0"/>
              <a:t>This inspect gets the </a:t>
            </a:r>
            <a:r>
              <a:rPr lang="en-US" dirty="0" err="1"/>
              <a:t>json</a:t>
            </a:r>
            <a:r>
              <a:rPr lang="en-US" dirty="0"/>
              <a:t> from /</a:t>
            </a:r>
            <a:r>
              <a:rPr lang="en-US" dirty="0" err="1"/>
              <a:t>var</a:t>
            </a:r>
            <a:r>
              <a:rPr lang="en-US" dirty="0"/>
              <a:t>/lib/docker/containers/&lt;</a:t>
            </a:r>
            <a:r>
              <a:rPr lang="en-US" dirty="0" err="1"/>
              <a:t>container_id</a:t>
            </a:r>
            <a:r>
              <a:rPr lang="en-US" dirty="0"/>
              <a:t>&gt; </a:t>
            </a:r>
            <a:r>
              <a:rPr lang="en-US" dirty="0">
                <a:sym typeface="Wingdings" panose="05000000000000000000" pitchFamily="2" charset="2"/>
              </a:rPr>
              <a:t> </a:t>
            </a:r>
            <a:r>
              <a:rPr lang="en-US" dirty="0" err="1">
                <a:sym typeface="Wingdings" panose="05000000000000000000" pitchFamily="2" charset="2"/>
              </a:rPr>
              <a:t>config.json</a:t>
            </a:r>
            <a:r>
              <a:rPr lang="en-US" dirty="0">
                <a:sym typeface="Wingdings" panose="05000000000000000000" pitchFamily="2" charset="2"/>
              </a:rPr>
              <a:t> &amp; </a:t>
            </a:r>
            <a:r>
              <a:rPr lang="en-US" dirty="0" err="1">
                <a:sym typeface="Wingdings" panose="05000000000000000000" pitchFamily="2" charset="2"/>
              </a:rPr>
              <a:t>hostconfig.json</a:t>
            </a:r>
            <a:r>
              <a:rPr lang="en-US" dirty="0">
                <a:sym typeface="Wingdings" panose="05000000000000000000" pitchFamily="2" charset="2"/>
              </a:rPr>
              <a:t>.</a:t>
            </a:r>
          </a:p>
          <a:p>
            <a:r>
              <a:rPr lang="en-US" dirty="0"/>
              <a:t> </a:t>
            </a:r>
            <a:r>
              <a:rPr lang="en-US" dirty="0" err="1"/>
              <a:t>ssh</a:t>
            </a:r>
            <a:r>
              <a:rPr lang="en-US" dirty="0"/>
              <a:t> to a container –</a:t>
            </a:r>
          </a:p>
          <a:p>
            <a:r>
              <a:rPr lang="en-US" dirty="0"/>
              <a:t>One way -&gt; docker-enter &lt;</a:t>
            </a:r>
            <a:r>
              <a:rPr lang="en-US" dirty="0" err="1"/>
              <a:t>container_id</a:t>
            </a:r>
            <a:r>
              <a:rPr lang="en-US" dirty="0"/>
              <a:t>&gt;</a:t>
            </a:r>
          </a:p>
          <a:p>
            <a:r>
              <a:rPr lang="en-US" dirty="0"/>
              <a:t>Second wat -&gt; docker exec –it &lt;</a:t>
            </a:r>
            <a:r>
              <a:rPr lang="en-US" dirty="0" err="1"/>
              <a:t>containerid</a:t>
            </a:r>
            <a:r>
              <a:rPr lang="en-US" dirty="0"/>
              <a:t>&gt; /bin/bash (recommend way)</a:t>
            </a:r>
          </a:p>
        </p:txBody>
      </p:sp>
    </p:spTree>
    <p:extLst>
      <p:ext uri="{BB962C8B-B14F-4D97-AF65-F5344CB8AC3E}">
        <p14:creationId xmlns:p14="http://schemas.microsoft.com/office/powerpoint/2010/main" val="45639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2800-0CA2-429C-B962-E62DFED010DD}"/>
              </a:ext>
            </a:extLst>
          </p:cNvPr>
          <p:cNvSpPr>
            <a:spLocks noGrp="1"/>
          </p:cNvSpPr>
          <p:nvPr>
            <p:ph type="title"/>
          </p:nvPr>
        </p:nvSpPr>
        <p:spPr/>
        <p:txBody>
          <a:bodyPr/>
          <a:lstStyle/>
          <a:p>
            <a:r>
              <a:rPr lang="en-US" dirty="0"/>
              <a:t>Docker related commands-</a:t>
            </a:r>
          </a:p>
        </p:txBody>
      </p:sp>
      <p:sp>
        <p:nvSpPr>
          <p:cNvPr id="3" name="Content Placeholder 2">
            <a:extLst>
              <a:ext uri="{FF2B5EF4-FFF2-40B4-BE49-F238E27FC236}">
                <a16:creationId xmlns:a16="http://schemas.microsoft.com/office/drawing/2014/main" id="{B82B5718-CA7D-43A1-AF30-F40AE0AA598A}"/>
              </a:ext>
            </a:extLst>
          </p:cNvPr>
          <p:cNvSpPr>
            <a:spLocks noGrp="1"/>
          </p:cNvSpPr>
          <p:nvPr>
            <p:ph idx="1"/>
          </p:nvPr>
        </p:nvSpPr>
        <p:spPr/>
        <p:txBody>
          <a:bodyPr/>
          <a:lstStyle/>
          <a:p>
            <a:r>
              <a:rPr lang="en-US" dirty="0">
                <a:solidFill>
                  <a:srgbClr val="FF0000"/>
                </a:solidFill>
              </a:rPr>
              <a:t>docker info </a:t>
            </a:r>
            <a:r>
              <a:rPr lang="en-US" dirty="0"/>
              <a:t>-&gt; gives you the info of the number of containers &amp; images on the box, and also other like execution driver, storage driver etc.</a:t>
            </a:r>
          </a:p>
          <a:p>
            <a:endParaRPr lang="en-US" dirty="0"/>
          </a:p>
        </p:txBody>
      </p:sp>
    </p:spTree>
    <p:extLst>
      <p:ext uri="{BB962C8B-B14F-4D97-AF65-F5344CB8AC3E}">
        <p14:creationId xmlns:p14="http://schemas.microsoft.com/office/powerpoint/2010/main" val="1080341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B9728-2AE5-47D9-8770-D14A7F00A397}"/>
              </a:ext>
            </a:extLst>
          </p:cNvPr>
          <p:cNvSpPr>
            <a:spLocks noGrp="1"/>
          </p:cNvSpPr>
          <p:nvPr>
            <p:ph type="title"/>
          </p:nvPr>
        </p:nvSpPr>
        <p:spPr/>
        <p:txBody>
          <a:bodyPr/>
          <a:lstStyle/>
          <a:p>
            <a:r>
              <a:rPr lang="en-US" dirty="0"/>
              <a:t>DOCKERFILE &amp; Commands related to this –</a:t>
            </a:r>
          </a:p>
        </p:txBody>
      </p:sp>
      <p:sp>
        <p:nvSpPr>
          <p:cNvPr id="3" name="Content Placeholder 2">
            <a:extLst>
              <a:ext uri="{FF2B5EF4-FFF2-40B4-BE49-F238E27FC236}">
                <a16:creationId xmlns:a16="http://schemas.microsoft.com/office/drawing/2014/main" id="{D5F5048B-926B-4C8C-B8B5-48E666DF86D2}"/>
              </a:ext>
            </a:extLst>
          </p:cNvPr>
          <p:cNvSpPr>
            <a:spLocks noGrp="1"/>
          </p:cNvSpPr>
          <p:nvPr>
            <p:ph idx="1"/>
          </p:nvPr>
        </p:nvSpPr>
        <p:spPr/>
        <p:txBody>
          <a:bodyPr/>
          <a:lstStyle/>
          <a:p>
            <a:r>
              <a:rPr lang="en-US" dirty="0"/>
              <a:t>Docker file consists of a set of instructions that build a image.</a:t>
            </a:r>
          </a:p>
          <a:p>
            <a:r>
              <a:rPr lang="en-US" dirty="0"/>
              <a:t>Step 1 – Create a docker file  -&gt; vim </a:t>
            </a:r>
            <a:r>
              <a:rPr lang="en-US" dirty="0" err="1"/>
              <a:t>Dockerfile</a:t>
            </a:r>
            <a:r>
              <a:rPr lang="en-US" dirty="0"/>
              <a:t> </a:t>
            </a:r>
            <a:r>
              <a:rPr lang="en-US" dirty="0">
                <a:sym typeface="Wingdings" panose="05000000000000000000" pitchFamily="2" charset="2"/>
              </a:rPr>
              <a:t> the case is important here.</a:t>
            </a:r>
          </a:p>
          <a:p>
            <a:r>
              <a:rPr lang="en-US" dirty="0">
                <a:sym typeface="Wingdings" panose="05000000000000000000" pitchFamily="2" charset="2"/>
              </a:rPr>
              <a:t>Example of a docker file –</a:t>
            </a:r>
          </a:p>
          <a:p>
            <a:pPr marL="0" indent="0">
              <a:buNone/>
            </a:pPr>
            <a:r>
              <a:rPr lang="en-US" dirty="0">
                <a:sym typeface="Wingdings" panose="05000000000000000000" pitchFamily="2" charset="2"/>
              </a:rPr>
              <a:t>FROM ubuntu:15.04</a:t>
            </a:r>
          </a:p>
          <a:p>
            <a:pPr marL="0" indent="0">
              <a:buNone/>
            </a:pPr>
            <a:r>
              <a:rPr lang="en-US" dirty="0">
                <a:sym typeface="Wingdings" panose="05000000000000000000" pitchFamily="2" charset="2"/>
              </a:rPr>
              <a:t>MAINTAINER </a:t>
            </a:r>
            <a:r>
              <a:rPr lang="en-US" dirty="0">
                <a:sym typeface="Wingdings" panose="05000000000000000000" pitchFamily="2" charset="2"/>
                <a:hlinkClick r:id="rId2"/>
              </a:rPr>
              <a:t>xxx@gmail.com</a:t>
            </a:r>
            <a:r>
              <a:rPr lang="en-US" dirty="0">
                <a:sym typeface="Wingdings" panose="05000000000000000000" pitchFamily="2" charset="2"/>
              </a:rPr>
              <a:t>      this can be any were in the file</a:t>
            </a:r>
          </a:p>
          <a:p>
            <a:pPr marL="0" indent="0">
              <a:buNone/>
            </a:pPr>
            <a:r>
              <a:rPr lang="en-US" dirty="0">
                <a:sym typeface="Wingdings" panose="05000000000000000000" pitchFamily="2" charset="2"/>
              </a:rPr>
              <a:t>RUN apt-get update                       RUN command comes @ container    					       build time.</a:t>
            </a:r>
          </a:p>
          <a:p>
            <a:pPr marL="0" indent="0">
              <a:buNone/>
            </a:pPr>
            <a:r>
              <a:rPr lang="en-US" dirty="0">
                <a:sym typeface="Wingdings" panose="05000000000000000000" pitchFamily="2" charset="2"/>
              </a:rPr>
              <a:t>RUN apt-get install –y </a:t>
            </a:r>
            <a:r>
              <a:rPr lang="en-US" dirty="0" err="1">
                <a:sym typeface="Wingdings" panose="05000000000000000000" pitchFamily="2" charset="2"/>
              </a:rPr>
              <a:t>ngnix</a:t>
            </a:r>
            <a:endParaRPr lang="en-US" dirty="0">
              <a:sym typeface="Wingdings" panose="05000000000000000000" pitchFamily="2" charset="2"/>
            </a:endParaRP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390152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2D1BD-0054-4002-B8B3-9F869AB99FEF}"/>
              </a:ext>
            </a:extLst>
          </p:cNvPr>
          <p:cNvSpPr>
            <a:spLocks noGrp="1"/>
          </p:cNvSpPr>
          <p:nvPr>
            <p:ph idx="1"/>
          </p:nvPr>
        </p:nvSpPr>
        <p:spPr>
          <a:xfrm>
            <a:off x="838200" y="481914"/>
            <a:ext cx="10515600" cy="5695049"/>
          </a:xfrm>
        </p:spPr>
        <p:txBody>
          <a:bodyPr/>
          <a:lstStyle/>
          <a:p>
            <a:r>
              <a:rPr lang="en-US" dirty="0"/>
              <a:t>CMD [“</a:t>
            </a:r>
            <a:r>
              <a:rPr lang="en-US" dirty="0" err="1"/>
              <a:t>echo”,”Hello</a:t>
            </a:r>
            <a:r>
              <a:rPr lang="en-US" dirty="0"/>
              <a:t> world”] </a:t>
            </a:r>
            <a:r>
              <a:rPr lang="en-US" dirty="0">
                <a:sym typeface="Wingdings" panose="05000000000000000000" pitchFamily="2" charset="2"/>
              </a:rPr>
              <a:t> CMD command comes at the container run time. This is the command that runs after the container is </a:t>
            </a:r>
            <a:r>
              <a:rPr lang="en-US" dirty="0" err="1">
                <a:sym typeface="Wingdings" panose="05000000000000000000" pitchFamily="2" charset="2"/>
              </a:rPr>
              <a:t>spined</a:t>
            </a:r>
            <a:r>
              <a:rPr lang="en-US" dirty="0">
                <a:sym typeface="Wingdings" panose="05000000000000000000" pitchFamily="2" charset="2"/>
              </a:rPr>
              <a:t> up. Echo is the command, Hello world is the argument.</a:t>
            </a:r>
          </a:p>
          <a:p>
            <a:pPr marL="0" indent="0">
              <a:buNone/>
            </a:pPr>
            <a:r>
              <a:rPr lang="en-US" dirty="0">
                <a:sym typeface="Wingdings" panose="05000000000000000000" pitchFamily="2" charset="2"/>
              </a:rPr>
              <a:t> then once the file is written save it –</a:t>
            </a:r>
          </a:p>
          <a:p>
            <a:pPr marL="0" indent="0">
              <a:buNone/>
            </a:pPr>
            <a:r>
              <a:rPr lang="en-US" dirty="0">
                <a:sym typeface="Wingdings" panose="05000000000000000000" pitchFamily="2" charset="2"/>
              </a:rPr>
              <a:t>Now we need to build the image file using this docker file we just wrote – </a:t>
            </a:r>
            <a:r>
              <a:rPr lang="en-US" dirty="0">
                <a:solidFill>
                  <a:srgbClr val="FF0000"/>
                </a:solidFill>
                <a:sym typeface="Wingdings" panose="05000000000000000000" pitchFamily="2" charset="2"/>
              </a:rPr>
              <a:t>docker build -t helloworld:1.0 </a:t>
            </a:r>
            <a:r>
              <a:rPr lang="en-US" dirty="0" err="1">
                <a:solidFill>
                  <a:srgbClr val="FF0000"/>
                </a:solidFill>
                <a:sym typeface="Wingdings" panose="05000000000000000000" pitchFamily="2" charset="2"/>
              </a:rPr>
              <a:t>Dockerfile</a:t>
            </a:r>
            <a:endParaRPr lang="en-US" dirty="0">
              <a:solidFill>
                <a:srgbClr val="FF0000"/>
              </a:solidFill>
              <a:sym typeface="Wingdings" panose="05000000000000000000" pitchFamily="2" charset="2"/>
            </a:endParaRPr>
          </a:p>
          <a:p>
            <a:pPr marL="0" indent="0">
              <a:buNone/>
            </a:pPr>
            <a:r>
              <a:rPr lang="en-US" dirty="0">
                <a:sym typeface="Wingdings" panose="05000000000000000000" pitchFamily="2" charset="2"/>
              </a:rPr>
              <a:t>-t -&gt; tagging </a:t>
            </a:r>
            <a:r>
              <a:rPr lang="en-US" dirty="0" err="1">
                <a:sym typeface="Wingdings" panose="05000000000000000000" pitchFamily="2" charset="2"/>
              </a:rPr>
              <a:t>helloworld</a:t>
            </a:r>
            <a:r>
              <a:rPr lang="en-US" dirty="0">
                <a:sym typeface="Wingdings" panose="05000000000000000000" pitchFamily="2" charset="2"/>
              </a:rPr>
              <a:t> is the image name 1.0 is the image version. All the image names must be small cases.</a:t>
            </a:r>
          </a:p>
          <a:p>
            <a:pPr marL="0" indent="0">
              <a:buNone/>
            </a:pPr>
            <a:r>
              <a:rPr lang="en-US" dirty="0">
                <a:sym typeface="Wingdings" panose="05000000000000000000" pitchFamily="2" charset="2"/>
              </a:rPr>
              <a:t> each line in the </a:t>
            </a:r>
            <a:r>
              <a:rPr lang="en-US" dirty="0" err="1">
                <a:sym typeface="Wingdings" panose="05000000000000000000" pitchFamily="2" charset="2"/>
              </a:rPr>
              <a:t>Dockerfile</a:t>
            </a:r>
            <a:r>
              <a:rPr lang="en-US" dirty="0">
                <a:sym typeface="Wingdings" panose="05000000000000000000" pitchFamily="2" charset="2"/>
              </a:rPr>
              <a:t> is a image layer within the image we build. So to decrease the image layers with in the image, compress the docker file by reducing the number of line, keep all the RUN commands in a single line using &amp;&amp;.</a:t>
            </a:r>
          </a:p>
        </p:txBody>
      </p:sp>
    </p:spTree>
    <p:extLst>
      <p:ext uri="{BB962C8B-B14F-4D97-AF65-F5344CB8AC3E}">
        <p14:creationId xmlns:p14="http://schemas.microsoft.com/office/powerpoint/2010/main" val="3726139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25675-EF25-42D4-9399-2C6306B8F830}"/>
              </a:ext>
            </a:extLst>
          </p:cNvPr>
          <p:cNvSpPr>
            <a:spLocks noGrp="1"/>
          </p:cNvSpPr>
          <p:nvPr>
            <p:ph type="title"/>
          </p:nvPr>
        </p:nvSpPr>
        <p:spPr/>
        <p:txBody>
          <a:bodyPr/>
          <a:lstStyle/>
          <a:p>
            <a:r>
              <a:rPr lang="en-US" dirty="0"/>
              <a:t>Docker hub -</a:t>
            </a:r>
          </a:p>
        </p:txBody>
      </p:sp>
      <p:sp>
        <p:nvSpPr>
          <p:cNvPr id="3" name="Content Placeholder 2">
            <a:extLst>
              <a:ext uri="{FF2B5EF4-FFF2-40B4-BE49-F238E27FC236}">
                <a16:creationId xmlns:a16="http://schemas.microsoft.com/office/drawing/2014/main" id="{40753BF2-CCBA-4441-AE2C-7B003CD9EABC}"/>
              </a:ext>
            </a:extLst>
          </p:cNvPr>
          <p:cNvSpPr>
            <a:spLocks noGrp="1"/>
          </p:cNvSpPr>
          <p:nvPr>
            <p:ph idx="1"/>
          </p:nvPr>
        </p:nvSpPr>
        <p:spPr/>
        <p:txBody>
          <a:bodyPr/>
          <a:lstStyle/>
          <a:p>
            <a:r>
              <a:rPr lang="en-US" dirty="0"/>
              <a:t>Remember these two terminologies –</a:t>
            </a:r>
          </a:p>
          <a:p>
            <a:r>
              <a:rPr lang="en-US" dirty="0"/>
              <a:t>Registry – is nothing but that contains a set of repositories in it.</a:t>
            </a:r>
          </a:p>
          <a:p>
            <a:r>
              <a:rPr lang="en-US" dirty="0"/>
              <a:t>Repository – is nothing but that has the actual score code/image.</a:t>
            </a:r>
          </a:p>
          <a:p>
            <a:endParaRPr lang="en-US" dirty="0"/>
          </a:p>
        </p:txBody>
      </p:sp>
    </p:spTree>
    <p:extLst>
      <p:ext uri="{BB962C8B-B14F-4D97-AF65-F5344CB8AC3E}">
        <p14:creationId xmlns:p14="http://schemas.microsoft.com/office/powerpoint/2010/main" val="2595150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67E7-0659-4196-8E46-66CE271F3663}"/>
              </a:ext>
            </a:extLst>
          </p:cNvPr>
          <p:cNvSpPr>
            <a:spLocks noGrp="1"/>
          </p:cNvSpPr>
          <p:nvPr>
            <p:ph type="title"/>
          </p:nvPr>
        </p:nvSpPr>
        <p:spPr/>
        <p:txBody>
          <a:bodyPr/>
          <a:lstStyle/>
          <a:p>
            <a:r>
              <a:rPr lang="en-US" dirty="0"/>
              <a:t>Committing the image to docker hub -</a:t>
            </a:r>
          </a:p>
        </p:txBody>
      </p:sp>
      <p:sp>
        <p:nvSpPr>
          <p:cNvPr id="3" name="Content Placeholder 2">
            <a:extLst>
              <a:ext uri="{FF2B5EF4-FFF2-40B4-BE49-F238E27FC236}">
                <a16:creationId xmlns:a16="http://schemas.microsoft.com/office/drawing/2014/main" id="{9EF20F50-3EFE-405A-9BB9-2F79EF0BCD8E}"/>
              </a:ext>
            </a:extLst>
          </p:cNvPr>
          <p:cNvSpPr>
            <a:spLocks noGrp="1"/>
          </p:cNvSpPr>
          <p:nvPr>
            <p:ph idx="1"/>
          </p:nvPr>
        </p:nvSpPr>
        <p:spPr/>
        <p:txBody>
          <a:bodyPr/>
          <a:lstStyle/>
          <a:p>
            <a:r>
              <a:rPr lang="en-US" dirty="0"/>
              <a:t>First build your image.</a:t>
            </a:r>
          </a:p>
          <a:p>
            <a:r>
              <a:rPr lang="en-US" dirty="0"/>
              <a:t>Then tag the image– </a:t>
            </a:r>
            <a:r>
              <a:rPr lang="en-US" dirty="0">
                <a:solidFill>
                  <a:srgbClr val="FF0000"/>
                </a:solidFill>
              </a:rPr>
              <a:t>docker tag &lt;</a:t>
            </a:r>
            <a:r>
              <a:rPr lang="en-US" dirty="0" err="1">
                <a:solidFill>
                  <a:srgbClr val="FF0000"/>
                </a:solidFill>
              </a:rPr>
              <a:t>imageid</a:t>
            </a:r>
            <a:r>
              <a:rPr lang="en-US" dirty="0">
                <a:solidFill>
                  <a:srgbClr val="FF0000"/>
                </a:solidFill>
              </a:rPr>
              <a:t>&gt; &lt;</a:t>
            </a:r>
            <a:r>
              <a:rPr lang="en-US" dirty="0" err="1">
                <a:solidFill>
                  <a:srgbClr val="FF0000"/>
                </a:solidFill>
              </a:rPr>
              <a:t>reponame</a:t>
            </a:r>
            <a:r>
              <a:rPr lang="en-US" dirty="0">
                <a:solidFill>
                  <a:srgbClr val="FF0000"/>
                </a:solidFill>
              </a:rPr>
              <a:t>&gt;:&lt;</a:t>
            </a:r>
            <a:r>
              <a:rPr lang="en-US" dirty="0" err="1">
                <a:solidFill>
                  <a:srgbClr val="FF0000"/>
                </a:solidFill>
              </a:rPr>
              <a:t>versionnumber</a:t>
            </a:r>
            <a:r>
              <a:rPr lang="en-US" dirty="0">
                <a:solidFill>
                  <a:srgbClr val="FF0000"/>
                </a:solidFill>
              </a:rPr>
              <a:t>&gt;</a:t>
            </a:r>
          </a:p>
          <a:p>
            <a:r>
              <a:rPr lang="en-US" dirty="0"/>
              <a:t>Repo name example – </a:t>
            </a:r>
            <a:r>
              <a:rPr lang="en-US" dirty="0" err="1"/>
              <a:t>ritesh</a:t>
            </a:r>
            <a:r>
              <a:rPr lang="en-US" dirty="0"/>
              <a:t>/</a:t>
            </a:r>
            <a:r>
              <a:rPr lang="en-US" dirty="0" err="1"/>
              <a:t>helloworld</a:t>
            </a:r>
            <a:endParaRPr lang="en-US" dirty="0"/>
          </a:p>
          <a:p>
            <a:r>
              <a:rPr lang="en-US" dirty="0"/>
              <a:t>Version number example – 1.0</a:t>
            </a:r>
          </a:p>
          <a:p>
            <a:r>
              <a:rPr lang="en-US" dirty="0"/>
              <a:t>Secondly push the image – </a:t>
            </a:r>
            <a:r>
              <a:rPr lang="en-US" dirty="0">
                <a:solidFill>
                  <a:srgbClr val="FF0000"/>
                </a:solidFill>
              </a:rPr>
              <a:t>docker push &lt;</a:t>
            </a:r>
            <a:r>
              <a:rPr lang="en-US" dirty="0" err="1">
                <a:solidFill>
                  <a:srgbClr val="FF0000"/>
                </a:solidFill>
              </a:rPr>
              <a:t>reponame</a:t>
            </a:r>
            <a:r>
              <a:rPr lang="en-US" dirty="0">
                <a:solidFill>
                  <a:srgbClr val="FF0000"/>
                </a:solidFill>
              </a:rPr>
              <a:t>&gt;:&lt;</a:t>
            </a:r>
            <a:r>
              <a:rPr lang="en-US" dirty="0" err="1">
                <a:solidFill>
                  <a:srgbClr val="FF0000"/>
                </a:solidFill>
              </a:rPr>
              <a:t>versionnumber</a:t>
            </a:r>
            <a:r>
              <a:rPr lang="en-US" dirty="0">
                <a:solidFill>
                  <a:srgbClr val="FF0000"/>
                </a:solidFill>
              </a:rPr>
              <a:t>&gt;</a:t>
            </a:r>
          </a:p>
          <a:p>
            <a:r>
              <a:rPr lang="en-US" dirty="0"/>
              <a:t>That’s it the image is now committed to </a:t>
            </a:r>
            <a:r>
              <a:rPr lang="en-US" dirty="0" err="1"/>
              <a:t>dockerhub</a:t>
            </a:r>
            <a:r>
              <a:rPr lang="en-US" dirty="0"/>
              <a:t>.</a:t>
            </a:r>
          </a:p>
          <a:p>
            <a:endParaRPr lang="en-US" dirty="0"/>
          </a:p>
        </p:txBody>
      </p:sp>
    </p:spTree>
    <p:extLst>
      <p:ext uri="{BB962C8B-B14F-4D97-AF65-F5344CB8AC3E}">
        <p14:creationId xmlns:p14="http://schemas.microsoft.com/office/powerpoint/2010/main" val="2018118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2E16-58CA-4500-A05B-3F171B009BF1}"/>
              </a:ext>
            </a:extLst>
          </p:cNvPr>
          <p:cNvSpPr>
            <a:spLocks noGrp="1"/>
          </p:cNvSpPr>
          <p:nvPr>
            <p:ph type="title"/>
          </p:nvPr>
        </p:nvSpPr>
        <p:spPr/>
        <p:txBody>
          <a:bodyPr/>
          <a:lstStyle/>
          <a:p>
            <a:r>
              <a:rPr lang="en-US" dirty="0"/>
              <a:t>VMWare vs Container Architecture -</a:t>
            </a:r>
          </a:p>
        </p:txBody>
      </p:sp>
      <p:pic>
        <p:nvPicPr>
          <p:cNvPr id="1026" name="Picture 2" descr="201..ue11.200 &#10;weFKs 6uneuedo &#10;IOS!tuedKH &#10;.10AES &#10;JOS!A1ödKH &#10;so &#10;ddv &#10;so &#10;ddv &#10;so &#10;ddv &#10;so &#10;%OOL &#10;ddv &#10;%OOL ">
            <a:extLst>
              <a:ext uri="{FF2B5EF4-FFF2-40B4-BE49-F238E27FC236}">
                <a16:creationId xmlns:a16="http://schemas.microsoft.com/office/drawing/2014/main" id="{D9E345E3-C17A-4E38-BDF8-CD0C60A98D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7571" y="1825625"/>
            <a:ext cx="885685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254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3330-5439-4365-8C47-87B4C7244F17}"/>
              </a:ext>
            </a:extLst>
          </p:cNvPr>
          <p:cNvSpPr>
            <a:spLocks noGrp="1"/>
          </p:cNvSpPr>
          <p:nvPr>
            <p:ph type="title"/>
          </p:nvPr>
        </p:nvSpPr>
        <p:spPr/>
        <p:txBody>
          <a:bodyPr/>
          <a:lstStyle/>
          <a:p>
            <a:r>
              <a:rPr lang="en-US" dirty="0"/>
              <a:t>Private registry –</a:t>
            </a:r>
          </a:p>
        </p:txBody>
      </p:sp>
      <p:sp>
        <p:nvSpPr>
          <p:cNvPr id="3" name="Content Placeholder 2">
            <a:extLst>
              <a:ext uri="{FF2B5EF4-FFF2-40B4-BE49-F238E27FC236}">
                <a16:creationId xmlns:a16="http://schemas.microsoft.com/office/drawing/2014/main" id="{B554830F-BB18-4C8A-B959-1F4FABEA1E48}"/>
              </a:ext>
            </a:extLst>
          </p:cNvPr>
          <p:cNvSpPr>
            <a:spLocks noGrp="1"/>
          </p:cNvSpPr>
          <p:nvPr>
            <p:ph idx="1"/>
          </p:nvPr>
        </p:nvSpPr>
        <p:spPr/>
        <p:txBody>
          <a:bodyPr/>
          <a:lstStyle/>
          <a:p>
            <a:r>
              <a:rPr lang="en-US" dirty="0"/>
              <a:t>Build a private registry :-</a:t>
            </a:r>
          </a:p>
          <a:p>
            <a:pPr marL="0" indent="0">
              <a:buNone/>
            </a:pPr>
            <a:r>
              <a:rPr lang="en-US" dirty="0"/>
              <a:t>                 </a:t>
            </a:r>
            <a:r>
              <a:rPr lang="en-US" dirty="0">
                <a:solidFill>
                  <a:srgbClr val="FF0000"/>
                </a:solidFill>
              </a:rPr>
              <a:t>docker run –d –p 5000:5000 registry </a:t>
            </a:r>
            <a:r>
              <a:rPr lang="en-US" dirty="0"/>
              <a:t>-</a:t>
            </a:r>
            <a:r>
              <a:rPr lang="en-US" dirty="0">
                <a:sym typeface="Wingdings" panose="05000000000000000000" pitchFamily="2" charset="2"/>
              </a:rPr>
              <a:t> spins a registry –p means private –d means detached, port 5000 on docker host is mapped to port 5000 on the container.</a:t>
            </a:r>
          </a:p>
          <a:p>
            <a:pPr marL="0" indent="0">
              <a:buNone/>
            </a:pPr>
            <a:r>
              <a:rPr lang="en-US" dirty="0">
                <a:sym typeface="Wingdings" panose="05000000000000000000" pitchFamily="2" charset="2"/>
              </a:rPr>
              <a:t>You can access this by :- docker_hostip:5000</a:t>
            </a:r>
          </a:p>
          <a:p>
            <a:pPr marL="0" indent="0">
              <a:buNone/>
            </a:pPr>
            <a:r>
              <a:rPr lang="en-US" dirty="0">
                <a:sym typeface="Wingdings" panose="05000000000000000000" pitchFamily="2" charset="2"/>
              </a:rPr>
              <a:t>Using a private registry –</a:t>
            </a:r>
          </a:p>
          <a:p>
            <a:pPr marL="0" indent="0">
              <a:buNone/>
            </a:pPr>
            <a:r>
              <a:rPr lang="en-US" dirty="0">
                <a:sym typeface="Wingdings" panose="05000000000000000000" pitchFamily="2" charset="2"/>
              </a:rPr>
              <a:t>Commit to a private registry – </a:t>
            </a:r>
          </a:p>
          <a:p>
            <a:pPr marL="0" indent="0">
              <a:buNone/>
            </a:pPr>
            <a:r>
              <a:rPr lang="en-US" dirty="0">
                <a:solidFill>
                  <a:srgbClr val="FF0000"/>
                </a:solidFill>
                <a:sym typeface="Wingdings" panose="05000000000000000000" pitchFamily="2" charset="2"/>
              </a:rPr>
              <a:t>docker tag &lt;</a:t>
            </a:r>
            <a:r>
              <a:rPr lang="en-US" dirty="0" err="1">
                <a:solidFill>
                  <a:srgbClr val="FF0000"/>
                </a:solidFill>
                <a:sym typeface="Wingdings" panose="05000000000000000000" pitchFamily="2" charset="2"/>
              </a:rPr>
              <a:t>imageid</a:t>
            </a:r>
            <a:r>
              <a:rPr lang="en-US" dirty="0">
                <a:solidFill>
                  <a:srgbClr val="FF0000"/>
                </a:solidFill>
                <a:sym typeface="Wingdings" panose="05000000000000000000" pitchFamily="2" charset="2"/>
              </a:rPr>
              <a:t>&gt; docker_hostip:5000/&lt;</a:t>
            </a:r>
            <a:r>
              <a:rPr lang="en-US" dirty="0" err="1">
                <a:solidFill>
                  <a:srgbClr val="FF0000"/>
                </a:solidFill>
                <a:sym typeface="Wingdings" panose="05000000000000000000" pitchFamily="2" charset="2"/>
              </a:rPr>
              <a:t>reponame</a:t>
            </a:r>
            <a:r>
              <a:rPr lang="en-US" dirty="0">
                <a:solidFill>
                  <a:srgbClr val="FF0000"/>
                </a:solidFill>
                <a:sym typeface="Wingdings" panose="05000000000000000000" pitchFamily="2" charset="2"/>
              </a:rPr>
              <a:t>&gt;</a:t>
            </a:r>
          </a:p>
          <a:p>
            <a:pPr marL="0" indent="0">
              <a:buNone/>
            </a:pPr>
            <a:r>
              <a:rPr lang="en-US" dirty="0">
                <a:solidFill>
                  <a:srgbClr val="FF0000"/>
                </a:solidFill>
                <a:sym typeface="Wingdings" panose="05000000000000000000" pitchFamily="2" charset="2"/>
              </a:rPr>
              <a:t>docker push docker_hostip:5000/&lt;</a:t>
            </a:r>
            <a:r>
              <a:rPr lang="en-US" dirty="0" err="1">
                <a:solidFill>
                  <a:srgbClr val="FF0000"/>
                </a:solidFill>
                <a:sym typeface="Wingdings" panose="05000000000000000000" pitchFamily="2" charset="2"/>
              </a:rPr>
              <a:t>reponame</a:t>
            </a:r>
            <a:r>
              <a:rPr lang="en-US" dirty="0">
                <a:solidFill>
                  <a:srgbClr val="FF0000"/>
                </a:solidFill>
                <a:sym typeface="Wingdings" panose="05000000000000000000" pitchFamily="2" charset="2"/>
              </a:rPr>
              <a:t>&gt;</a:t>
            </a:r>
          </a:p>
          <a:p>
            <a:pPr marL="0" indent="0">
              <a:buNone/>
            </a:pPr>
            <a:endParaRPr lang="en-US" dirty="0">
              <a:solidFill>
                <a:srgbClr val="FF0000"/>
              </a:solidFill>
              <a:sym typeface="Wingdings" panose="05000000000000000000" pitchFamily="2" charset="2"/>
            </a:endParaRPr>
          </a:p>
          <a:p>
            <a:pPr marL="0" indent="0">
              <a:buNone/>
            </a:pP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1401829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E70128-805E-4E66-86D3-C558C0FCD3AC}"/>
              </a:ext>
            </a:extLst>
          </p:cNvPr>
          <p:cNvSpPr>
            <a:spLocks noGrp="1"/>
          </p:cNvSpPr>
          <p:nvPr>
            <p:ph idx="1"/>
          </p:nvPr>
        </p:nvSpPr>
        <p:spPr>
          <a:xfrm>
            <a:off x="838200" y="407773"/>
            <a:ext cx="10515600" cy="5769190"/>
          </a:xfrm>
        </p:spPr>
        <p:txBody>
          <a:bodyPr/>
          <a:lstStyle/>
          <a:p>
            <a:r>
              <a:rPr lang="en-US" dirty="0"/>
              <a:t>Pulling a image from private registry –</a:t>
            </a:r>
          </a:p>
          <a:p>
            <a:r>
              <a:rPr lang="en-US" dirty="0"/>
              <a:t>docker run –d </a:t>
            </a:r>
            <a:r>
              <a:rPr lang="en-US" dirty="0">
                <a:solidFill>
                  <a:srgbClr val="FF0000"/>
                </a:solidFill>
                <a:sym typeface="Wingdings" panose="05000000000000000000" pitchFamily="2" charset="2"/>
              </a:rPr>
              <a:t>docker_hostip:5000/&lt;</a:t>
            </a:r>
            <a:r>
              <a:rPr lang="en-US" dirty="0" err="1">
                <a:solidFill>
                  <a:srgbClr val="FF0000"/>
                </a:solidFill>
                <a:sym typeface="Wingdings" panose="05000000000000000000" pitchFamily="2" charset="2"/>
              </a:rPr>
              <a:t>reponame</a:t>
            </a:r>
            <a:r>
              <a:rPr lang="en-US" dirty="0">
                <a:solidFill>
                  <a:srgbClr val="FF0000"/>
                </a:solidFill>
                <a:sym typeface="Wingdings" panose="05000000000000000000" pitchFamily="2" charset="2"/>
              </a:rPr>
              <a:t>&gt;:&lt;</a:t>
            </a:r>
            <a:r>
              <a:rPr lang="en-US" dirty="0" err="1">
                <a:solidFill>
                  <a:srgbClr val="FF0000"/>
                </a:solidFill>
                <a:sym typeface="Wingdings" panose="05000000000000000000" pitchFamily="2" charset="2"/>
              </a:rPr>
              <a:t>versionno</a:t>
            </a:r>
            <a:r>
              <a:rPr lang="en-US" dirty="0">
                <a:solidFill>
                  <a:srgbClr val="FF0000"/>
                </a:solidFill>
                <a:sym typeface="Wingdings" panose="05000000000000000000" pitchFamily="2" charset="2"/>
              </a:rPr>
              <a:t>&gt;</a:t>
            </a:r>
          </a:p>
          <a:p>
            <a:pPr marL="0" indent="0">
              <a:buNone/>
            </a:pPr>
            <a:endParaRPr lang="en-US" dirty="0">
              <a:solidFill>
                <a:srgbClr val="FF0000"/>
              </a:solidFill>
              <a:sym typeface="Wingdings" panose="05000000000000000000" pitchFamily="2" charset="2"/>
            </a:endParaRPr>
          </a:p>
        </p:txBody>
      </p:sp>
    </p:spTree>
    <p:extLst>
      <p:ext uri="{BB962C8B-B14F-4D97-AF65-F5344CB8AC3E}">
        <p14:creationId xmlns:p14="http://schemas.microsoft.com/office/powerpoint/2010/main" val="2552398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A4DD0-1B7A-45CA-916F-59F707E3E070}"/>
              </a:ext>
            </a:extLst>
          </p:cNvPr>
          <p:cNvSpPr>
            <a:spLocks noGrp="1"/>
          </p:cNvSpPr>
          <p:nvPr>
            <p:ph type="title"/>
          </p:nvPr>
        </p:nvSpPr>
        <p:spPr/>
        <p:txBody>
          <a:bodyPr/>
          <a:lstStyle/>
          <a:p>
            <a:r>
              <a:rPr lang="en-US" dirty="0"/>
              <a:t>Docker networking -</a:t>
            </a:r>
          </a:p>
        </p:txBody>
      </p:sp>
      <p:sp>
        <p:nvSpPr>
          <p:cNvPr id="3" name="Content Placeholder 2">
            <a:extLst>
              <a:ext uri="{FF2B5EF4-FFF2-40B4-BE49-F238E27FC236}">
                <a16:creationId xmlns:a16="http://schemas.microsoft.com/office/drawing/2014/main" id="{DEA07D6C-00C1-4FC2-9B33-5D3711986A6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4487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0DBD-8946-432B-A5D0-12715937A5C8}"/>
              </a:ext>
            </a:extLst>
          </p:cNvPr>
          <p:cNvSpPr>
            <a:spLocks noGrp="1"/>
          </p:cNvSpPr>
          <p:nvPr>
            <p:ph type="title"/>
          </p:nvPr>
        </p:nvSpPr>
        <p:spPr/>
        <p:txBody>
          <a:bodyPr/>
          <a:lstStyle/>
          <a:p>
            <a:r>
              <a:rPr lang="en-US" dirty="0"/>
              <a:t>Installation on ec2 -</a:t>
            </a:r>
            <a:br>
              <a:rPr lang="en-US" dirty="0"/>
            </a:br>
            <a:endParaRPr lang="en-US" dirty="0"/>
          </a:p>
        </p:txBody>
      </p:sp>
      <p:sp>
        <p:nvSpPr>
          <p:cNvPr id="3" name="Content Placeholder 2">
            <a:extLst>
              <a:ext uri="{FF2B5EF4-FFF2-40B4-BE49-F238E27FC236}">
                <a16:creationId xmlns:a16="http://schemas.microsoft.com/office/drawing/2014/main" id="{DBA7837F-C1A6-4E5B-8220-758935A2E9DC}"/>
              </a:ext>
            </a:extLst>
          </p:cNvPr>
          <p:cNvSpPr>
            <a:spLocks noGrp="1"/>
          </p:cNvSpPr>
          <p:nvPr>
            <p:ph idx="1"/>
          </p:nvPr>
        </p:nvSpPr>
        <p:spPr/>
        <p:txBody>
          <a:bodyPr/>
          <a:lstStyle/>
          <a:p>
            <a:r>
              <a:rPr lang="en-US" dirty="0"/>
              <a:t>To install docker on EC2 -</a:t>
            </a:r>
          </a:p>
          <a:p>
            <a:pPr marL="0" indent="0" fontAlgn="ctr">
              <a:buNone/>
            </a:pPr>
            <a:r>
              <a:rPr lang="en-US" dirty="0"/>
              <a:t>-&gt; Update the packages on your instance</a:t>
            </a:r>
            <a:br>
              <a:rPr lang="en-US" dirty="0"/>
            </a:br>
            <a:r>
              <a:rPr lang="en-US" dirty="0"/>
              <a:t>[ec2-user ~]$ </a:t>
            </a:r>
            <a:r>
              <a:rPr lang="en-US" dirty="0" err="1"/>
              <a:t>sudo</a:t>
            </a:r>
            <a:r>
              <a:rPr lang="en-US" dirty="0"/>
              <a:t> yum update -y</a:t>
            </a:r>
          </a:p>
          <a:p>
            <a:pPr marL="0" indent="0" fontAlgn="ctr">
              <a:buNone/>
            </a:pPr>
            <a:r>
              <a:rPr lang="en-US" dirty="0"/>
              <a:t>-&gt; Install Docker</a:t>
            </a:r>
            <a:br>
              <a:rPr lang="en-US" dirty="0"/>
            </a:br>
            <a:r>
              <a:rPr lang="en-US" dirty="0"/>
              <a:t>[ec2-user ~]$ </a:t>
            </a:r>
            <a:r>
              <a:rPr lang="en-US" dirty="0" err="1"/>
              <a:t>sudo</a:t>
            </a:r>
            <a:r>
              <a:rPr lang="en-US" dirty="0"/>
              <a:t> yum install docker -y</a:t>
            </a:r>
          </a:p>
          <a:p>
            <a:pPr marL="0" indent="0" fontAlgn="ctr">
              <a:buNone/>
            </a:pPr>
            <a:r>
              <a:rPr lang="en-US" dirty="0"/>
              <a:t>-&gt; Start the Docker Service</a:t>
            </a:r>
            <a:br>
              <a:rPr lang="en-US" dirty="0"/>
            </a:br>
            <a:r>
              <a:rPr lang="en-US" dirty="0"/>
              <a:t>[ec2-user ~]$ </a:t>
            </a:r>
            <a:r>
              <a:rPr lang="en-US" dirty="0" err="1"/>
              <a:t>sudo</a:t>
            </a:r>
            <a:r>
              <a:rPr lang="en-US" dirty="0"/>
              <a:t> service docker start</a:t>
            </a:r>
          </a:p>
          <a:p>
            <a:endParaRPr lang="en-US" dirty="0"/>
          </a:p>
        </p:txBody>
      </p:sp>
    </p:spTree>
    <p:extLst>
      <p:ext uri="{BB962C8B-B14F-4D97-AF65-F5344CB8AC3E}">
        <p14:creationId xmlns:p14="http://schemas.microsoft.com/office/powerpoint/2010/main" val="1155773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DB12-E7A7-43E7-A907-79F2748FE288}"/>
              </a:ext>
            </a:extLst>
          </p:cNvPr>
          <p:cNvSpPr>
            <a:spLocks noGrp="1"/>
          </p:cNvSpPr>
          <p:nvPr>
            <p:ph type="title"/>
          </p:nvPr>
        </p:nvSpPr>
        <p:spPr/>
        <p:txBody>
          <a:bodyPr/>
          <a:lstStyle/>
          <a:p>
            <a:r>
              <a:rPr lang="en-US" dirty="0"/>
              <a:t>Kernel Utilities used by docker -</a:t>
            </a:r>
          </a:p>
        </p:txBody>
      </p:sp>
      <p:sp>
        <p:nvSpPr>
          <p:cNvPr id="3" name="Content Placeholder 2">
            <a:extLst>
              <a:ext uri="{FF2B5EF4-FFF2-40B4-BE49-F238E27FC236}">
                <a16:creationId xmlns:a16="http://schemas.microsoft.com/office/drawing/2014/main" id="{69AD9EDA-F852-4D74-92C7-EEC57E81E308}"/>
              </a:ext>
            </a:extLst>
          </p:cNvPr>
          <p:cNvSpPr>
            <a:spLocks noGrp="1"/>
          </p:cNvSpPr>
          <p:nvPr>
            <p:ph idx="1"/>
          </p:nvPr>
        </p:nvSpPr>
        <p:spPr/>
        <p:txBody>
          <a:bodyPr>
            <a:normAutofit fontScale="92500" lnSpcReduction="20000"/>
          </a:bodyPr>
          <a:lstStyle/>
          <a:p>
            <a:pPr marL="0" indent="0" fontAlgn="ctr">
              <a:buNone/>
            </a:pPr>
            <a:r>
              <a:rPr lang="en-US" dirty="0"/>
              <a:t>1. Kernel Namespaces -</a:t>
            </a:r>
          </a:p>
          <a:p>
            <a:r>
              <a:rPr lang="en-US" dirty="0"/>
              <a:t>            The namespace service helps in creating different independent environments for the containers. Like different </a:t>
            </a:r>
            <a:r>
              <a:rPr lang="en-US" dirty="0" err="1"/>
              <a:t>pid</a:t>
            </a:r>
            <a:r>
              <a:rPr lang="en-US" dirty="0"/>
              <a:t> numbers, networking, file system mounts, user namespaces etc.</a:t>
            </a:r>
          </a:p>
          <a:p>
            <a:pPr marL="0" indent="0">
              <a:buNone/>
            </a:pPr>
            <a:endParaRPr lang="en-US" dirty="0"/>
          </a:p>
          <a:p>
            <a:pPr marL="0" indent="0" fontAlgn="ctr">
              <a:buNone/>
            </a:pPr>
            <a:r>
              <a:rPr lang="en-US" dirty="0"/>
              <a:t>2. Control groups (</a:t>
            </a:r>
            <a:r>
              <a:rPr lang="en-US" dirty="0" err="1"/>
              <a:t>CGroups</a:t>
            </a:r>
            <a:r>
              <a:rPr lang="en-US" dirty="0"/>
              <a:t>)-</a:t>
            </a:r>
          </a:p>
          <a:p>
            <a:r>
              <a:rPr lang="en-US" dirty="0"/>
              <a:t>             This contains the limits like how much CPU, memory is allocated to a container. You can change the </a:t>
            </a:r>
            <a:r>
              <a:rPr lang="en-US" dirty="0" err="1"/>
              <a:t>Cgroup</a:t>
            </a:r>
            <a:r>
              <a:rPr lang="en-US" dirty="0"/>
              <a:t> limits however you want.</a:t>
            </a:r>
          </a:p>
          <a:p>
            <a:pPr marL="0" indent="0">
              <a:buNone/>
            </a:pPr>
            <a:endParaRPr lang="en-US" dirty="0"/>
          </a:p>
          <a:p>
            <a:pPr marL="0" indent="0" fontAlgn="ctr">
              <a:buNone/>
            </a:pPr>
            <a:r>
              <a:rPr lang="en-US" dirty="0"/>
              <a:t>3. Capabilities-</a:t>
            </a:r>
          </a:p>
          <a:p>
            <a:r>
              <a:rPr lang="en-US" dirty="0"/>
              <a:t>             Breaks the root privileges into smaller groups, and these can be used to assign to a specific user. Privileges for users/process.</a:t>
            </a:r>
          </a:p>
          <a:p>
            <a:endParaRPr lang="en-US" dirty="0"/>
          </a:p>
        </p:txBody>
      </p:sp>
    </p:spTree>
    <p:extLst>
      <p:ext uri="{BB962C8B-B14F-4D97-AF65-F5344CB8AC3E}">
        <p14:creationId xmlns:p14="http://schemas.microsoft.com/office/powerpoint/2010/main" val="45905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achine generated alternative text:&#10;Docker Engine &#10;Operating System &#10;Physical or Virtual Server &#10;Namespaces &#10;Capabilities &#10;cgroups &#10;Linux Kernel ">
            <a:extLst>
              <a:ext uri="{FF2B5EF4-FFF2-40B4-BE49-F238E27FC236}">
                <a16:creationId xmlns:a16="http://schemas.microsoft.com/office/drawing/2014/main" id="{4E35452E-E3A3-4C94-8DB0-D36ABD9046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6219" y="298482"/>
            <a:ext cx="6900196"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BDD6019-9026-4FE2-AB5B-2B6F1679259F}"/>
              </a:ext>
            </a:extLst>
          </p:cNvPr>
          <p:cNvSpPr/>
          <p:nvPr/>
        </p:nvSpPr>
        <p:spPr>
          <a:xfrm>
            <a:off x="2576660" y="4896209"/>
            <a:ext cx="6096000" cy="1200329"/>
          </a:xfrm>
          <a:prstGeom prst="rect">
            <a:avLst/>
          </a:prstGeom>
        </p:spPr>
        <p:txBody>
          <a:bodyPr>
            <a:spAutoFit/>
          </a:bodyPr>
          <a:lstStyle/>
          <a:p>
            <a:r>
              <a:rPr lang="en-US" dirty="0"/>
              <a:t>Docker installation installs Docker client and Docker Daemon.</a:t>
            </a:r>
          </a:p>
          <a:p>
            <a:r>
              <a:rPr lang="en-US" dirty="0"/>
              <a:t>Client calls daemon, daemon call the actual docker hub registries.</a:t>
            </a:r>
          </a:p>
          <a:p>
            <a:r>
              <a:rPr lang="en-US" dirty="0"/>
              <a:t>Docker engine means Docker client + docker daemon.</a:t>
            </a:r>
          </a:p>
        </p:txBody>
      </p:sp>
    </p:spTree>
    <p:extLst>
      <p:ext uri="{BB962C8B-B14F-4D97-AF65-F5344CB8AC3E}">
        <p14:creationId xmlns:p14="http://schemas.microsoft.com/office/powerpoint/2010/main" val="3179837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8FD1C-B2D0-464D-97E6-15D29173174F}"/>
              </a:ext>
            </a:extLst>
          </p:cNvPr>
          <p:cNvSpPr>
            <a:spLocks noGrp="1"/>
          </p:cNvSpPr>
          <p:nvPr>
            <p:ph type="title"/>
          </p:nvPr>
        </p:nvSpPr>
        <p:spPr/>
        <p:txBody>
          <a:bodyPr/>
          <a:lstStyle/>
          <a:p>
            <a:r>
              <a:rPr lang="en-US" dirty="0"/>
              <a:t>Docker on vivid platforms -</a:t>
            </a:r>
            <a:br>
              <a:rPr lang="en-US" dirty="0"/>
            </a:br>
            <a:endParaRPr lang="en-US" dirty="0"/>
          </a:p>
        </p:txBody>
      </p:sp>
      <p:sp>
        <p:nvSpPr>
          <p:cNvPr id="3" name="Content Placeholder 2">
            <a:extLst>
              <a:ext uri="{FF2B5EF4-FFF2-40B4-BE49-F238E27FC236}">
                <a16:creationId xmlns:a16="http://schemas.microsoft.com/office/drawing/2014/main" id="{19573192-E013-452E-A562-EF0F8199CF58}"/>
              </a:ext>
            </a:extLst>
          </p:cNvPr>
          <p:cNvSpPr>
            <a:spLocks noGrp="1"/>
          </p:cNvSpPr>
          <p:nvPr>
            <p:ph idx="1"/>
          </p:nvPr>
        </p:nvSpPr>
        <p:spPr>
          <a:xfrm>
            <a:off x="678810" y="1171284"/>
            <a:ext cx="10515600" cy="1588694"/>
          </a:xfrm>
        </p:spPr>
        <p:txBody>
          <a:bodyPr>
            <a:normAutofit lnSpcReduction="10000"/>
          </a:bodyPr>
          <a:lstStyle/>
          <a:p>
            <a:r>
              <a:rPr lang="en-US" dirty="0"/>
              <a:t>If you want to run a windows application on the container then the OS should in windows, as the container uses the windows Kernel. In the same way to run a Linux application we should be using a Linux OS</a:t>
            </a:r>
          </a:p>
          <a:p>
            <a:endParaRPr lang="en-US" dirty="0"/>
          </a:p>
        </p:txBody>
      </p:sp>
      <p:pic>
        <p:nvPicPr>
          <p:cNvPr id="4" name="Picture 3">
            <a:extLst>
              <a:ext uri="{FF2B5EF4-FFF2-40B4-BE49-F238E27FC236}">
                <a16:creationId xmlns:a16="http://schemas.microsoft.com/office/drawing/2014/main" id="{D3054B9A-400D-4BE4-9F1C-AAF0598062B0}"/>
              </a:ext>
            </a:extLst>
          </p:cNvPr>
          <p:cNvPicPr>
            <a:picLocks noChangeAspect="1"/>
          </p:cNvPicPr>
          <p:nvPr/>
        </p:nvPicPr>
        <p:blipFill>
          <a:blip r:embed="rId2"/>
          <a:stretch>
            <a:fillRect/>
          </a:stretch>
        </p:blipFill>
        <p:spPr>
          <a:xfrm>
            <a:off x="1932495" y="2725076"/>
            <a:ext cx="7402601" cy="3790369"/>
          </a:xfrm>
          <a:prstGeom prst="rect">
            <a:avLst/>
          </a:prstGeom>
        </p:spPr>
      </p:pic>
    </p:spTree>
    <p:extLst>
      <p:ext uri="{BB962C8B-B14F-4D97-AF65-F5344CB8AC3E}">
        <p14:creationId xmlns:p14="http://schemas.microsoft.com/office/powerpoint/2010/main" val="313375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61D9-C490-4171-98A6-68D4A03BB9C2}"/>
              </a:ext>
            </a:extLst>
          </p:cNvPr>
          <p:cNvSpPr>
            <a:spLocks noGrp="1"/>
          </p:cNvSpPr>
          <p:nvPr>
            <p:ph type="title"/>
          </p:nvPr>
        </p:nvSpPr>
        <p:spPr/>
        <p:txBody>
          <a:bodyPr/>
          <a:lstStyle/>
          <a:p>
            <a:r>
              <a:rPr lang="en-US" dirty="0"/>
              <a:t>Docker Images</a:t>
            </a:r>
          </a:p>
        </p:txBody>
      </p:sp>
      <p:sp>
        <p:nvSpPr>
          <p:cNvPr id="3" name="Content Placeholder 2">
            <a:extLst>
              <a:ext uri="{FF2B5EF4-FFF2-40B4-BE49-F238E27FC236}">
                <a16:creationId xmlns:a16="http://schemas.microsoft.com/office/drawing/2014/main" id="{45506F0D-0965-48BC-9E16-BC59F59E42E1}"/>
              </a:ext>
            </a:extLst>
          </p:cNvPr>
          <p:cNvSpPr>
            <a:spLocks noGrp="1"/>
          </p:cNvSpPr>
          <p:nvPr>
            <p:ph idx="1"/>
          </p:nvPr>
        </p:nvSpPr>
        <p:spPr/>
        <p:txBody>
          <a:bodyPr/>
          <a:lstStyle/>
          <a:p>
            <a:r>
              <a:rPr lang="en-US" dirty="0"/>
              <a:t>Images are nothing but a configuration file that we down from the docker hub.</a:t>
            </a:r>
          </a:p>
          <a:p>
            <a:r>
              <a:rPr lang="en-US" dirty="0"/>
              <a:t>If you run the Images using the docker commands you can spin up a container.</a:t>
            </a:r>
          </a:p>
          <a:p>
            <a:endParaRPr lang="en-US" dirty="0"/>
          </a:p>
        </p:txBody>
      </p:sp>
    </p:spTree>
    <p:extLst>
      <p:ext uri="{BB962C8B-B14F-4D97-AF65-F5344CB8AC3E}">
        <p14:creationId xmlns:p14="http://schemas.microsoft.com/office/powerpoint/2010/main" val="2218153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5F6E8-8090-4D25-8F95-5F78B00C1482}"/>
              </a:ext>
            </a:extLst>
          </p:cNvPr>
          <p:cNvSpPr>
            <a:spLocks noGrp="1"/>
          </p:cNvSpPr>
          <p:nvPr>
            <p:ph type="title"/>
          </p:nvPr>
        </p:nvSpPr>
        <p:spPr/>
        <p:txBody>
          <a:bodyPr/>
          <a:lstStyle/>
          <a:p>
            <a:r>
              <a:rPr lang="en-US" dirty="0"/>
              <a:t>Images related commands</a:t>
            </a:r>
          </a:p>
        </p:txBody>
      </p:sp>
      <p:sp>
        <p:nvSpPr>
          <p:cNvPr id="3" name="Content Placeholder 2">
            <a:extLst>
              <a:ext uri="{FF2B5EF4-FFF2-40B4-BE49-F238E27FC236}">
                <a16:creationId xmlns:a16="http://schemas.microsoft.com/office/drawing/2014/main" id="{FD87C1E4-8921-426F-9C56-3545A2922C18}"/>
              </a:ext>
            </a:extLst>
          </p:cNvPr>
          <p:cNvSpPr>
            <a:spLocks noGrp="1"/>
          </p:cNvSpPr>
          <p:nvPr>
            <p:ph idx="1"/>
          </p:nvPr>
        </p:nvSpPr>
        <p:spPr/>
        <p:txBody>
          <a:bodyPr/>
          <a:lstStyle/>
          <a:p>
            <a:r>
              <a:rPr lang="en-US" dirty="0">
                <a:solidFill>
                  <a:srgbClr val="FF0000"/>
                </a:solidFill>
              </a:rPr>
              <a:t>docker run –it fedora /bin/bash </a:t>
            </a:r>
            <a:r>
              <a:rPr lang="en-US" dirty="0"/>
              <a:t>-</a:t>
            </a:r>
            <a:r>
              <a:rPr lang="en-US" dirty="0">
                <a:sym typeface="Wingdings" panose="05000000000000000000" pitchFamily="2" charset="2"/>
              </a:rPr>
              <a:t> run does two things first, get the fedora image from docker hub if it is not present locally, second this this spins up the container. –it means this give you a interactive terminal to the container that will be </a:t>
            </a:r>
            <a:r>
              <a:rPr lang="en-US" dirty="0" err="1">
                <a:sym typeface="Wingdings" panose="05000000000000000000" pitchFamily="2" charset="2"/>
              </a:rPr>
              <a:t>spinned</a:t>
            </a:r>
            <a:r>
              <a:rPr lang="en-US" dirty="0">
                <a:sym typeface="Wingdings" panose="05000000000000000000" pitchFamily="2" charset="2"/>
              </a:rPr>
              <a:t> up after executing this command, /bin/bash is the pid1 process that will be running in the container.</a:t>
            </a:r>
          </a:p>
          <a:p>
            <a:r>
              <a:rPr lang="en-US" dirty="0">
                <a:solidFill>
                  <a:srgbClr val="FF0000"/>
                </a:solidFill>
                <a:sym typeface="Wingdings" panose="05000000000000000000" pitchFamily="2" charset="2"/>
              </a:rPr>
              <a:t>docker images </a:t>
            </a:r>
            <a:r>
              <a:rPr lang="en-US" dirty="0">
                <a:sym typeface="Wingdings" panose="05000000000000000000" pitchFamily="2" charset="2"/>
              </a:rPr>
              <a:t>- gives you the list of images on the box.</a:t>
            </a:r>
          </a:p>
          <a:p>
            <a:r>
              <a:rPr lang="en-US" dirty="0">
                <a:solidFill>
                  <a:srgbClr val="FF0000"/>
                </a:solidFill>
                <a:sym typeface="Wingdings" panose="05000000000000000000" pitchFamily="2" charset="2"/>
              </a:rPr>
              <a:t>docker images &lt;</a:t>
            </a:r>
            <a:r>
              <a:rPr lang="en-US" dirty="0" err="1">
                <a:solidFill>
                  <a:srgbClr val="FF0000"/>
                </a:solidFill>
                <a:sym typeface="Wingdings" panose="05000000000000000000" pitchFamily="2" charset="2"/>
              </a:rPr>
              <a:t>image_name</a:t>
            </a:r>
            <a:r>
              <a:rPr lang="en-US" dirty="0">
                <a:solidFill>
                  <a:srgbClr val="FF0000"/>
                </a:solidFill>
                <a:sym typeface="Wingdings" panose="05000000000000000000" pitchFamily="2" charset="2"/>
              </a:rPr>
              <a:t>&gt;</a:t>
            </a:r>
            <a:r>
              <a:rPr lang="en-US" dirty="0">
                <a:sym typeface="Wingdings" panose="05000000000000000000" pitchFamily="2" charset="2"/>
              </a:rPr>
              <a:t> -&gt; list of images related to this </a:t>
            </a:r>
            <a:r>
              <a:rPr lang="en-US" dirty="0" err="1">
                <a:sym typeface="Wingdings" panose="05000000000000000000" pitchFamily="2" charset="2"/>
              </a:rPr>
              <a:t>image_name</a:t>
            </a:r>
            <a:r>
              <a:rPr lang="en-US" dirty="0">
                <a:sym typeface="Wingdings" panose="05000000000000000000" pitchFamily="2" charset="2"/>
              </a:rPr>
              <a:t>.</a:t>
            </a:r>
          </a:p>
        </p:txBody>
      </p:sp>
    </p:spTree>
    <p:extLst>
      <p:ext uri="{BB962C8B-B14F-4D97-AF65-F5344CB8AC3E}">
        <p14:creationId xmlns:p14="http://schemas.microsoft.com/office/powerpoint/2010/main" val="1822777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CD035-0F39-48C9-AE73-99CB274B6977}"/>
              </a:ext>
            </a:extLst>
          </p:cNvPr>
          <p:cNvSpPr>
            <a:spLocks noGrp="1"/>
          </p:cNvSpPr>
          <p:nvPr>
            <p:ph idx="1"/>
          </p:nvPr>
        </p:nvSpPr>
        <p:spPr>
          <a:xfrm>
            <a:off x="838200" y="197708"/>
            <a:ext cx="10515600" cy="5979255"/>
          </a:xfrm>
        </p:spPr>
        <p:txBody>
          <a:bodyPr/>
          <a:lstStyle/>
          <a:p>
            <a:r>
              <a:rPr lang="en-US" dirty="0">
                <a:solidFill>
                  <a:srgbClr val="FF0000"/>
                </a:solidFill>
              </a:rPr>
              <a:t>docker pull &lt;</a:t>
            </a:r>
            <a:r>
              <a:rPr lang="en-US" dirty="0" err="1">
                <a:solidFill>
                  <a:srgbClr val="FF0000"/>
                </a:solidFill>
              </a:rPr>
              <a:t>image_name</a:t>
            </a:r>
            <a:r>
              <a:rPr lang="en-US" dirty="0">
                <a:solidFill>
                  <a:srgbClr val="FF0000"/>
                </a:solidFill>
              </a:rPr>
              <a:t>&gt; </a:t>
            </a:r>
            <a:r>
              <a:rPr lang="en-US" dirty="0"/>
              <a:t>-</a:t>
            </a:r>
            <a:r>
              <a:rPr lang="en-US" dirty="0">
                <a:sym typeface="Wingdings" panose="05000000000000000000" pitchFamily="2" charset="2"/>
              </a:rPr>
              <a:t> pull the image from docker hub and download it locally without spinning up the container.</a:t>
            </a:r>
          </a:p>
          <a:p>
            <a:r>
              <a:rPr lang="en-US" dirty="0">
                <a:solidFill>
                  <a:srgbClr val="FF0000"/>
                </a:solidFill>
              </a:rPr>
              <a:t>docker start &lt;</a:t>
            </a:r>
            <a:r>
              <a:rPr lang="en-US" dirty="0" err="1">
                <a:solidFill>
                  <a:srgbClr val="FF0000"/>
                </a:solidFill>
              </a:rPr>
              <a:t>image_name</a:t>
            </a:r>
            <a:r>
              <a:rPr lang="en-US" dirty="0">
                <a:solidFill>
                  <a:srgbClr val="FF0000"/>
                </a:solidFill>
              </a:rPr>
              <a:t>&gt; </a:t>
            </a:r>
            <a:r>
              <a:rPr lang="en-US" dirty="0"/>
              <a:t>-&gt; starts the container with the </a:t>
            </a:r>
            <a:r>
              <a:rPr lang="en-US" dirty="0" err="1"/>
              <a:t>image_name</a:t>
            </a:r>
            <a:r>
              <a:rPr lang="en-US" dirty="0"/>
              <a:t> mentioned, this searches for the image locally only.</a:t>
            </a:r>
          </a:p>
          <a:p>
            <a:r>
              <a:rPr lang="en-US" dirty="0">
                <a:solidFill>
                  <a:srgbClr val="FF0000"/>
                </a:solidFill>
              </a:rPr>
              <a:t>docker pull + docker start = docker run</a:t>
            </a:r>
          </a:p>
          <a:p>
            <a:r>
              <a:rPr lang="en-US" dirty="0">
                <a:solidFill>
                  <a:srgbClr val="FF0000"/>
                </a:solidFill>
              </a:rPr>
              <a:t>docker images --tree </a:t>
            </a:r>
            <a:r>
              <a:rPr lang="en-US" dirty="0"/>
              <a:t>-</a:t>
            </a:r>
            <a:r>
              <a:rPr lang="en-US" dirty="0">
                <a:sym typeface="Wingdings" panose="05000000000000000000" pitchFamily="2" charset="2"/>
              </a:rPr>
              <a:t> give the images tree.</a:t>
            </a:r>
          </a:p>
          <a:p>
            <a:r>
              <a:rPr lang="en-US" dirty="0">
                <a:solidFill>
                  <a:srgbClr val="FF0000"/>
                </a:solidFill>
                <a:sym typeface="Wingdings" panose="05000000000000000000" pitchFamily="2" charset="2"/>
              </a:rPr>
              <a:t>docker history &lt;</a:t>
            </a:r>
            <a:r>
              <a:rPr lang="en-US" dirty="0" err="1">
                <a:solidFill>
                  <a:srgbClr val="FF0000"/>
                </a:solidFill>
                <a:sym typeface="Wingdings" panose="05000000000000000000" pitchFamily="2" charset="2"/>
              </a:rPr>
              <a:t>image_id</a:t>
            </a:r>
            <a:r>
              <a:rPr lang="en-US" dirty="0">
                <a:solidFill>
                  <a:srgbClr val="FF0000"/>
                </a:solidFill>
                <a:sym typeface="Wingdings" panose="05000000000000000000" pitchFamily="2" charset="2"/>
              </a:rPr>
              <a:t>&gt; </a:t>
            </a:r>
            <a:r>
              <a:rPr lang="en-US" dirty="0">
                <a:sym typeface="Wingdings" panose="05000000000000000000" pitchFamily="2" charset="2"/>
              </a:rPr>
              <a:t>-&gt; gives you the list of commands that ran to build the image, and the image layers within the specified image.</a:t>
            </a:r>
            <a:endParaRPr lang="en-US" dirty="0"/>
          </a:p>
        </p:txBody>
      </p:sp>
    </p:spTree>
    <p:extLst>
      <p:ext uri="{BB962C8B-B14F-4D97-AF65-F5344CB8AC3E}">
        <p14:creationId xmlns:p14="http://schemas.microsoft.com/office/powerpoint/2010/main" val="4229615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1366</TotalTime>
  <Words>1401</Words>
  <Application>Microsoft Office PowerPoint</Application>
  <PresentationFormat>Widescreen</PresentationFormat>
  <Paragraphs>97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Docker</vt:lpstr>
      <vt:lpstr>VMWare vs Container Architecture -</vt:lpstr>
      <vt:lpstr>Installation on ec2 - </vt:lpstr>
      <vt:lpstr>Kernel Utilities used by docker -</vt:lpstr>
      <vt:lpstr>PowerPoint Presentation</vt:lpstr>
      <vt:lpstr>Docker on vivid platforms - </vt:lpstr>
      <vt:lpstr>Docker Images</vt:lpstr>
      <vt:lpstr>Images related commands</vt:lpstr>
      <vt:lpstr>PowerPoint Presentation</vt:lpstr>
      <vt:lpstr>Docker Container</vt:lpstr>
      <vt:lpstr>PowerPoint Presentation</vt:lpstr>
      <vt:lpstr>Container related commands –</vt:lpstr>
      <vt:lpstr>PowerPoint Presentation</vt:lpstr>
      <vt:lpstr>PowerPoint Presentation</vt:lpstr>
      <vt:lpstr>Docker related commands-</vt:lpstr>
      <vt:lpstr>DOCKERFILE &amp; Commands related to this –</vt:lpstr>
      <vt:lpstr>PowerPoint Presentation</vt:lpstr>
      <vt:lpstr>Docker hub -</vt:lpstr>
      <vt:lpstr>Committing the image to docker hub -</vt:lpstr>
      <vt:lpstr>Private registry –</vt:lpstr>
      <vt:lpstr>PowerPoint Presentation</vt:lpstr>
      <vt:lpstr>Docker networking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RITESH KUCHUKULLA</dc:creator>
  <cp:lastModifiedBy>RITESH KUCHUKULLA</cp:lastModifiedBy>
  <cp:revision>39</cp:revision>
  <dcterms:created xsi:type="dcterms:W3CDTF">2017-08-31T02:59:47Z</dcterms:created>
  <dcterms:modified xsi:type="dcterms:W3CDTF">2017-09-24T17:23:55Z</dcterms:modified>
</cp:coreProperties>
</file>