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1" r:id="rId1"/>
  </p:sldMasterIdLst>
  <p:notesMasterIdLst>
    <p:notesMasterId r:id="rId19"/>
  </p:notesMasterIdLst>
  <p:sldIdLst>
    <p:sldId id="256" r:id="rId2"/>
    <p:sldId id="257" r:id="rId3"/>
    <p:sldId id="275" r:id="rId4"/>
    <p:sldId id="276" r:id="rId5"/>
    <p:sldId id="277" r:id="rId6"/>
    <p:sldId id="278" r:id="rId7"/>
    <p:sldId id="288" r:id="rId8"/>
    <p:sldId id="264" r:id="rId9"/>
    <p:sldId id="289" r:id="rId10"/>
    <p:sldId id="279" r:id="rId11"/>
    <p:sldId id="280" r:id="rId12"/>
    <p:sldId id="282" r:id="rId13"/>
    <p:sldId id="287" r:id="rId14"/>
    <p:sldId id="283" r:id="rId15"/>
    <p:sldId id="284" r:id="rId16"/>
    <p:sldId id="285" r:id="rId17"/>
    <p:sldId id="274" r:id="rId18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C8A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34" autoAdjust="0"/>
    <p:restoredTop sz="94610"/>
  </p:normalViewPr>
  <p:slideViewPr>
    <p:cSldViewPr snapToGrid="0" snapToObjects="1">
      <p:cViewPr varScale="1">
        <p:scale>
          <a:sx n="70" d="100"/>
          <a:sy n="70" d="100"/>
        </p:scale>
        <p:origin x="-643" y="-72"/>
      </p:cViewPr>
      <p:guideLst>
        <p:guide orient="horz" pos="2592"/>
        <p:guide pos="46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7165238"/>
            <a:ext cx="14630400" cy="106436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622" tIns="65311" rIns="130622" bIns="65311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14630" y="7263994"/>
            <a:ext cx="3599078" cy="85587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622" tIns="65311" rIns="130622" bIns="65311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3774643" y="7253021"/>
            <a:ext cx="10855757" cy="85587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622" tIns="65311" rIns="130622" bIns="65311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779520" y="4846320"/>
            <a:ext cx="10363200" cy="219456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779520" y="7260044"/>
            <a:ext cx="10728960" cy="822960"/>
          </a:xfrm>
        </p:spPr>
        <p:txBody>
          <a:bodyPr anchor="ctr">
            <a:normAutofit/>
          </a:bodyPr>
          <a:lstStyle>
            <a:lvl1pPr marL="0" indent="0" algn="l">
              <a:buNone/>
              <a:defRPr sz="3700">
                <a:solidFill>
                  <a:srgbClr val="FFFFFF"/>
                </a:solidFill>
              </a:defRPr>
            </a:lvl1pPr>
            <a:lvl2pPr marL="653110" indent="0" algn="ctr">
              <a:buNone/>
            </a:lvl2pPr>
            <a:lvl3pPr marL="1306220" indent="0" algn="ctr">
              <a:buNone/>
            </a:lvl3pPr>
            <a:lvl4pPr marL="1959331" indent="0" algn="ctr">
              <a:buNone/>
            </a:lvl4pPr>
            <a:lvl5pPr marL="2612441" indent="0" algn="ctr">
              <a:buNone/>
            </a:lvl5pPr>
            <a:lvl6pPr marL="3265551" indent="0" algn="ctr">
              <a:buNone/>
            </a:lvl6pPr>
            <a:lvl7pPr marL="3918661" indent="0" algn="ctr">
              <a:buNone/>
            </a:lvl7pPr>
            <a:lvl8pPr marL="4571771" indent="0" algn="ctr">
              <a:buNone/>
            </a:lvl8pPr>
            <a:lvl9pPr marL="5224882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21920" y="7282439"/>
            <a:ext cx="3291840" cy="822960"/>
          </a:xfrm>
        </p:spPr>
        <p:txBody>
          <a:bodyPr>
            <a:noAutofit/>
          </a:bodyPr>
          <a:lstStyle>
            <a:lvl1pPr algn="ctr">
              <a:defRPr sz="29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23A271A1-F6D6-438B-A432-4747EE7ECD40}" type="datetimeFigureOut">
              <a:rPr lang="en-US" smtClean="0"/>
              <a:pPr algn="ctr" eaLnBrk="1" latinLnBrk="0" hangingPunct="1"/>
              <a:t>2/28/2025</a:t>
            </a:fld>
            <a:endParaRPr lang="en-US" sz="29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3336629" y="283846"/>
            <a:ext cx="9387840" cy="438150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801600" y="274320"/>
            <a:ext cx="1341120" cy="4572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71A1-F6D6-438B-A432-4747EE7ECD40}" type="datetimeFigureOut">
              <a:rPr lang="en-US" smtClean="0"/>
              <a:pPr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85120" y="731520"/>
            <a:ext cx="3291840" cy="6619876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520" y="731520"/>
            <a:ext cx="8900160" cy="6619877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485120" y="7498083"/>
            <a:ext cx="3535680" cy="438150"/>
          </a:xfrm>
        </p:spPr>
        <p:txBody>
          <a:bodyPr/>
          <a:lstStyle/>
          <a:p>
            <a:fld id="{23A271A1-F6D6-438B-A432-4747EE7ECD40}" type="datetimeFigureOut">
              <a:rPr lang="en-US" smtClean="0"/>
              <a:pPr/>
              <a:t>2/28/2025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31522" y="7497849"/>
            <a:ext cx="8917573" cy="43815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9754109" y="0"/>
            <a:ext cx="512064" cy="82296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827261" y="731520"/>
            <a:ext cx="365760" cy="749808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9827261" y="0"/>
            <a:ext cx="365760" cy="64008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9690101" y="124459"/>
            <a:ext cx="640080" cy="391162"/>
          </a:xfrm>
        </p:spPr>
        <p:txBody>
          <a:bodyPr/>
          <a:lstStyle/>
          <a:p>
            <a:fld id="{F0C94032-CD4C-4C25-B0C2-CEC720522D92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STER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0237" y="274320"/>
            <a:ext cx="13045440" cy="118872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71A1-F6D6-438B-A432-4747EE7ECD40}" type="datetimeFigureOut">
              <a:rPr lang="en-US" smtClean="0"/>
              <a:pPr/>
              <a:t>2/28/2025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80237" y="1920240"/>
            <a:ext cx="13045440" cy="53949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1" y="3291841"/>
            <a:ext cx="11396981" cy="2007870"/>
          </a:xfrm>
        </p:spPr>
        <p:txBody>
          <a:bodyPr anchor="t"/>
          <a:lstStyle>
            <a:lvl1pPr marL="0" indent="0">
              <a:buNone/>
              <a:defRPr sz="4000">
                <a:solidFill>
                  <a:schemeClr val="tx2"/>
                </a:solidFill>
              </a:defRPr>
            </a:lvl1pPr>
            <a:lvl2pPr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828800"/>
            <a:ext cx="14630400" cy="13716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622" tIns="65311" rIns="130622" bIns="65311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920240"/>
            <a:ext cx="2072640" cy="118872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622" tIns="65311" rIns="130622" bIns="65311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194560" y="1920240"/>
            <a:ext cx="12435840" cy="118872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622" tIns="65311" rIns="130622" bIns="65311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0" y="1920240"/>
            <a:ext cx="12192000" cy="1188720"/>
          </a:xfrm>
        </p:spPr>
        <p:txBody>
          <a:bodyPr/>
          <a:lstStyle>
            <a:lvl1pPr algn="l">
              <a:buNone/>
              <a:defRPr sz="63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71A1-F6D6-438B-A432-4747EE7ECD40}" type="datetimeFigureOut">
              <a:rPr lang="en-US" smtClean="0"/>
              <a:pPr/>
              <a:t>2/28/2025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2103120"/>
            <a:ext cx="2072640" cy="842011"/>
          </a:xfrm>
        </p:spPr>
        <p:txBody>
          <a:bodyPr>
            <a:noAutofit/>
          </a:bodyPr>
          <a:lstStyle>
            <a:lvl1pPr>
              <a:defRPr sz="34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3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75360" y="1907480"/>
            <a:ext cx="6217920" cy="5486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7751842" y="1907480"/>
            <a:ext cx="6217920" cy="5486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23A271A1-F6D6-438B-A432-4747EE7ECD40}" type="datetimeFigureOut">
              <a:rPr lang="en-US" smtClean="0"/>
              <a:pPr/>
              <a:t>2/28/2025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440" y="327660"/>
            <a:ext cx="13045440" cy="104394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975360" y="2926080"/>
            <a:ext cx="6217920" cy="429768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7680960" y="2926080"/>
            <a:ext cx="6217920" cy="429768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23A271A1-F6D6-438B-A432-4747EE7ECD40}" type="datetimeFigureOut">
              <a:rPr lang="en-US" smtClean="0"/>
              <a:pPr/>
              <a:t>2/28/2025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975360" y="2103120"/>
            <a:ext cx="6217920" cy="768096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9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7680960" y="2103120"/>
            <a:ext cx="6217920" cy="768096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9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71A1-F6D6-438B-A432-4747EE7ECD40}" type="datetimeFigureOut">
              <a:rPr lang="en-US" smtClean="0"/>
              <a:pPr/>
              <a:t>2/28/2025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71A1-F6D6-438B-A432-4747EE7ECD40}" type="datetimeFigureOut">
              <a:rPr lang="en-US" smtClean="0"/>
              <a:pPr/>
              <a:t>2/28/2025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7498080"/>
            <a:ext cx="853440" cy="4572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5360" y="327660"/>
            <a:ext cx="12923520" cy="1043940"/>
          </a:xfrm>
        </p:spPr>
        <p:txBody>
          <a:bodyPr anchor="ctr"/>
          <a:lstStyle>
            <a:lvl1pPr algn="l">
              <a:buNone/>
              <a:defRPr sz="63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71A1-F6D6-438B-A432-4747EE7ECD40}" type="datetimeFigureOut">
              <a:rPr lang="en-US" smtClean="0"/>
              <a:pPr/>
              <a:t>2/28/2025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75360" y="2103120"/>
            <a:ext cx="2560320" cy="521208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95933" tIns="261244" rIns="195933" bIns="130622"/>
          <a:lstStyle>
            <a:lvl1pPr marL="0" indent="0">
              <a:spcAft>
                <a:spcPts val="1429"/>
              </a:spcAft>
              <a:buNone/>
              <a:defRPr sz="2600"/>
            </a:lvl1pPr>
            <a:lvl2pPr>
              <a:buNone/>
              <a:defRPr sz="1700"/>
            </a:lvl2pPr>
            <a:lvl3pPr>
              <a:buNone/>
              <a:defRPr sz="1400"/>
            </a:lvl3pPr>
            <a:lvl4pPr>
              <a:buNone/>
              <a:defRPr sz="1300"/>
            </a:lvl4pPr>
            <a:lvl5pPr>
              <a:buNone/>
              <a:defRPr sz="13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3779520" y="2103120"/>
            <a:ext cx="10241280" cy="530352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0" y="6583680"/>
            <a:ext cx="11704320" cy="822960"/>
          </a:xfrm>
        </p:spPr>
        <p:txBody>
          <a:bodyPr/>
          <a:lstStyle>
            <a:lvl1pPr marL="0" indent="0">
              <a:buFontTx/>
              <a:buNone/>
              <a:defRPr sz="2400"/>
            </a:lvl1pPr>
            <a:lvl2pPr>
              <a:buFontTx/>
              <a:buNone/>
              <a:defRPr sz="1700"/>
            </a:lvl2pPr>
            <a:lvl3pPr>
              <a:buFontTx/>
              <a:buNone/>
              <a:defRPr sz="1400"/>
            </a:lvl3pPr>
            <a:lvl4pPr>
              <a:buFontTx/>
              <a:buNone/>
              <a:defRPr sz="1300"/>
            </a:lvl4pPr>
            <a:lvl5pPr>
              <a:buFontTx/>
              <a:buNone/>
              <a:defRPr sz="13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14630" y="5486400"/>
            <a:ext cx="14630400" cy="106436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622" tIns="65311" rIns="130622" bIns="65311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14630" y="5596128"/>
            <a:ext cx="2340864" cy="85587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622" tIns="65311" rIns="130622" bIns="65311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472538" y="5585155"/>
            <a:ext cx="12157862" cy="85587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622" tIns="65311" rIns="130622" bIns="65311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0" y="5577840"/>
            <a:ext cx="11704320" cy="822960"/>
          </a:xfrm>
        </p:spPr>
        <p:txBody>
          <a:bodyPr anchor="ctr"/>
          <a:lstStyle>
            <a:lvl1pPr algn="l">
              <a:buNone/>
              <a:defRPr sz="40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2316480" y="0"/>
            <a:ext cx="160934" cy="824057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622" tIns="65311" rIns="130622" bIns="65311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9997440" y="7498081"/>
            <a:ext cx="4267200" cy="438150"/>
          </a:xfrm>
        </p:spPr>
        <p:txBody>
          <a:bodyPr rtlCol="0"/>
          <a:lstStyle/>
          <a:p>
            <a:fld id="{23A271A1-F6D6-438B-A432-4747EE7ECD40}" type="datetimeFigureOut">
              <a:rPr lang="en-US" smtClean="0"/>
              <a:pPr/>
              <a:t>2/28/2025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5600699"/>
            <a:ext cx="2316480" cy="796294"/>
          </a:xfrm>
        </p:spPr>
        <p:txBody>
          <a:bodyPr rtlCol="0"/>
          <a:lstStyle>
            <a:lvl1pPr>
              <a:defRPr sz="4000"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40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2560320" y="7497848"/>
            <a:ext cx="7315200" cy="438150"/>
          </a:xfrm>
        </p:spPr>
        <p:txBody>
          <a:bodyPr rtlCol="0"/>
          <a:lstStyle/>
          <a:p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496922" y="0"/>
            <a:ext cx="12133478" cy="548274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46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75360" y="274320"/>
            <a:ext cx="13045440" cy="1188720"/>
          </a:xfrm>
          <a:prstGeom prst="rect">
            <a:avLst/>
          </a:prstGeom>
        </p:spPr>
        <p:txBody>
          <a:bodyPr vert="horz" lIns="130622" tIns="65311" rIns="130622" bIns="65311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80237" y="1920240"/>
            <a:ext cx="13045440" cy="5431536"/>
          </a:xfrm>
          <a:prstGeom prst="rect">
            <a:avLst/>
          </a:prstGeom>
        </p:spPr>
        <p:txBody>
          <a:bodyPr vert="horz" lIns="130622" tIns="65311" rIns="130622" bIns="65311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9753600" y="7498081"/>
            <a:ext cx="4267200" cy="438150"/>
          </a:xfrm>
          <a:prstGeom prst="rect">
            <a:avLst/>
          </a:prstGeom>
        </p:spPr>
        <p:txBody>
          <a:bodyPr vert="horz" lIns="130622" tIns="65311" rIns="130622" bIns="65311" anchor="ctr" anchorCtr="0"/>
          <a:lstStyle>
            <a:lvl1pPr algn="l" eaLnBrk="1" latinLnBrk="0" hangingPunct="1">
              <a:defRPr kumimoji="0" sz="2000">
                <a:solidFill>
                  <a:schemeClr val="tx2"/>
                </a:solidFill>
              </a:defRPr>
            </a:lvl1pPr>
          </a:lstStyle>
          <a:p>
            <a:fld id="{23A271A1-F6D6-438B-A432-4747EE7ECD40}" type="datetimeFigureOut">
              <a:rPr lang="en-US" smtClean="0"/>
              <a:pPr/>
              <a:t>2/28/2025</a:t>
            </a:fld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75361" y="7497848"/>
            <a:ext cx="8673733" cy="438150"/>
          </a:xfrm>
          <a:prstGeom prst="rect">
            <a:avLst/>
          </a:prstGeom>
        </p:spPr>
        <p:txBody>
          <a:bodyPr vert="horz" lIns="130622" tIns="65311" rIns="130622" bIns="65311" anchor="ctr"/>
          <a:lstStyle>
            <a:lvl1pPr algn="r" eaLnBrk="1" latinLnBrk="0" hangingPunct="1">
              <a:defRPr kumimoji="0" sz="20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20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481328"/>
            <a:ext cx="14630400" cy="38404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622" tIns="65311" rIns="130622" bIns="65311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536192"/>
            <a:ext cx="853440" cy="27432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622" tIns="65311" rIns="130622" bIns="65311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944880" y="1536192"/>
            <a:ext cx="13685520" cy="27432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622" tIns="65311" rIns="130622" bIns="65311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526667"/>
            <a:ext cx="853440" cy="293371"/>
          </a:xfrm>
          <a:prstGeom prst="rect">
            <a:avLst/>
          </a:prstGeom>
        </p:spPr>
        <p:txBody>
          <a:bodyPr vert="horz" lIns="130622" tIns="65311" rIns="130622" bIns="65311" anchor="ctr" anchorCtr="0">
            <a:normAutofit/>
          </a:bodyPr>
          <a:lstStyle>
            <a:lvl1pPr algn="ctr" eaLnBrk="1" latinLnBrk="0" hangingPunct="1">
              <a:defRPr kumimoji="0" sz="2000" b="1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0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63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457177" indent="-457177" algn="l" rtl="0" eaLnBrk="1" latinLnBrk="0" hangingPunct="1">
        <a:spcBef>
          <a:spcPts val="1000"/>
        </a:spcBef>
        <a:buClr>
          <a:schemeClr val="accent2"/>
        </a:buClr>
        <a:buSzPct val="60000"/>
        <a:buFont typeface="Wingdings"/>
        <a:buChar char=""/>
        <a:defRPr kumimoji="0" sz="4100" kern="1200">
          <a:solidFill>
            <a:schemeClr val="tx1"/>
          </a:solidFill>
          <a:latin typeface="+mn-lt"/>
          <a:ea typeface="+mn-ea"/>
          <a:cs typeface="+mn-cs"/>
        </a:defRPr>
      </a:lvl1pPr>
      <a:lvl2pPr marL="914354" indent="-391866" algn="l" rtl="0" eaLnBrk="1" latinLnBrk="0" hangingPunct="1">
        <a:spcBef>
          <a:spcPts val="786"/>
        </a:spcBef>
        <a:buClr>
          <a:schemeClr val="accent1"/>
        </a:buClr>
        <a:buSzPct val="70000"/>
        <a:buFont typeface="Wingdings 2"/>
        <a:buChar char=""/>
        <a:defRPr kumimoji="0"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306220" indent="-326555" algn="l" rtl="0" eaLnBrk="1" latinLnBrk="0" hangingPunct="1">
        <a:spcBef>
          <a:spcPts val="714"/>
        </a:spcBef>
        <a:buClr>
          <a:schemeClr val="accent2"/>
        </a:buClr>
        <a:buSzPct val="75000"/>
        <a:buFont typeface="Wingdings"/>
        <a:buChar char=""/>
        <a:defRPr kumimoji="0" sz="3300" kern="1200">
          <a:solidFill>
            <a:schemeClr val="tx1"/>
          </a:solidFill>
          <a:latin typeface="+mn-lt"/>
          <a:ea typeface="+mn-ea"/>
          <a:cs typeface="+mn-cs"/>
        </a:defRPr>
      </a:lvl3pPr>
      <a:lvl4pPr marL="1959331" indent="-326555" algn="l" rtl="0" eaLnBrk="1" latinLnBrk="0" hangingPunct="1">
        <a:spcBef>
          <a:spcPts val="571"/>
        </a:spcBef>
        <a:buClr>
          <a:schemeClr val="accent3"/>
        </a:buClr>
        <a:buSzPct val="75000"/>
        <a:buFont typeface="Wingdings"/>
        <a:buChar char="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612441" indent="-326555" algn="l" rtl="0" eaLnBrk="1" latinLnBrk="0" hangingPunct="1">
        <a:spcBef>
          <a:spcPts val="571"/>
        </a:spcBef>
        <a:buClr>
          <a:schemeClr val="accent4"/>
        </a:buClr>
        <a:buSzPct val="65000"/>
        <a:buFont typeface="Wingdings"/>
        <a:buChar char="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004307" indent="-326555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3396173" indent="-326555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788039" indent="-326555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4179905" indent="-326555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65311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30622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95933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261244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326555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391866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522488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603.08511" TargetMode="External"/><Relationship Id="rId7" Type="http://schemas.openxmlformats.org/officeDocument/2006/relationships/hyperlink" Target="https://arxiv.org/abs/1803.05400" TargetMode="External"/><Relationship Id="rId2" Type="http://schemas.openxmlformats.org/officeDocument/2006/relationships/hyperlink" Target="https://arxiv.org/abs/1611.07004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://arxiv.org/abs/1612.01958" TargetMode="External"/><Relationship Id="rId5" Type="http://schemas.openxmlformats.org/officeDocument/2006/relationships/hyperlink" Target="http://arxiv.org/abs/1604.02245" TargetMode="External"/><Relationship Id="rId4" Type="http://schemas.openxmlformats.org/officeDocument/2006/relationships/hyperlink" Target="https://arxiv.org/abs/1805.08318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1"/>
          <p:cNvSpPr/>
          <p:nvPr/>
        </p:nvSpPr>
        <p:spPr>
          <a:xfrm>
            <a:off x="1023257" y="555171"/>
            <a:ext cx="12920472" cy="115388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8330"/>
              </a:lnSpc>
              <a:buNone/>
            </a:pPr>
            <a:r>
              <a:rPr lang="en-US" sz="6410" dirty="0">
                <a:latin typeface="Calibri" pitchFamily="34" charset="0"/>
                <a:ea typeface="Calibri" pitchFamily="34" charset="0"/>
                <a:cs typeface="Calibri" pitchFamily="34" charset="0"/>
              </a:rPr>
              <a:t>Image Colorization Using </a:t>
            </a:r>
            <a:r>
              <a:rPr lang="en-US" sz="6410" dirty="0" err="1" smtClean="0">
                <a:latin typeface="Calibri" pitchFamily="34" charset="0"/>
                <a:ea typeface="Calibri" pitchFamily="34" charset="0"/>
                <a:cs typeface="Calibri" pitchFamily="34" charset="0"/>
              </a:rPr>
              <a:t>cGANs</a:t>
            </a:r>
            <a:endParaRPr lang="en-US" sz="6410" dirty="0"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23257" y="2307771"/>
            <a:ext cx="892628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dirty="0" smtClean="0"/>
          </a:p>
          <a:p>
            <a:endParaRPr lang="en-US" sz="3200" dirty="0" smtClean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r>
              <a:rPr lang="en-US" sz="32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TEAM MEMBERS:</a:t>
            </a:r>
          </a:p>
          <a:p>
            <a:endParaRPr lang="en-US" sz="3200" dirty="0" smtClean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sz="32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RESHMI JHA                    (PUR078BCT066)</a:t>
            </a:r>
          </a:p>
          <a:p>
            <a:pPr>
              <a:buFont typeface="Wingdings" pitchFamily="2" charset="2"/>
              <a:buChar char="q"/>
            </a:pPr>
            <a:r>
              <a:rPr lang="en-US" sz="32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MD ASTAFAR ALAM       (PUR078BCT049)</a:t>
            </a:r>
          </a:p>
          <a:p>
            <a:pPr>
              <a:buFont typeface="Wingdings" pitchFamily="2" charset="2"/>
              <a:buChar char="q"/>
            </a:pPr>
            <a:r>
              <a:rPr lang="en-US" sz="32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RITESH SAHANI               (PUR078BCT068)</a:t>
            </a:r>
          </a:p>
          <a:p>
            <a:pPr>
              <a:buFont typeface="Wingdings" pitchFamily="2" charset="2"/>
              <a:buChar char="q"/>
            </a:pPr>
            <a:r>
              <a:rPr lang="en-US" sz="32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SUBASH KUMARYADAV (PUR078BCT087)</a:t>
            </a:r>
            <a:endParaRPr lang="en-US" sz="3200" dirty="0"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01486" y="827314"/>
            <a:ext cx="6781799" cy="7771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5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USE CASE DIAGRAM</a:t>
            </a:r>
            <a:endParaRPr lang="en-US" sz="4450" dirty="0"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pic>
        <p:nvPicPr>
          <p:cNvPr id="3" name="Picture 2" descr="usecase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1883229"/>
            <a:ext cx="7913914" cy="6096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inal_req_res[1]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056" y="777136"/>
            <a:ext cx="14260287" cy="716943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85055" y="0"/>
            <a:ext cx="9546773" cy="7771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5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REQUEST RESPONSE DIAGRAM</a:t>
            </a:r>
            <a:endParaRPr lang="en-US" sz="4450" dirty="0"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66800" y="881743"/>
            <a:ext cx="7043057" cy="1054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5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RESULTS</a:t>
            </a:r>
          </a:p>
          <a:p>
            <a:endParaRPr lang="en-US" dirty="0"/>
          </a:p>
        </p:txBody>
      </p:sp>
      <p:pic>
        <p:nvPicPr>
          <p:cNvPr id="3" name="Picture 2" descr="usecase 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050" y="2786743"/>
            <a:ext cx="11544300" cy="457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01486" y="772886"/>
            <a:ext cx="6705600" cy="1054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5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CHALLENGES &amp; SOLUTIONS</a:t>
            </a:r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86543" y="3156857"/>
            <a:ext cx="8643257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b="1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Data Availability:</a:t>
            </a:r>
            <a:r>
              <a:rPr lang="en-US" sz="24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Use large datasets to train </a:t>
            </a:r>
            <a:r>
              <a:rPr lang="en-US" sz="2400" dirty="0" err="1" smtClean="0">
                <a:latin typeface="Calibri" pitchFamily="34" charset="0"/>
                <a:ea typeface="Calibri" pitchFamily="34" charset="0"/>
                <a:cs typeface="Calibri" pitchFamily="34" charset="0"/>
              </a:rPr>
              <a:t>cGANs</a:t>
            </a:r>
            <a:r>
              <a:rPr lang="en-US" sz="24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effectively.</a:t>
            </a:r>
          </a:p>
          <a:p>
            <a:pPr>
              <a:buFont typeface="Wingdings" pitchFamily="2" charset="2"/>
              <a:buChar char="Ø"/>
            </a:pPr>
            <a:endParaRPr lang="en-US" sz="2400" dirty="0" smtClean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400" b="1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Computation Power:</a:t>
            </a:r>
            <a:r>
              <a:rPr lang="en-US" sz="24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Optimize model to run on limited hardware.</a:t>
            </a:r>
          </a:p>
          <a:p>
            <a:pPr>
              <a:buFont typeface="Wingdings" pitchFamily="2" charset="2"/>
              <a:buChar char="Ø"/>
            </a:pPr>
            <a:endParaRPr lang="en-US" sz="2400" dirty="0" smtClean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400" b="1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Accuracy Issues:</a:t>
            </a:r>
            <a:r>
              <a:rPr lang="en-US" sz="24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Fine-tune the model to improve results.</a:t>
            </a:r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01486" y="892629"/>
            <a:ext cx="6705600" cy="7771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5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DEMONSTRATION</a:t>
            </a:r>
            <a:r>
              <a:rPr lang="en-US" sz="4450" dirty="0" smtClean="0">
                <a:solidFill>
                  <a:srgbClr val="2CC8A3"/>
                </a:solidFill>
              </a:rPr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25285" y="849086"/>
            <a:ext cx="8512630" cy="1054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5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CONCLUSION</a:t>
            </a:r>
            <a:r>
              <a:rPr lang="en-US" sz="4450" dirty="0" smtClean="0">
                <a:solidFill>
                  <a:srgbClr val="2CC8A3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sz="445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AND</a:t>
            </a:r>
            <a:r>
              <a:rPr lang="en-US" sz="4450" dirty="0" smtClean="0">
                <a:solidFill>
                  <a:srgbClr val="2CC8A3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sz="445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FUTURE</a:t>
            </a:r>
            <a:r>
              <a:rPr lang="en-US" sz="4450" dirty="0" smtClean="0">
                <a:solidFill>
                  <a:srgbClr val="2CC8A3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sz="445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SCOPE</a:t>
            </a:r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99456" y="2220686"/>
            <a:ext cx="10863943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b="1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Conclusion:</a:t>
            </a:r>
            <a:r>
              <a:rPr lang="en-US" sz="24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sz="2400" dirty="0" err="1" smtClean="0">
                <a:latin typeface="Calibri" pitchFamily="34" charset="0"/>
                <a:ea typeface="Calibri" pitchFamily="34" charset="0"/>
                <a:cs typeface="Calibri" pitchFamily="34" charset="0"/>
              </a:rPr>
              <a:t>cGAN</a:t>
            </a:r>
            <a:r>
              <a:rPr lang="en-US" sz="24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-based image colorization provides a powerful AI-driven solution.</a:t>
            </a:r>
          </a:p>
          <a:p>
            <a:pPr>
              <a:buFont typeface="Wingdings" pitchFamily="2" charset="2"/>
              <a:buChar char="Ø"/>
            </a:pPr>
            <a:endParaRPr lang="en-US" sz="2400" dirty="0" smtClean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400" b="1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Future Scope:</a:t>
            </a:r>
            <a:r>
              <a:rPr lang="en-US" sz="24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Enhance model performance using transformer-based approaches.</a:t>
            </a:r>
          </a:p>
          <a:p>
            <a:pPr>
              <a:buFont typeface="Wingdings" pitchFamily="2" charset="2"/>
              <a:buChar char="Ø"/>
            </a:pPr>
            <a:endParaRPr lang="en-US" sz="2400" dirty="0" smtClean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Deploy the model into a real-world application.</a:t>
            </a:r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90599" y="838200"/>
            <a:ext cx="3309258" cy="7771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5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REFERENCES</a:t>
            </a:r>
            <a:endParaRPr lang="en-US" sz="4450" dirty="0"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75657" y="2043291"/>
            <a:ext cx="10014857" cy="812530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Phillip </a:t>
            </a:r>
            <a:r>
              <a:rPr lang="en-US" dirty="0" err="1" smtClean="0">
                <a:latin typeface="Calibri" pitchFamily="34" charset="0"/>
                <a:ea typeface="Calibri" pitchFamily="34" charset="0"/>
                <a:cs typeface="Calibri" pitchFamily="34" charset="0"/>
              </a:rPr>
              <a:t>Isola</a:t>
            </a:r>
            <a:r>
              <a:rPr lang="en-US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, Jun-Yan Zhu, </a:t>
            </a:r>
            <a:r>
              <a:rPr lang="en-US" dirty="0" err="1" smtClean="0">
                <a:latin typeface="Calibri" pitchFamily="34" charset="0"/>
                <a:ea typeface="Calibri" pitchFamily="34" charset="0"/>
                <a:cs typeface="Calibri" pitchFamily="34" charset="0"/>
              </a:rPr>
              <a:t>Tinghui</a:t>
            </a:r>
            <a:r>
              <a:rPr lang="en-US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Zhou, and Alexei A. </a:t>
            </a:r>
            <a:r>
              <a:rPr lang="en-US" dirty="0" err="1" smtClean="0">
                <a:latin typeface="Calibri" pitchFamily="34" charset="0"/>
                <a:ea typeface="Calibri" pitchFamily="34" charset="0"/>
                <a:cs typeface="Calibri" pitchFamily="34" charset="0"/>
              </a:rPr>
              <a:t>Efros</a:t>
            </a:r>
            <a:r>
              <a:rPr lang="en-US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, “Image-to-Image Translation with Conditional Adversarial Networks” 2018. [Online]. Available: </a:t>
            </a:r>
            <a:r>
              <a:rPr lang="en-US" dirty="0" smtClean="0">
                <a:latin typeface="Calibri" pitchFamily="34" charset="0"/>
                <a:ea typeface="Calibri" pitchFamily="34" charset="0"/>
                <a:cs typeface="Calibri" pitchFamily="34" charset="0"/>
                <a:hlinkClick r:id="rId2"/>
              </a:rPr>
              <a:t>https://arxiv.org/abs/1611.07004</a:t>
            </a:r>
            <a:endParaRPr lang="en-US" dirty="0" smtClean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dirty="0" smtClean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Richard Zhang, Phillip </a:t>
            </a:r>
            <a:r>
              <a:rPr lang="en-US" dirty="0" err="1" smtClean="0">
                <a:latin typeface="Calibri" pitchFamily="34" charset="0"/>
                <a:ea typeface="Calibri" pitchFamily="34" charset="0"/>
                <a:cs typeface="Calibri" pitchFamily="34" charset="0"/>
              </a:rPr>
              <a:t>Isola</a:t>
            </a:r>
            <a:r>
              <a:rPr lang="en-US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, and Alexei A. </a:t>
            </a:r>
            <a:r>
              <a:rPr lang="en-US" dirty="0" err="1" smtClean="0">
                <a:latin typeface="Calibri" pitchFamily="34" charset="0"/>
                <a:ea typeface="Calibri" pitchFamily="34" charset="0"/>
                <a:cs typeface="Calibri" pitchFamily="34" charset="0"/>
              </a:rPr>
              <a:t>Efros</a:t>
            </a:r>
            <a:r>
              <a:rPr lang="en-US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, “Colorful Image Colorization,” 2016. [Online]. Available: </a:t>
            </a:r>
            <a:r>
              <a:rPr lang="en-US" dirty="0" smtClean="0">
                <a:latin typeface="Calibri" pitchFamily="34" charset="0"/>
                <a:ea typeface="Calibri" pitchFamily="34" charset="0"/>
                <a:cs typeface="Calibri" pitchFamily="34" charset="0"/>
                <a:hlinkClick r:id="rId3"/>
              </a:rPr>
              <a:t>https://arxiv.org/abs/1603.08511</a:t>
            </a:r>
            <a:endParaRPr lang="en-US" dirty="0" smtClean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dirty="0" smtClean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H. Zhang, I. </a:t>
            </a:r>
            <a:r>
              <a:rPr lang="en-US" dirty="0" err="1" smtClean="0">
                <a:latin typeface="Calibri" pitchFamily="34" charset="0"/>
                <a:ea typeface="Calibri" pitchFamily="34" charset="0"/>
                <a:cs typeface="Calibri" pitchFamily="34" charset="0"/>
              </a:rPr>
              <a:t>Goodfellow</a:t>
            </a:r>
            <a:r>
              <a:rPr lang="en-US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, D. Metaxas, and A. </a:t>
            </a:r>
            <a:r>
              <a:rPr lang="en-US" dirty="0" err="1" smtClean="0">
                <a:latin typeface="Calibri" pitchFamily="34" charset="0"/>
                <a:ea typeface="Calibri" pitchFamily="34" charset="0"/>
                <a:cs typeface="Calibri" pitchFamily="34" charset="0"/>
              </a:rPr>
              <a:t>Odena</a:t>
            </a:r>
            <a:r>
              <a:rPr lang="en-US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, “Self-attention generative adversarial networks,” 2018. [Online]. Available: </a:t>
            </a:r>
            <a:r>
              <a:rPr lang="en-US" dirty="0" smtClean="0">
                <a:latin typeface="Calibri" pitchFamily="34" charset="0"/>
                <a:ea typeface="Calibri" pitchFamily="34" charset="0"/>
                <a:cs typeface="Calibri" pitchFamily="34" charset="0"/>
                <a:hlinkClick r:id="rId4"/>
              </a:rPr>
              <a:t>https://arxiv.org/abs/1805.08318</a:t>
            </a:r>
            <a:endParaRPr lang="en-US" dirty="0" smtClean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dirty="0" smtClean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M. </a:t>
            </a:r>
            <a:r>
              <a:rPr lang="en-US" dirty="0" err="1" smtClean="0">
                <a:latin typeface="Calibri" pitchFamily="34" charset="0"/>
                <a:ea typeface="Calibri" pitchFamily="34" charset="0"/>
                <a:cs typeface="Calibri" pitchFamily="34" charset="0"/>
              </a:rPr>
              <a:t>Limmer</a:t>
            </a:r>
            <a:r>
              <a:rPr lang="en-US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and H. P. A. </a:t>
            </a:r>
            <a:r>
              <a:rPr lang="en-US" dirty="0" err="1" smtClean="0">
                <a:latin typeface="Calibri" pitchFamily="34" charset="0"/>
                <a:ea typeface="Calibri" pitchFamily="34" charset="0"/>
                <a:cs typeface="Calibri" pitchFamily="34" charset="0"/>
              </a:rPr>
              <a:t>Lensch</a:t>
            </a:r>
            <a:r>
              <a:rPr lang="en-US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, “Infrared colorization using deep </a:t>
            </a:r>
            <a:r>
              <a:rPr lang="en-US" dirty="0" err="1" smtClean="0">
                <a:latin typeface="Calibri" pitchFamily="34" charset="0"/>
                <a:ea typeface="Calibri" pitchFamily="34" charset="0"/>
                <a:cs typeface="Calibri" pitchFamily="34" charset="0"/>
              </a:rPr>
              <a:t>convolutional</a:t>
            </a:r>
            <a:r>
              <a:rPr lang="en-US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neural networks,” </a:t>
            </a:r>
            <a:r>
              <a:rPr lang="en-US" dirty="0" err="1" smtClean="0">
                <a:latin typeface="Calibri" pitchFamily="34" charset="0"/>
                <a:ea typeface="Calibri" pitchFamily="34" charset="0"/>
                <a:cs typeface="Calibri" pitchFamily="34" charset="0"/>
              </a:rPr>
              <a:t>CoRR</a:t>
            </a:r>
            <a:r>
              <a:rPr lang="en-US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, vol. abs/1604.02245, 2016. [Online]. Available: </a:t>
            </a:r>
            <a:r>
              <a:rPr lang="en-US" dirty="0" smtClean="0">
                <a:latin typeface="Calibri" pitchFamily="34" charset="0"/>
                <a:ea typeface="Calibri" pitchFamily="34" charset="0"/>
                <a:cs typeface="Calibri" pitchFamily="34" charset="0"/>
                <a:hlinkClick r:id="rId5"/>
              </a:rPr>
              <a:t>http://arxiv.org/abs/1604.02245</a:t>
            </a:r>
            <a:endParaRPr lang="en-US" dirty="0" smtClean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dirty="0" smtClean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A. </a:t>
            </a:r>
            <a:r>
              <a:rPr lang="en-US" dirty="0" err="1" smtClean="0">
                <a:latin typeface="Calibri" pitchFamily="34" charset="0"/>
                <a:ea typeface="Calibri" pitchFamily="34" charset="0"/>
                <a:cs typeface="Calibri" pitchFamily="34" charset="0"/>
              </a:rPr>
              <a:t>Deshpande</a:t>
            </a:r>
            <a:r>
              <a:rPr lang="en-US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, J. Lu, M. </a:t>
            </a:r>
            <a:r>
              <a:rPr lang="en-US" dirty="0" err="1" smtClean="0">
                <a:latin typeface="Calibri" pitchFamily="34" charset="0"/>
                <a:ea typeface="Calibri" pitchFamily="34" charset="0"/>
                <a:cs typeface="Calibri" pitchFamily="34" charset="0"/>
              </a:rPr>
              <a:t>Yeh</a:t>
            </a:r>
            <a:r>
              <a:rPr lang="en-US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, and D. A. Forsyth, “Learning diverse image colorization,” </a:t>
            </a:r>
            <a:r>
              <a:rPr lang="en-US" dirty="0" err="1" smtClean="0">
                <a:latin typeface="Calibri" pitchFamily="34" charset="0"/>
                <a:ea typeface="Calibri" pitchFamily="34" charset="0"/>
                <a:cs typeface="Calibri" pitchFamily="34" charset="0"/>
              </a:rPr>
              <a:t>CoRR</a:t>
            </a:r>
            <a:r>
              <a:rPr lang="en-US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, vol. abs/1612.01958, 2016. [Online]. Available: </a:t>
            </a:r>
            <a:r>
              <a:rPr lang="en-US" dirty="0" smtClean="0">
                <a:latin typeface="Calibri" pitchFamily="34" charset="0"/>
                <a:ea typeface="Calibri" pitchFamily="34" charset="0"/>
                <a:cs typeface="Calibri" pitchFamily="34" charset="0"/>
                <a:hlinkClick r:id="rId6"/>
              </a:rPr>
              <a:t>http://arxiv.org/abs/1612.01958</a:t>
            </a:r>
            <a:endParaRPr lang="en-US" dirty="0" smtClean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dirty="0" smtClean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 err="1" smtClean="0">
                <a:latin typeface="Calibri" pitchFamily="34" charset="0"/>
                <a:ea typeface="Calibri" pitchFamily="34" charset="0"/>
                <a:cs typeface="Calibri" pitchFamily="34" charset="0"/>
              </a:rPr>
              <a:t>Kaiming</a:t>
            </a:r>
            <a:r>
              <a:rPr lang="en-US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He , </a:t>
            </a:r>
            <a:r>
              <a:rPr lang="en-US" dirty="0" err="1" smtClean="0">
                <a:latin typeface="Calibri" pitchFamily="34" charset="0"/>
                <a:ea typeface="Calibri" pitchFamily="34" charset="0"/>
                <a:cs typeface="Calibri" pitchFamily="34" charset="0"/>
              </a:rPr>
              <a:t>Xiangyu</a:t>
            </a:r>
            <a:r>
              <a:rPr lang="en-US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Zhang , </a:t>
            </a:r>
            <a:r>
              <a:rPr lang="en-US" dirty="0" err="1" smtClean="0">
                <a:latin typeface="Calibri" pitchFamily="34" charset="0"/>
                <a:ea typeface="Calibri" pitchFamily="34" charset="0"/>
                <a:cs typeface="Calibri" pitchFamily="34" charset="0"/>
              </a:rPr>
              <a:t>Shaoqing</a:t>
            </a:r>
            <a:r>
              <a:rPr lang="en-US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  <a:ea typeface="Calibri" pitchFamily="34" charset="0"/>
                <a:cs typeface="Calibri" pitchFamily="34" charset="0"/>
              </a:rPr>
              <a:t>Ren</a:t>
            </a:r>
            <a:r>
              <a:rPr lang="en-US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, </a:t>
            </a:r>
            <a:r>
              <a:rPr lang="en-US" dirty="0" err="1" smtClean="0">
                <a:latin typeface="Calibri" pitchFamily="34" charset="0"/>
                <a:ea typeface="Calibri" pitchFamily="34" charset="0"/>
                <a:cs typeface="Calibri" pitchFamily="34" charset="0"/>
              </a:rPr>
              <a:t>Jian</a:t>
            </a:r>
            <a:r>
              <a:rPr lang="en-US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Sun, “Deep Residual Learning for Image Recognition,” 2015. [Online]. Available: </a:t>
            </a:r>
            <a:r>
              <a:rPr lang="en-US" dirty="0" smtClean="0">
                <a:latin typeface="Calibri" pitchFamily="34" charset="0"/>
                <a:ea typeface="Calibri" pitchFamily="34" charset="0"/>
                <a:cs typeface="Calibri" pitchFamily="34" charset="0"/>
                <a:hlinkClick r:id="rId5"/>
              </a:rPr>
              <a:t>http://arxiv.org/abs/1512.03385</a:t>
            </a:r>
            <a:endParaRPr lang="en-US" dirty="0" smtClean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dirty="0" smtClean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 err="1" smtClean="0">
                <a:latin typeface="Calibri" pitchFamily="34" charset="0"/>
                <a:ea typeface="Calibri" pitchFamily="34" charset="0"/>
                <a:cs typeface="Calibri" pitchFamily="34" charset="0"/>
              </a:rPr>
              <a:t>Nazeri</a:t>
            </a:r>
            <a:r>
              <a:rPr lang="en-US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, </a:t>
            </a:r>
            <a:r>
              <a:rPr lang="en-US" dirty="0" err="1" smtClean="0">
                <a:latin typeface="Calibri" pitchFamily="34" charset="0"/>
                <a:ea typeface="Calibri" pitchFamily="34" charset="0"/>
                <a:cs typeface="Calibri" pitchFamily="34" charset="0"/>
              </a:rPr>
              <a:t>Kamyar</a:t>
            </a:r>
            <a:r>
              <a:rPr lang="en-US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and Ng, Eric and </a:t>
            </a:r>
            <a:r>
              <a:rPr lang="en-US" dirty="0" err="1" smtClean="0">
                <a:latin typeface="Calibri" pitchFamily="34" charset="0"/>
                <a:ea typeface="Calibri" pitchFamily="34" charset="0"/>
                <a:cs typeface="Calibri" pitchFamily="34" charset="0"/>
              </a:rPr>
              <a:t>Ebrahimi</a:t>
            </a:r>
            <a:r>
              <a:rPr lang="en-US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, </a:t>
            </a:r>
            <a:r>
              <a:rPr lang="en-US" dirty="0" err="1" smtClean="0">
                <a:latin typeface="Calibri" pitchFamily="34" charset="0"/>
                <a:ea typeface="Calibri" pitchFamily="34" charset="0"/>
                <a:cs typeface="Calibri" pitchFamily="34" charset="0"/>
              </a:rPr>
              <a:t>Mehran</a:t>
            </a:r>
            <a:r>
              <a:rPr lang="en-US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, “Image Colorization Using Generative Adversarial Networks,” 2018. [Online]. Available:</a:t>
            </a:r>
            <a:r>
              <a:rPr lang="en-US" dirty="0" smtClean="0"/>
              <a:t> </a:t>
            </a:r>
            <a:r>
              <a:rPr lang="en-US" dirty="0" smtClean="0">
                <a:latin typeface="Calibri" pitchFamily="34" charset="0"/>
                <a:ea typeface="Calibri" pitchFamily="34" charset="0"/>
                <a:cs typeface="Calibri" pitchFamily="34" charset="0"/>
                <a:hlinkClick r:id="rId7"/>
              </a:rPr>
              <a:t>https://arxiv.org/abs/1803.05400</a:t>
            </a:r>
            <a:endParaRPr lang="en-US" dirty="0" smtClean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dirty="0" smtClean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6"/>
          <p:cNvSpPr/>
          <p:nvPr/>
        </p:nvSpPr>
        <p:spPr>
          <a:xfrm>
            <a:off x="1044593" y="772886"/>
            <a:ext cx="12920472" cy="76809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6030"/>
              </a:lnSpc>
              <a:buNone/>
            </a:pPr>
            <a:r>
              <a:rPr lang="en-US" sz="54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THANK YOU.</a:t>
            </a:r>
            <a:endParaRPr lang="en-US" sz="5400" dirty="0"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5"/>
          <p:cNvSpPr/>
          <p:nvPr/>
        </p:nvSpPr>
        <p:spPr>
          <a:xfrm>
            <a:off x="1001050" y="810986"/>
            <a:ext cx="7973568" cy="77288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6030"/>
              </a:lnSpc>
              <a:buNone/>
            </a:pPr>
            <a:r>
              <a:rPr lang="en-US" sz="464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INTRODUCTION</a:t>
            </a:r>
            <a:endParaRPr lang="en-US" sz="4640" dirty="0"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01050" y="3211286"/>
            <a:ext cx="12877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Image colorization is the process of adding realistic colors to grayscale images, making them visually appealing and more informative. In this project, we utilize </a:t>
            </a:r>
            <a:r>
              <a:rPr lang="en-US" sz="2400" b="1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Conditional Generative Adversarial Networks (</a:t>
            </a:r>
            <a:r>
              <a:rPr lang="en-US" sz="2400" b="1" dirty="0" err="1" smtClean="0">
                <a:latin typeface="Calibri" pitchFamily="34" charset="0"/>
                <a:ea typeface="Calibri" pitchFamily="34" charset="0"/>
                <a:cs typeface="Calibri" pitchFamily="34" charset="0"/>
              </a:rPr>
              <a:t>cGANs</a:t>
            </a:r>
            <a:r>
              <a:rPr lang="en-US" sz="2400" b="1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)</a:t>
            </a:r>
            <a:r>
              <a:rPr lang="en-US" sz="24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to colorize images from Grayscale inputs. </a:t>
            </a:r>
          </a:p>
          <a:p>
            <a:r>
              <a:rPr lang="en-US" sz="24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The </a:t>
            </a:r>
            <a:r>
              <a:rPr lang="en-US" sz="2400" dirty="0" err="1" smtClean="0">
                <a:latin typeface="Calibri" pitchFamily="34" charset="0"/>
                <a:ea typeface="Calibri" pitchFamily="34" charset="0"/>
                <a:cs typeface="Calibri" pitchFamily="34" charset="0"/>
              </a:rPr>
              <a:t>cGANs</a:t>
            </a:r>
            <a:r>
              <a:rPr lang="en-US" sz="24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model consists of a </a:t>
            </a:r>
            <a:r>
              <a:rPr lang="en-US" sz="2400" b="1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Generator</a:t>
            </a:r>
            <a:r>
              <a:rPr lang="en-US" sz="24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, which predicts the colorized version by Taking a grayscale image (L channel in LAB space) as input and predicts the missing color channels (A/B), and a </a:t>
            </a:r>
            <a:r>
              <a:rPr lang="en-US" sz="2400" b="1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Discriminator</a:t>
            </a:r>
            <a:r>
              <a:rPr lang="en-US" sz="24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, which ensures the realism of the generated image.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77685" y="838200"/>
            <a:ext cx="7794171" cy="8079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65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PROBLEM STATEMENT </a:t>
            </a:r>
            <a:endParaRPr lang="en-US" sz="4650" dirty="0"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77684" y="2830286"/>
            <a:ext cx="9361715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Many old and grayscale images lack color information.</a:t>
            </a:r>
          </a:p>
          <a:p>
            <a:endParaRPr lang="en-US" sz="2400" dirty="0" smtClean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Manual colorization is time-consuming and requires expert knowledge.</a:t>
            </a:r>
          </a:p>
          <a:p>
            <a:endParaRPr lang="en-US" sz="2400" dirty="0" smtClean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Need for an automated approach using deep learning</a:t>
            </a:r>
            <a:r>
              <a:rPr lang="en-US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12370" y="816429"/>
            <a:ext cx="11332029" cy="10849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65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OBJECTIVE</a:t>
            </a:r>
            <a:r>
              <a:rPr lang="en-US" sz="4650" b="1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sz="465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OF</a:t>
            </a:r>
            <a:r>
              <a:rPr lang="en-US" sz="4650" b="1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sz="465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THE</a:t>
            </a:r>
            <a:r>
              <a:rPr lang="en-US" sz="4650" b="1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</a:t>
            </a:r>
            <a:r>
              <a:rPr lang="en-US" sz="465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PROJECT</a:t>
            </a:r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19198" y="2721429"/>
            <a:ext cx="11364687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Develop a </a:t>
            </a:r>
            <a:r>
              <a:rPr lang="en-US" sz="2400" dirty="0" err="1" smtClean="0">
                <a:latin typeface="Calibri" pitchFamily="34" charset="0"/>
                <a:ea typeface="Calibri" pitchFamily="34" charset="0"/>
                <a:cs typeface="Calibri" pitchFamily="34" charset="0"/>
              </a:rPr>
              <a:t>cGAN</a:t>
            </a:r>
            <a:r>
              <a:rPr lang="en-US" sz="24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model to colorize grayscale images automatically.</a:t>
            </a:r>
          </a:p>
          <a:p>
            <a:pPr marL="457200" indent="-457200"/>
            <a:endParaRPr lang="en-US" sz="2400" dirty="0" smtClean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marL="457200" indent="-457200">
              <a:buAutoNum type="arabicPeriod" startAt="2"/>
            </a:pPr>
            <a:r>
              <a:rPr lang="en-US" sz="24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Achieve realistic and visually appealing outputs using a U-Net-based Generator and Patch Discriminator.</a:t>
            </a:r>
          </a:p>
          <a:p>
            <a:pPr marL="457200" indent="-457200">
              <a:buAutoNum type="arabicPeriod" startAt="2"/>
            </a:pPr>
            <a:endParaRPr lang="en-US" sz="2400" dirty="0" smtClean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marL="457200" indent="-457200">
              <a:buAutoNum type="arabicPeriod" startAt="2"/>
            </a:pPr>
            <a:r>
              <a:rPr lang="en-US" sz="24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Evaluate performance using PSNR (peak signal-to-noise ratio) as metric and analyze generalization on unseen data.</a:t>
            </a:r>
          </a:p>
          <a:p>
            <a:endParaRPr lang="en-US" dirty="0" smtClean="0"/>
          </a:p>
          <a:p>
            <a:pPr>
              <a:buFont typeface="Wingdings" pitchFamily="2" charset="2"/>
              <a:buChar char="Ø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36172" y="849086"/>
            <a:ext cx="9514114" cy="10849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65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METHODOLOGY</a:t>
            </a:r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36172" y="2656114"/>
            <a:ext cx="1015637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sz="2400" b="1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1.    Preprocessing</a:t>
            </a:r>
            <a:r>
              <a:rPr lang="en-US" sz="24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:- Convert grayscale images into a suitable format.</a:t>
            </a:r>
          </a:p>
          <a:p>
            <a:pPr marL="342900" indent="-342900"/>
            <a:endParaRPr lang="en-US" sz="2400" dirty="0" smtClean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marL="342900" indent="-342900"/>
            <a:r>
              <a:rPr lang="en-US" sz="2400" b="1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2.    Training </a:t>
            </a:r>
            <a:r>
              <a:rPr lang="en-US" sz="2400" b="1" dirty="0" err="1" smtClean="0">
                <a:latin typeface="Calibri" pitchFamily="34" charset="0"/>
                <a:ea typeface="Calibri" pitchFamily="34" charset="0"/>
                <a:cs typeface="Calibri" pitchFamily="34" charset="0"/>
              </a:rPr>
              <a:t>cGAN</a:t>
            </a:r>
            <a:r>
              <a:rPr lang="en-US" sz="2400" b="1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Model</a:t>
            </a:r>
            <a:r>
              <a:rPr lang="en-US" sz="24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:-Train the generator and discriminator using dataset.</a:t>
            </a:r>
          </a:p>
          <a:p>
            <a:pPr marL="342900" indent="-342900"/>
            <a:endParaRPr lang="en-US" sz="2400" dirty="0" smtClean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marL="342900" indent="-342900"/>
            <a:r>
              <a:rPr lang="en-US" sz="2400" b="1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3.    Colorization Process</a:t>
            </a:r>
            <a:r>
              <a:rPr lang="en-US" sz="24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:- Generate colorized images.</a:t>
            </a:r>
          </a:p>
          <a:p>
            <a:pPr marL="342900" indent="-342900"/>
            <a:endParaRPr lang="en-US" sz="2400" dirty="0" smtClean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marL="342900" indent="-342900"/>
            <a:r>
              <a:rPr lang="en-US" sz="2400" b="1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4.    </a:t>
            </a:r>
            <a:r>
              <a:rPr lang="en-US" sz="2400" b="1" dirty="0" err="1" smtClean="0">
                <a:latin typeface="Calibri" pitchFamily="34" charset="0"/>
                <a:ea typeface="Calibri" pitchFamily="34" charset="0"/>
                <a:cs typeface="Calibri" pitchFamily="34" charset="0"/>
              </a:rPr>
              <a:t>Postprocessing</a:t>
            </a:r>
            <a:r>
              <a:rPr lang="en-US" sz="2400" b="1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:</a:t>
            </a:r>
            <a:r>
              <a:rPr lang="en-US" sz="24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- Convert the output to a final color image.</a:t>
            </a:r>
          </a:p>
          <a:p>
            <a:pPr marL="342900" indent="-342900"/>
            <a:endParaRPr lang="en-US" sz="2400" dirty="0" smtClean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 marL="342900" indent="-342900"/>
            <a:r>
              <a:rPr lang="en-US" sz="2400" b="1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5.    Evaluation</a:t>
            </a:r>
            <a:r>
              <a:rPr lang="en-US" sz="24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:- Compare results with ground truth images.</a:t>
            </a:r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99456" y="772886"/>
            <a:ext cx="7347856" cy="1054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50" dirty="0" err="1" smtClean="0">
                <a:latin typeface="Calibri" pitchFamily="34" charset="0"/>
                <a:ea typeface="Calibri" pitchFamily="34" charset="0"/>
                <a:cs typeface="Calibri" pitchFamily="34" charset="0"/>
              </a:rPr>
              <a:t>cGANs</a:t>
            </a:r>
            <a:r>
              <a:rPr lang="en-US" sz="445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ARCHITECTURE</a:t>
            </a:r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99456" y="2895600"/>
            <a:ext cx="1110343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b="1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Generator</a:t>
            </a:r>
            <a:r>
              <a:rPr lang="en-US" sz="24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: Predicts the missing color information.</a:t>
            </a:r>
          </a:p>
          <a:p>
            <a:pPr>
              <a:buFont typeface="Wingdings" pitchFamily="2" charset="2"/>
              <a:buChar char="Ø"/>
            </a:pPr>
            <a:endParaRPr lang="en-US" sz="2400" dirty="0" smtClean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400" b="1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Discriminator</a:t>
            </a:r>
            <a:r>
              <a:rPr lang="en-US" sz="24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: Evaluates whether the generated colorization is realistic.</a:t>
            </a:r>
          </a:p>
          <a:p>
            <a:pPr>
              <a:buFont typeface="Wingdings" pitchFamily="2" charset="2"/>
              <a:buChar char="Ø"/>
            </a:pPr>
            <a:endParaRPr lang="en-US" sz="2400" dirty="0" smtClean="0">
              <a:latin typeface="Calibri" pitchFamily="34" charset="0"/>
              <a:ea typeface="Calibri" pitchFamily="34" charset="0"/>
              <a:cs typeface="Calibri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400" b="1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Loss Function</a:t>
            </a:r>
            <a:r>
              <a:rPr lang="en-US" sz="240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: Helps improve the model by minimizing errors</a:t>
            </a:r>
            <a:r>
              <a:rPr lang="en-US" dirty="0" smtClean="0"/>
              <a:t>.</a:t>
            </a:r>
          </a:p>
          <a:p>
            <a:pPr>
              <a:buFont typeface="Wingdings" pitchFamily="2" charset="2"/>
              <a:buChar char="Ø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99456" y="772886"/>
            <a:ext cx="7347856" cy="1054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50" dirty="0" err="1" smtClean="0">
                <a:latin typeface="Calibri" pitchFamily="34" charset="0"/>
                <a:ea typeface="Calibri" pitchFamily="34" charset="0"/>
                <a:cs typeface="Calibri" pitchFamily="34" charset="0"/>
              </a:rPr>
              <a:t>cGANs</a:t>
            </a:r>
            <a:r>
              <a:rPr lang="en-US" sz="445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 ARCHITECTURE</a:t>
            </a:r>
          </a:p>
          <a:p>
            <a:endParaRPr lang="en-US" dirty="0"/>
          </a:p>
        </p:txBody>
      </p:sp>
      <p:pic>
        <p:nvPicPr>
          <p:cNvPr id="4" name="Picture 3" descr="presentation_arch.drawi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455" y="1827021"/>
            <a:ext cx="12192002" cy="633096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302752"/>
          </a:xfrm>
          <a:prstGeom prst="rect">
            <a:avLst/>
          </a:prstGeom>
        </p:spPr>
      </p:pic>
      <p:sp>
        <p:nvSpPr>
          <p:cNvPr id="7" name="Text 0"/>
          <p:cNvSpPr/>
          <p:nvPr/>
        </p:nvSpPr>
        <p:spPr>
          <a:xfrm>
            <a:off x="8604504" y="3648456"/>
            <a:ext cx="2395728" cy="363931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850" dirty="0">
                <a:solidFill>
                  <a:srgbClr val="30303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The loss functions for both networks are crucial. The generator aims to minimize the difference between generated and real images, while the discriminator maximizes its ability to differentiate.</a:t>
            </a:r>
            <a:endParaRPr lang="en-US" sz="1850" dirty="0"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sp>
        <p:nvSpPr>
          <p:cNvPr id="8" name="Text 1"/>
          <p:cNvSpPr/>
          <p:nvPr/>
        </p:nvSpPr>
        <p:spPr>
          <a:xfrm>
            <a:off x="11375136" y="3648456"/>
            <a:ext cx="2395728" cy="19842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850" dirty="0">
                <a:solidFill>
                  <a:srgbClr val="30303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The model is trained over multiple epochs with mini-batches to ensure convergence and stability.</a:t>
            </a:r>
            <a:endParaRPr lang="en-US" sz="1850" dirty="0"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sp>
        <p:nvSpPr>
          <p:cNvPr id="9" name="Text 2"/>
          <p:cNvSpPr/>
          <p:nvPr/>
        </p:nvSpPr>
        <p:spPr>
          <a:xfrm>
            <a:off x="5824728" y="3648456"/>
            <a:ext cx="2395728" cy="396849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850" dirty="0">
                <a:solidFill>
                  <a:srgbClr val="303030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The generator and discriminator are trained simultaneously, with the generator trying to produce realistic images while the discriminator attempts to distinguish between real and generated images.</a:t>
            </a:r>
            <a:endParaRPr lang="en-US" sz="1850" dirty="0"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sp>
        <p:nvSpPr>
          <p:cNvPr id="10" name="Text 3"/>
          <p:cNvSpPr/>
          <p:nvPr/>
        </p:nvSpPr>
        <p:spPr>
          <a:xfrm>
            <a:off x="11375135" y="2743200"/>
            <a:ext cx="2613007" cy="76809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10"/>
              </a:lnSpc>
              <a:buFont typeface="Wingdings" pitchFamily="2" charset="2"/>
              <a:buChar char="Ø"/>
            </a:pPr>
            <a:r>
              <a:rPr lang="en-US" sz="2320" dirty="0">
                <a:latin typeface="Calibri" pitchFamily="34" charset="0"/>
                <a:ea typeface="Calibri" pitchFamily="34" charset="0"/>
                <a:cs typeface="Calibri" pitchFamily="34" charset="0"/>
              </a:rPr>
              <a:t>Epochs and Batches</a:t>
            </a:r>
          </a:p>
        </p:txBody>
      </p:sp>
      <p:sp>
        <p:nvSpPr>
          <p:cNvPr id="11" name="Text 4"/>
          <p:cNvSpPr/>
          <p:nvPr/>
        </p:nvSpPr>
        <p:spPr>
          <a:xfrm>
            <a:off x="5638801" y="2743200"/>
            <a:ext cx="2732313" cy="76809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10"/>
              </a:lnSpc>
              <a:buFont typeface="Wingdings" pitchFamily="2" charset="2"/>
              <a:buChar char="Ø"/>
            </a:pPr>
            <a:r>
              <a:rPr lang="en-US" sz="232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Adversarial Training</a:t>
            </a:r>
            <a:endParaRPr lang="en-US" sz="2320" dirty="0"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sp>
        <p:nvSpPr>
          <p:cNvPr id="12" name="Text 5"/>
          <p:cNvSpPr/>
          <p:nvPr/>
        </p:nvSpPr>
        <p:spPr>
          <a:xfrm>
            <a:off x="8604504" y="2743200"/>
            <a:ext cx="2395728" cy="3840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10"/>
              </a:lnSpc>
              <a:buFont typeface="Wingdings" pitchFamily="2" charset="2"/>
              <a:buChar char="Ø"/>
            </a:pPr>
            <a:r>
              <a:rPr lang="en-US" sz="2320" dirty="0">
                <a:latin typeface="Calibri" pitchFamily="34" charset="0"/>
                <a:ea typeface="Calibri" pitchFamily="34" charset="0"/>
                <a:cs typeface="Calibri" pitchFamily="34" charset="0"/>
              </a:rPr>
              <a:t>Loss Functions</a:t>
            </a:r>
          </a:p>
        </p:txBody>
      </p:sp>
      <p:sp>
        <p:nvSpPr>
          <p:cNvPr id="13" name="Text 6"/>
          <p:cNvSpPr/>
          <p:nvPr/>
        </p:nvSpPr>
        <p:spPr>
          <a:xfrm>
            <a:off x="631372" y="805543"/>
            <a:ext cx="13789152" cy="76809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6030"/>
              </a:lnSpc>
              <a:buNone/>
            </a:pPr>
            <a:r>
              <a:rPr lang="en-US" sz="4640" dirty="0" smtClean="0">
                <a:solidFill>
                  <a:srgbClr val="48B7A4"/>
                </a:solidFill>
                <a:latin typeface="NotoSans-NotoSans-Regular" pitchFamily="34" charset="0"/>
                <a:ea typeface="NotoSans-NotoSans-Regular" pitchFamily="34" charset="-122"/>
                <a:cs typeface="NotoSans-NotoSans-Regular" pitchFamily="34" charset="-120"/>
              </a:rPr>
              <a:t>   </a:t>
            </a:r>
            <a:r>
              <a:rPr lang="en-US" sz="464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TRAINING PROCESS</a:t>
            </a:r>
            <a:endParaRPr lang="en-US" sz="4640" dirty="0"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pic>
        <p:nvPicPr>
          <p:cNvPr id="15" name="Picture 14" descr="training_process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943" y="1897162"/>
            <a:ext cx="5268686" cy="61147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29343" y="794657"/>
            <a:ext cx="7130143" cy="7771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50" dirty="0" smtClean="0">
                <a:latin typeface="Calibri" pitchFamily="34" charset="0"/>
                <a:ea typeface="Calibri" pitchFamily="34" charset="0"/>
                <a:cs typeface="Calibri" pitchFamily="34" charset="0"/>
              </a:rPr>
              <a:t>SYSTEM BLOCK DIAGRAM</a:t>
            </a:r>
            <a:endParaRPr lang="en-US" sz="4450" dirty="0">
              <a:latin typeface="Calibri" pitchFamily="34" charset="0"/>
              <a:ea typeface="Calibri" pitchFamily="34" charset="0"/>
              <a:cs typeface="Calibri" pitchFamily="34" charset="0"/>
            </a:endParaRPr>
          </a:p>
        </p:txBody>
      </p:sp>
      <p:pic>
        <p:nvPicPr>
          <p:cNvPr id="4" name="Picture 3" descr="process_diagr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343" y="2122714"/>
            <a:ext cx="12006943" cy="513370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745</TotalTime>
  <Words>689</Words>
  <Application>Microsoft Office PowerPoint</Application>
  <PresentationFormat>Custom</PresentationFormat>
  <Paragraphs>92</Paragraphs>
  <Slides>17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Median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</vt:vector>
  </TitlesOfParts>
  <Company>PptxGenJS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Md Astafar Alam</cp:lastModifiedBy>
  <cp:revision>58</cp:revision>
  <dcterms:created xsi:type="dcterms:W3CDTF">2025-02-26T09:03:16Z</dcterms:created>
  <dcterms:modified xsi:type="dcterms:W3CDTF">2025-02-28T13:38:38Z</dcterms:modified>
</cp:coreProperties>
</file>