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64" r:id="rId3"/>
    <p:sldId id="265" r:id="rId4"/>
    <p:sldId id="257" r:id="rId5"/>
    <p:sldId id="258" r:id="rId6"/>
    <p:sldId id="259" r:id="rId7"/>
    <p:sldId id="266" r:id="rId8"/>
    <p:sldId id="268" r:id="rId9"/>
    <p:sldId id="260" r:id="rId10"/>
    <p:sldId id="262" r:id="rId11"/>
    <p:sldId id="263" r:id="rId12"/>
    <p:sldId id="267" r:id="rId13"/>
  </p:sldIdLst>
  <p:sldSz cx="14630400" cy="8229600"/>
  <p:notesSz cx="8229600" cy="14630400"/>
  <p:embeddedFontLst>
    <p:embeddedFont>
      <p:font typeface="Palatino Linotype" panose="02040502050505030304" pitchFamily="18" charset="0"/>
      <p:regular r:id="rId15"/>
      <p:bold r:id="rId16"/>
      <p:italic r:id="rId17"/>
      <p:boldItalic r:id="rId18"/>
    </p:embeddedFont>
    <p:embeddedFont>
      <p:font typeface="Raleway"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C"/>
    <a:srgbClr val="CCCCFF"/>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A8C2FE-2FE6-46E9-A957-617913DAA7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E063866-8E68-4F89-980A-86D23F7259F6}">
      <dgm:prSet custT="1"/>
      <dgm:spPr>
        <a:solidFill>
          <a:schemeClr val="accent1">
            <a:lumMod val="20000"/>
            <a:lumOff val="80000"/>
          </a:schemeClr>
        </a:solidFill>
        <a:ln w="19050">
          <a:noFill/>
        </a:ln>
      </dgm:spPr>
      <dgm:t>
        <a:bodyPr/>
        <a:lstStyle/>
        <a:p>
          <a:pPr algn="just"/>
          <a:r>
            <a:rPr lang="en-US" sz="2200" b="1" dirty="0">
              <a:solidFill>
                <a:schemeClr val="tx1"/>
              </a:solidFill>
              <a:latin typeface="Times New Roman" panose="02020603050405020304" pitchFamily="18" charset="0"/>
              <a:cs typeface="Times New Roman" panose="02020603050405020304" pitchFamily="18" charset="0"/>
            </a:rPr>
            <a:t>Non-recurrent:</a:t>
          </a:r>
          <a:r>
            <a:rPr lang="en-US" sz="2200" dirty="0">
              <a:solidFill>
                <a:schemeClr val="tx1"/>
              </a:solidFill>
              <a:latin typeface="Times New Roman" panose="02020603050405020304" pitchFamily="18" charset="0"/>
              <a:cs typeface="Times New Roman" panose="02020603050405020304" pitchFamily="18" charset="0"/>
            </a:rPr>
            <a:t> No feedback connections; each layer only connects to the subsequent layer.</a:t>
          </a:r>
          <a:endParaRPr lang="en-IN" sz="2200" dirty="0">
            <a:solidFill>
              <a:schemeClr val="tx1"/>
            </a:solidFill>
            <a:latin typeface="Times New Roman" panose="02020603050405020304" pitchFamily="18" charset="0"/>
            <a:cs typeface="Times New Roman" panose="02020603050405020304" pitchFamily="18" charset="0"/>
          </a:endParaRPr>
        </a:p>
      </dgm:t>
    </dgm:pt>
    <dgm:pt modelId="{C088016A-58C0-42CE-89B1-9EFF18AC8F3F}" type="parTrans" cxnId="{50F8C5F2-8B85-4936-BAC0-BCC7E2CDC3EE}">
      <dgm:prSet/>
      <dgm:spPr/>
      <dgm:t>
        <a:bodyPr/>
        <a:lstStyle/>
        <a:p>
          <a:endParaRPr lang="en-IN"/>
        </a:p>
      </dgm:t>
    </dgm:pt>
    <dgm:pt modelId="{CE937805-DFEB-423B-86E3-4BBACA75E449}" type="sibTrans" cxnId="{50F8C5F2-8B85-4936-BAC0-BCC7E2CDC3EE}">
      <dgm:prSet/>
      <dgm:spPr/>
      <dgm:t>
        <a:bodyPr/>
        <a:lstStyle/>
        <a:p>
          <a:endParaRPr lang="en-IN"/>
        </a:p>
      </dgm:t>
    </dgm:pt>
    <dgm:pt modelId="{32CDF303-3336-4D04-A270-15662562019E}">
      <dgm:prSet custT="1"/>
      <dgm:spPr>
        <a:solidFill>
          <a:schemeClr val="accent1">
            <a:lumMod val="20000"/>
            <a:lumOff val="80000"/>
          </a:schemeClr>
        </a:solidFill>
      </dgm:spPr>
      <dgm:t>
        <a:bodyPr/>
        <a:lstStyle/>
        <a:p>
          <a:pPr algn="just"/>
          <a:r>
            <a:rPr lang="en-US" sz="2200" b="1" dirty="0">
              <a:solidFill>
                <a:schemeClr val="tx1"/>
              </a:solidFill>
              <a:latin typeface="Times New Roman" panose="02020603050405020304" pitchFamily="18" charset="0"/>
              <a:cs typeface="Times New Roman" panose="02020603050405020304" pitchFamily="18" charset="0"/>
            </a:rPr>
            <a:t>Deterministic:</a:t>
          </a:r>
          <a:r>
            <a:rPr lang="en-US" sz="2200" dirty="0">
              <a:solidFill>
                <a:schemeClr val="tx1"/>
              </a:solidFill>
              <a:latin typeface="Times New Roman" panose="02020603050405020304" pitchFamily="18" charset="0"/>
              <a:cs typeface="Times New Roman" panose="02020603050405020304" pitchFamily="18" charset="0"/>
            </a:rPr>
            <a:t> Given the same input, the output will always be the same.</a:t>
          </a:r>
          <a:endParaRPr lang="en-IN" sz="2200" dirty="0">
            <a:solidFill>
              <a:schemeClr val="tx1"/>
            </a:solidFill>
            <a:latin typeface="Times New Roman" panose="02020603050405020304" pitchFamily="18" charset="0"/>
            <a:cs typeface="Times New Roman" panose="02020603050405020304" pitchFamily="18" charset="0"/>
          </a:endParaRPr>
        </a:p>
      </dgm:t>
    </dgm:pt>
    <dgm:pt modelId="{9E667C7B-A80D-49B4-85F2-77EE6D8AFF89}" type="parTrans" cxnId="{89A1F0ED-A622-45F4-ACFC-573F133469A4}">
      <dgm:prSet/>
      <dgm:spPr/>
      <dgm:t>
        <a:bodyPr/>
        <a:lstStyle/>
        <a:p>
          <a:endParaRPr lang="en-IN"/>
        </a:p>
      </dgm:t>
    </dgm:pt>
    <dgm:pt modelId="{49D71403-6B48-4D74-A0AF-54D86B932FBA}" type="sibTrans" cxnId="{89A1F0ED-A622-45F4-ACFC-573F133469A4}">
      <dgm:prSet/>
      <dgm:spPr/>
      <dgm:t>
        <a:bodyPr/>
        <a:lstStyle/>
        <a:p>
          <a:endParaRPr lang="en-IN"/>
        </a:p>
      </dgm:t>
    </dgm:pt>
    <dgm:pt modelId="{5DDFCA0A-08A1-41B6-8D3A-CDFC04E01294}">
      <dgm:prSet custT="1"/>
      <dgm:spPr>
        <a:solidFill>
          <a:schemeClr val="accent1">
            <a:lumMod val="20000"/>
            <a:lumOff val="80000"/>
          </a:schemeClr>
        </a:solidFill>
      </dgm:spPr>
      <dgm:t>
        <a:bodyPr/>
        <a:lstStyle/>
        <a:p>
          <a:pPr algn="just"/>
          <a:r>
            <a:rPr lang="en-US" sz="2200" b="1" dirty="0">
              <a:solidFill>
                <a:schemeClr val="tx1"/>
              </a:solidFill>
              <a:latin typeface="Times New Roman" panose="02020603050405020304" pitchFamily="18" charset="0"/>
              <a:cs typeface="Times New Roman" panose="02020603050405020304" pitchFamily="18" charset="0"/>
            </a:rPr>
            <a:t>Static:</a:t>
          </a:r>
          <a:r>
            <a:rPr lang="en-US" sz="2200" dirty="0">
              <a:solidFill>
                <a:schemeClr val="tx1"/>
              </a:solidFill>
              <a:latin typeface="Times New Roman" panose="02020603050405020304" pitchFamily="18" charset="0"/>
              <a:cs typeface="Times New Roman" panose="02020603050405020304" pitchFamily="18" charset="0"/>
            </a:rPr>
            <a:t> Suited for tasks where the input-output relationship does not depend on previous inputs (unlike recurrent networks).</a:t>
          </a:r>
          <a:endParaRPr lang="en-IN" sz="2200" dirty="0">
            <a:solidFill>
              <a:schemeClr val="tx1"/>
            </a:solidFill>
            <a:latin typeface="Times New Roman" panose="02020603050405020304" pitchFamily="18" charset="0"/>
            <a:cs typeface="Times New Roman" panose="02020603050405020304" pitchFamily="18" charset="0"/>
          </a:endParaRPr>
        </a:p>
      </dgm:t>
    </dgm:pt>
    <dgm:pt modelId="{61D93547-2EFA-42BF-9D07-31CC392BD623}" type="parTrans" cxnId="{BECC92BB-2E75-4587-83D1-512A17E375F1}">
      <dgm:prSet/>
      <dgm:spPr/>
      <dgm:t>
        <a:bodyPr/>
        <a:lstStyle/>
        <a:p>
          <a:endParaRPr lang="en-IN"/>
        </a:p>
      </dgm:t>
    </dgm:pt>
    <dgm:pt modelId="{66FE03A7-2DEC-4F9B-974A-34A099928C69}" type="sibTrans" cxnId="{BECC92BB-2E75-4587-83D1-512A17E375F1}">
      <dgm:prSet/>
      <dgm:spPr/>
      <dgm:t>
        <a:bodyPr/>
        <a:lstStyle/>
        <a:p>
          <a:endParaRPr lang="en-IN"/>
        </a:p>
      </dgm:t>
    </dgm:pt>
    <dgm:pt modelId="{5A4420AD-2D30-4E48-A373-9F565249F2F2}" type="pres">
      <dgm:prSet presAssocID="{90A8C2FE-2FE6-46E9-A957-617913DAA7B8}" presName="linear" presStyleCnt="0">
        <dgm:presLayoutVars>
          <dgm:animLvl val="lvl"/>
          <dgm:resizeHandles val="exact"/>
        </dgm:presLayoutVars>
      </dgm:prSet>
      <dgm:spPr/>
    </dgm:pt>
    <dgm:pt modelId="{24B3312F-3605-42BA-ACC9-5EE2EE2A1053}" type="pres">
      <dgm:prSet presAssocID="{6E063866-8E68-4F89-980A-86D23F7259F6}" presName="parentText" presStyleLbl="node1" presStyleIdx="0" presStyleCnt="3" custScaleY="65483">
        <dgm:presLayoutVars>
          <dgm:chMax val="0"/>
          <dgm:bulletEnabled val="1"/>
        </dgm:presLayoutVars>
      </dgm:prSet>
      <dgm:spPr/>
    </dgm:pt>
    <dgm:pt modelId="{1CC528DE-5E00-4955-81CF-14633F5FCB2B}" type="pres">
      <dgm:prSet presAssocID="{CE937805-DFEB-423B-86E3-4BBACA75E449}" presName="spacer" presStyleCnt="0"/>
      <dgm:spPr/>
    </dgm:pt>
    <dgm:pt modelId="{0E8CE7E4-3BBC-4035-88D3-664D9D8E6802}" type="pres">
      <dgm:prSet presAssocID="{32CDF303-3336-4D04-A270-15662562019E}" presName="parentText" presStyleLbl="node1" presStyleIdx="1" presStyleCnt="3" custScaleY="75685" custLinFactNeighborY="14592">
        <dgm:presLayoutVars>
          <dgm:chMax val="0"/>
          <dgm:bulletEnabled val="1"/>
        </dgm:presLayoutVars>
      </dgm:prSet>
      <dgm:spPr/>
    </dgm:pt>
    <dgm:pt modelId="{E82BD8DC-B66A-482C-BBF4-1B203BEBDEC4}" type="pres">
      <dgm:prSet presAssocID="{49D71403-6B48-4D74-A0AF-54D86B932FBA}" presName="spacer" presStyleCnt="0"/>
      <dgm:spPr/>
    </dgm:pt>
    <dgm:pt modelId="{20EA3B45-4E96-4AD7-B8E8-A45D439BE6B4}" type="pres">
      <dgm:prSet presAssocID="{5DDFCA0A-08A1-41B6-8D3A-CDFC04E01294}" presName="parentText" presStyleLbl="node1" presStyleIdx="2" presStyleCnt="3" custScaleY="90356" custLinFactNeighborY="37598">
        <dgm:presLayoutVars>
          <dgm:chMax val="0"/>
          <dgm:bulletEnabled val="1"/>
        </dgm:presLayoutVars>
      </dgm:prSet>
      <dgm:spPr/>
    </dgm:pt>
  </dgm:ptLst>
  <dgm:cxnLst>
    <dgm:cxn modelId="{711AE50D-E169-4A55-9ADB-430665CF7D6D}" type="presOf" srcId="{6E063866-8E68-4F89-980A-86D23F7259F6}" destId="{24B3312F-3605-42BA-ACC9-5EE2EE2A1053}" srcOrd="0" destOrd="0" presId="urn:microsoft.com/office/officeart/2005/8/layout/vList2"/>
    <dgm:cxn modelId="{9E148A2D-D43E-4C90-80B3-2277021A31CB}" type="presOf" srcId="{5DDFCA0A-08A1-41B6-8D3A-CDFC04E01294}" destId="{20EA3B45-4E96-4AD7-B8E8-A45D439BE6B4}" srcOrd="0" destOrd="0" presId="urn:microsoft.com/office/officeart/2005/8/layout/vList2"/>
    <dgm:cxn modelId="{37131643-E24D-4DF9-81EA-84767EA4C5FE}" type="presOf" srcId="{90A8C2FE-2FE6-46E9-A957-617913DAA7B8}" destId="{5A4420AD-2D30-4E48-A373-9F565249F2F2}" srcOrd="0" destOrd="0" presId="urn:microsoft.com/office/officeart/2005/8/layout/vList2"/>
    <dgm:cxn modelId="{E8ADB496-B663-418A-9C53-77005CB48FBA}" type="presOf" srcId="{32CDF303-3336-4D04-A270-15662562019E}" destId="{0E8CE7E4-3BBC-4035-88D3-664D9D8E6802}" srcOrd="0" destOrd="0" presId="urn:microsoft.com/office/officeart/2005/8/layout/vList2"/>
    <dgm:cxn modelId="{BECC92BB-2E75-4587-83D1-512A17E375F1}" srcId="{90A8C2FE-2FE6-46E9-A957-617913DAA7B8}" destId="{5DDFCA0A-08A1-41B6-8D3A-CDFC04E01294}" srcOrd="2" destOrd="0" parTransId="{61D93547-2EFA-42BF-9D07-31CC392BD623}" sibTransId="{66FE03A7-2DEC-4F9B-974A-34A099928C69}"/>
    <dgm:cxn modelId="{89A1F0ED-A622-45F4-ACFC-573F133469A4}" srcId="{90A8C2FE-2FE6-46E9-A957-617913DAA7B8}" destId="{32CDF303-3336-4D04-A270-15662562019E}" srcOrd="1" destOrd="0" parTransId="{9E667C7B-A80D-49B4-85F2-77EE6D8AFF89}" sibTransId="{49D71403-6B48-4D74-A0AF-54D86B932FBA}"/>
    <dgm:cxn modelId="{50F8C5F2-8B85-4936-BAC0-BCC7E2CDC3EE}" srcId="{90A8C2FE-2FE6-46E9-A957-617913DAA7B8}" destId="{6E063866-8E68-4F89-980A-86D23F7259F6}" srcOrd="0" destOrd="0" parTransId="{C088016A-58C0-42CE-89B1-9EFF18AC8F3F}" sibTransId="{CE937805-DFEB-423B-86E3-4BBACA75E449}"/>
    <dgm:cxn modelId="{9A6E12E5-AB10-4E0F-9E24-3E5D8F88BF3A}" type="presParOf" srcId="{5A4420AD-2D30-4E48-A373-9F565249F2F2}" destId="{24B3312F-3605-42BA-ACC9-5EE2EE2A1053}" srcOrd="0" destOrd="0" presId="urn:microsoft.com/office/officeart/2005/8/layout/vList2"/>
    <dgm:cxn modelId="{BE19FF16-56E6-47F8-BE60-56862AA3AAC2}" type="presParOf" srcId="{5A4420AD-2D30-4E48-A373-9F565249F2F2}" destId="{1CC528DE-5E00-4955-81CF-14633F5FCB2B}" srcOrd="1" destOrd="0" presId="urn:microsoft.com/office/officeart/2005/8/layout/vList2"/>
    <dgm:cxn modelId="{4E529362-7853-434A-9E25-B6354E19AEE5}" type="presParOf" srcId="{5A4420AD-2D30-4E48-A373-9F565249F2F2}" destId="{0E8CE7E4-3BBC-4035-88D3-664D9D8E6802}" srcOrd="2" destOrd="0" presId="urn:microsoft.com/office/officeart/2005/8/layout/vList2"/>
    <dgm:cxn modelId="{1270E8D5-6C63-4A08-B822-41D3A8700E36}" type="presParOf" srcId="{5A4420AD-2D30-4E48-A373-9F565249F2F2}" destId="{E82BD8DC-B66A-482C-BBF4-1B203BEBDEC4}" srcOrd="3" destOrd="0" presId="urn:microsoft.com/office/officeart/2005/8/layout/vList2"/>
    <dgm:cxn modelId="{9A71F443-6045-4ADF-98A2-D96E273D7BAB}" type="presParOf" srcId="{5A4420AD-2D30-4E48-A373-9F565249F2F2}" destId="{20EA3B45-4E96-4AD7-B8E8-A45D439BE6B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30336-5957-41EA-8504-487BF29DCC2A}"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IN"/>
        </a:p>
      </dgm:t>
    </dgm:pt>
    <dgm:pt modelId="{D42DD69B-C094-43E1-A16F-9A9481389BB2}">
      <dgm:prSet/>
      <dgm:spPr/>
      <dgm:t>
        <a:bodyPr/>
        <a:lstStyle/>
        <a:p>
          <a:pPr algn="just">
            <a:buNone/>
          </a:pPr>
          <a:r>
            <a:rPr lang="en-US" b="1" i="0" baseline="0" dirty="0">
              <a:latin typeface="Times New Roman" panose="02020603050405020304" pitchFamily="18" charset="0"/>
              <a:cs typeface="Times New Roman" panose="02020603050405020304" pitchFamily="18" charset="0"/>
            </a:rPr>
            <a:t>Input Reception:</a:t>
          </a:r>
          <a:r>
            <a:rPr lang="en-US" b="0" i="0" baseline="0" dirty="0">
              <a:latin typeface="Times New Roman" panose="02020603050405020304" pitchFamily="18" charset="0"/>
              <a:cs typeface="Times New Roman" panose="02020603050405020304" pitchFamily="18" charset="0"/>
            </a:rPr>
            <a:t> Data is fed into the input layer.</a:t>
          </a:r>
          <a:endParaRPr lang="en-IN" dirty="0">
            <a:latin typeface="Times New Roman" panose="02020603050405020304" pitchFamily="18" charset="0"/>
            <a:cs typeface="Times New Roman" panose="02020603050405020304" pitchFamily="18" charset="0"/>
          </a:endParaRPr>
        </a:p>
      </dgm:t>
    </dgm:pt>
    <dgm:pt modelId="{4F4008FD-8BF3-4417-940C-339E5006E7C5}" type="parTrans" cxnId="{7D64E419-7FF4-4E4C-A3CF-148A3EE3FFDD}">
      <dgm:prSet/>
      <dgm:spPr/>
      <dgm:t>
        <a:bodyPr/>
        <a:lstStyle/>
        <a:p>
          <a:endParaRPr lang="en-IN"/>
        </a:p>
      </dgm:t>
    </dgm:pt>
    <dgm:pt modelId="{DE6D85A6-B4FC-4E31-BA51-A8A4394CC6CC}" type="sibTrans" cxnId="{7D64E419-7FF4-4E4C-A3CF-148A3EE3FFDD}">
      <dgm:prSet/>
      <dgm:spPr/>
      <dgm:t>
        <a:bodyPr/>
        <a:lstStyle/>
        <a:p>
          <a:endParaRPr lang="en-IN"/>
        </a:p>
      </dgm:t>
    </dgm:pt>
    <dgm:pt modelId="{66BBCC3B-E85B-40A9-93F3-62101FD8EF82}">
      <dgm:prSet/>
      <dgm:spPr/>
      <dgm:t>
        <a:bodyPr/>
        <a:lstStyle/>
        <a:p>
          <a:pPr algn="just">
            <a:buNone/>
          </a:pPr>
          <a:r>
            <a:rPr lang="en-US" b="1" i="0" baseline="0" dirty="0">
              <a:latin typeface="Times New Roman" panose="02020603050405020304" pitchFamily="18" charset="0"/>
              <a:cs typeface="Times New Roman" panose="02020603050405020304" pitchFamily="18" charset="0"/>
            </a:rPr>
            <a:t>Weighted Sum:</a:t>
          </a:r>
          <a:r>
            <a:rPr lang="en-US" b="0" i="0" baseline="0" dirty="0">
              <a:latin typeface="Times New Roman" panose="02020603050405020304" pitchFamily="18" charset="0"/>
              <a:cs typeface="Times New Roman" panose="02020603050405020304" pitchFamily="18" charset="0"/>
            </a:rPr>
            <a:t> Each neuron computes a weighted</a:t>
          </a:r>
          <a:endParaRPr lang="en-IN" dirty="0">
            <a:latin typeface="Times New Roman" panose="02020603050405020304" pitchFamily="18" charset="0"/>
            <a:cs typeface="Times New Roman" panose="02020603050405020304" pitchFamily="18" charset="0"/>
          </a:endParaRPr>
        </a:p>
      </dgm:t>
    </dgm:pt>
    <dgm:pt modelId="{08EFB632-7D85-4152-9260-F1937C508A46}" type="parTrans" cxnId="{8B9BD72F-6915-4BB3-A935-02FE67A021C3}">
      <dgm:prSet/>
      <dgm:spPr/>
      <dgm:t>
        <a:bodyPr/>
        <a:lstStyle/>
        <a:p>
          <a:endParaRPr lang="en-IN"/>
        </a:p>
      </dgm:t>
    </dgm:pt>
    <dgm:pt modelId="{22AC3F4F-D0F5-4404-89AF-D962B8442B67}" type="sibTrans" cxnId="{8B9BD72F-6915-4BB3-A935-02FE67A021C3}">
      <dgm:prSet/>
      <dgm:spPr/>
      <dgm:t>
        <a:bodyPr/>
        <a:lstStyle/>
        <a:p>
          <a:endParaRPr lang="en-IN"/>
        </a:p>
      </dgm:t>
    </dgm:pt>
    <dgm:pt modelId="{F9E4F27D-C50E-4FA4-BABE-6FAD18638142}">
      <dgm:prSet/>
      <dgm:spPr/>
      <dgm:t>
        <a:bodyPr/>
        <a:lstStyle/>
        <a:p>
          <a:pPr algn="just">
            <a:buNone/>
          </a:pPr>
          <a:r>
            <a:rPr lang="en-US" b="1" i="0" baseline="0" dirty="0">
              <a:latin typeface="Times New Roman" panose="02020603050405020304" pitchFamily="18" charset="0"/>
              <a:cs typeface="Times New Roman" panose="02020603050405020304" pitchFamily="18" charset="0"/>
            </a:rPr>
            <a:t>Activation:</a:t>
          </a:r>
          <a:r>
            <a:rPr lang="en-US" b="0" i="0" baseline="0" dirty="0">
              <a:latin typeface="Times New Roman" panose="02020603050405020304" pitchFamily="18" charset="0"/>
              <a:cs typeface="Times New Roman" panose="02020603050405020304" pitchFamily="18" charset="0"/>
            </a:rPr>
            <a:t> The weighted sum is passed through an</a:t>
          </a:r>
          <a:endParaRPr lang="en-IN" dirty="0">
            <a:latin typeface="Times New Roman" panose="02020603050405020304" pitchFamily="18" charset="0"/>
            <a:cs typeface="Times New Roman" panose="02020603050405020304" pitchFamily="18" charset="0"/>
          </a:endParaRPr>
        </a:p>
      </dgm:t>
    </dgm:pt>
    <dgm:pt modelId="{A34A04EA-C0B4-4840-9A7F-9F637FECF7F8}" type="parTrans" cxnId="{3FEEFED1-DFFB-4F5A-B582-3C54CB2D2D12}">
      <dgm:prSet/>
      <dgm:spPr/>
      <dgm:t>
        <a:bodyPr/>
        <a:lstStyle/>
        <a:p>
          <a:endParaRPr lang="en-IN"/>
        </a:p>
      </dgm:t>
    </dgm:pt>
    <dgm:pt modelId="{F6075A64-B6E0-483C-9311-5C722AF6C694}" type="sibTrans" cxnId="{3FEEFED1-DFFB-4F5A-B582-3C54CB2D2D12}">
      <dgm:prSet/>
      <dgm:spPr/>
      <dgm:t>
        <a:bodyPr/>
        <a:lstStyle/>
        <a:p>
          <a:endParaRPr lang="en-IN"/>
        </a:p>
      </dgm:t>
    </dgm:pt>
    <dgm:pt modelId="{DB7CFBDD-72A5-4794-ADBE-C256AF156F1F}">
      <dgm:prSet/>
      <dgm:spPr/>
      <dgm:t>
        <a:bodyPr/>
        <a:lstStyle/>
        <a:p>
          <a:pPr algn="just">
            <a:buNone/>
          </a:pPr>
          <a:r>
            <a:rPr lang="en-US" b="1" i="0" baseline="0" dirty="0">
              <a:latin typeface="Times New Roman" panose="02020603050405020304" pitchFamily="18" charset="0"/>
              <a:cs typeface="Times New Roman" panose="02020603050405020304" pitchFamily="18" charset="0"/>
            </a:rPr>
            <a:t>Propagation:</a:t>
          </a:r>
          <a:r>
            <a:rPr lang="en-US" b="0" i="0" baseline="0" dirty="0">
              <a:latin typeface="Times New Roman" panose="02020603050405020304" pitchFamily="18" charset="0"/>
              <a:cs typeface="Times New Roman" panose="02020603050405020304" pitchFamily="18" charset="0"/>
            </a:rPr>
            <a:t> The activated output serves as input</a:t>
          </a:r>
          <a:endParaRPr lang="en-IN" dirty="0">
            <a:latin typeface="Times New Roman" panose="02020603050405020304" pitchFamily="18" charset="0"/>
            <a:cs typeface="Times New Roman" panose="02020603050405020304" pitchFamily="18" charset="0"/>
          </a:endParaRPr>
        </a:p>
      </dgm:t>
    </dgm:pt>
    <dgm:pt modelId="{9101B44A-773E-405F-84C5-04E5B35C4767}" type="parTrans" cxnId="{9255E696-314C-4141-A979-46D12A48E342}">
      <dgm:prSet/>
      <dgm:spPr/>
      <dgm:t>
        <a:bodyPr/>
        <a:lstStyle/>
        <a:p>
          <a:endParaRPr lang="en-IN"/>
        </a:p>
      </dgm:t>
    </dgm:pt>
    <dgm:pt modelId="{CCEB8165-2295-4E6D-8D7F-D7773415024B}" type="sibTrans" cxnId="{9255E696-314C-4141-A979-46D12A48E342}">
      <dgm:prSet/>
      <dgm:spPr/>
      <dgm:t>
        <a:bodyPr/>
        <a:lstStyle/>
        <a:p>
          <a:endParaRPr lang="en-IN"/>
        </a:p>
      </dgm:t>
    </dgm:pt>
    <dgm:pt modelId="{5A9FCC5D-AE5B-4F32-A91B-727A5238734F}">
      <dgm:prSet/>
      <dgm:spPr/>
      <dgm:t>
        <a:bodyPr/>
        <a:lstStyle/>
        <a:p>
          <a:pPr algn="just">
            <a:buNone/>
          </a:pPr>
          <a:r>
            <a:rPr lang="en-US" b="1" i="0" baseline="0" dirty="0"/>
            <a:t>Output </a:t>
          </a:r>
          <a:r>
            <a:rPr lang="en-US" b="1" i="0" baseline="0" dirty="0">
              <a:latin typeface="Times New Roman" panose="02020603050405020304" pitchFamily="18" charset="0"/>
              <a:cs typeface="Times New Roman" panose="02020603050405020304" pitchFamily="18" charset="0"/>
            </a:rPr>
            <a:t>Generation</a:t>
          </a:r>
          <a:r>
            <a:rPr lang="en-US" b="1" i="0" baseline="0" dirty="0"/>
            <a:t>:</a:t>
          </a:r>
          <a:r>
            <a:rPr lang="en-US" b="0" i="0" baseline="0" dirty="0"/>
            <a:t> The final layer produces the</a:t>
          </a:r>
          <a:endParaRPr lang="en-IN" dirty="0"/>
        </a:p>
      </dgm:t>
    </dgm:pt>
    <dgm:pt modelId="{C1CA3FF9-1435-4D1A-BDF0-49A6B9BDF09A}" type="parTrans" cxnId="{5FDE4B04-9E3B-4094-A4B8-66FDFF89D415}">
      <dgm:prSet/>
      <dgm:spPr/>
      <dgm:t>
        <a:bodyPr/>
        <a:lstStyle/>
        <a:p>
          <a:endParaRPr lang="en-IN"/>
        </a:p>
      </dgm:t>
    </dgm:pt>
    <dgm:pt modelId="{33AC6C65-A9BB-499D-9149-8F0D51F6613E}" type="sibTrans" cxnId="{5FDE4B04-9E3B-4094-A4B8-66FDFF89D415}">
      <dgm:prSet/>
      <dgm:spPr/>
      <dgm:t>
        <a:bodyPr/>
        <a:lstStyle/>
        <a:p>
          <a:endParaRPr lang="en-IN"/>
        </a:p>
      </dgm:t>
    </dgm:pt>
    <dgm:pt modelId="{CBE86A79-8773-44BA-9E97-6E324B596750}">
      <dgm:prSet/>
      <dgm:spPr>
        <a:solidFill>
          <a:schemeClr val="accent1">
            <a:lumMod val="50000"/>
          </a:schemeClr>
        </a:solidFill>
      </dgm:spPr>
      <dgm:t>
        <a:bodyPr/>
        <a:lstStyle/>
        <a:p>
          <a:r>
            <a:rPr lang="en-US" dirty="0"/>
            <a:t>1</a:t>
          </a:r>
          <a:endParaRPr lang="en-IN" dirty="0"/>
        </a:p>
      </dgm:t>
    </dgm:pt>
    <dgm:pt modelId="{463161F4-8046-44CE-A393-B00338476576}" type="parTrans" cxnId="{F454E7B0-7FCA-450C-9989-597FE058355A}">
      <dgm:prSet/>
      <dgm:spPr/>
      <dgm:t>
        <a:bodyPr/>
        <a:lstStyle/>
        <a:p>
          <a:endParaRPr lang="en-IN"/>
        </a:p>
      </dgm:t>
    </dgm:pt>
    <dgm:pt modelId="{58B9C564-CC64-4D21-94EF-B746EF3A2110}" type="sibTrans" cxnId="{F454E7B0-7FCA-450C-9989-597FE058355A}">
      <dgm:prSet/>
      <dgm:spPr/>
      <dgm:t>
        <a:bodyPr/>
        <a:lstStyle/>
        <a:p>
          <a:endParaRPr lang="en-IN"/>
        </a:p>
      </dgm:t>
    </dgm:pt>
    <dgm:pt modelId="{18E41317-AC53-49C1-A591-E087584082C9}">
      <dgm:prSet/>
      <dgm:spPr>
        <a:solidFill>
          <a:schemeClr val="accent1">
            <a:lumMod val="50000"/>
          </a:schemeClr>
        </a:solidFill>
      </dgm:spPr>
      <dgm:t>
        <a:bodyPr/>
        <a:lstStyle/>
        <a:p>
          <a:r>
            <a:rPr lang="en-US" dirty="0"/>
            <a:t>2</a:t>
          </a:r>
          <a:endParaRPr lang="en-IN" dirty="0"/>
        </a:p>
      </dgm:t>
    </dgm:pt>
    <dgm:pt modelId="{3F462474-2B74-44AF-A122-9D94DF3811D4}" type="parTrans" cxnId="{DFB3DBD3-3FA2-467C-A0D9-3B4E3FC42B9A}">
      <dgm:prSet/>
      <dgm:spPr/>
      <dgm:t>
        <a:bodyPr/>
        <a:lstStyle/>
        <a:p>
          <a:endParaRPr lang="en-IN"/>
        </a:p>
      </dgm:t>
    </dgm:pt>
    <dgm:pt modelId="{98BCDFB9-19D2-40DE-9052-9E48B5944CBC}" type="sibTrans" cxnId="{DFB3DBD3-3FA2-467C-A0D9-3B4E3FC42B9A}">
      <dgm:prSet/>
      <dgm:spPr/>
      <dgm:t>
        <a:bodyPr/>
        <a:lstStyle/>
        <a:p>
          <a:endParaRPr lang="en-IN"/>
        </a:p>
      </dgm:t>
    </dgm:pt>
    <dgm:pt modelId="{3718868C-7ECE-4311-B13D-777448EFDE10}">
      <dgm:prSet/>
      <dgm:spPr>
        <a:solidFill>
          <a:schemeClr val="accent1">
            <a:lumMod val="50000"/>
          </a:schemeClr>
        </a:solidFill>
      </dgm:spPr>
      <dgm:t>
        <a:bodyPr/>
        <a:lstStyle/>
        <a:p>
          <a:r>
            <a:rPr lang="en-US" dirty="0"/>
            <a:t>3</a:t>
          </a:r>
          <a:endParaRPr lang="en-IN" dirty="0"/>
        </a:p>
      </dgm:t>
    </dgm:pt>
    <dgm:pt modelId="{F4ADC14B-5293-4A8F-98A5-74452EFBDB32}" type="parTrans" cxnId="{8E724264-6CBB-41D7-8356-52E97A944884}">
      <dgm:prSet/>
      <dgm:spPr/>
      <dgm:t>
        <a:bodyPr/>
        <a:lstStyle/>
        <a:p>
          <a:endParaRPr lang="en-IN"/>
        </a:p>
      </dgm:t>
    </dgm:pt>
    <dgm:pt modelId="{F3A32C3A-7185-4B00-9102-97F38CD69BFC}" type="sibTrans" cxnId="{8E724264-6CBB-41D7-8356-52E97A944884}">
      <dgm:prSet/>
      <dgm:spPr/>
      <dgm:t>
        <a:bodyPr/>
        <a:lstStyle/>
        <a:p>
          <a:endParaRPr lang="en-IN"/>
        </a:p>
      </dgm:t>
    </dgm:pt>
    <dgm:pt modelId="{409FECFA-188B-4D40-B32B-1B8C2469F219}">
      <dgm:prSet/>
      <dgm:spPr>
        <a:solidFill>
          <a:schemeClr val="accent1">
            <a:lumMod val="50000"/>
          </a:schemeClr>
        </a:solidFill>
      </dgm:spPr>
      <dgm:t>
        <a:bodyPr/>
        <a:lstStyle/>
        <a:p>
          <a:r>
            <a:rPr lang="en-US" dirty="0"/>
            <a:t>4</a:t>
          </a:r>
          <a:endParaRPr lang="en-IN" dirty="0"/>
        </a:p>
      </dgm:t>
    </dgm:pt>
    <dgm:pt modelId="{D2EBDAC5-F773-474D-B748-4A80B8FBE1FA}" type="parTrans" cxnId="{5C30FC53-8ED9-455B-83A1-5D4DD34A23B1}">
      <dgm:prSet/>
      <dgm:spPr/>
      <dgm:t>
        <a:bodyPr/>
        <a:lstStyle/>
        <a:p>
          <a:endParaRPr lang="en-IN"/>
        </a:p>
      </dgm:t>
    </dgm:pt>
    <dgm:pt modelId="{05CF6945-8332-4F42-B4DB-40E06C73A564}" type="sibTrans" cxnId="{5C30FC53-8ED9-455B-83A1-5D4DD34A23B1}">
      <dgm:prSet/>
      <dgm:spPr/>
      <dgm:t>
        <a:bodyPr/>
        <a:lstStyle/>
        <a:p>
          <a:endParaRPr lang="en-IN"/>
        </a:p>
      </dgm:t>
    </dgm:pt>
    <dgm:pt modelId="{67078F39-4BDF-4152-B6BA-14CF2DB20905}">
      <dgm:prSet/>
      <dgm:spPr>
        <a:solidFill>
          <a:schemeClr val="accent1">
            <a:lumMod val="50000"/>
          </a:schemeClr>
        </a:solidFill>
      </dgm:spPr>
      <dgm:t>
        <a:bodyPr/>
        <a:lstStyle/>
        <a:p>
          <a:r>
            <a:rPr lang="en-US" dirty="0"/>
            <a:t>5</a:t>
          </a:r>
          <a:endParaRPr lang="en-IN" dirty="0"/>
        </a:p>
      </dgm:t>
    </dgm:pt>
    <dgm:pt modelId="{E792F9C7-482D-42B1-97C2-A0968E43EEF7}" type="parTrans" cxnId="{57AFC2C5-06D4-487B-B0BE-A08F059B8CCE}">
      <dgm:prSet/>
      <dgm:spPr/>
      <dgm:t>
        <a:bodyPr/>
        <a:lstStyle/>
        <a:p>
          <a:endParaRPr lang="en-IN"/>
        </a:p>
      </dgm:t>
    </dgm:pt>
    <dgm:pt modelId="{CD8D1CA7-36C9-4FCA-9535-D963DA5C8BA2}" type="sibTrans" cxnId="{57AFC2C5-06D4-487B-B0BE-A08F059B8CCE}">
      <dgm:prSet/>
      <dgm:spPr/>
      <dgm:t>
        <a:bodyPr/>
        <a:lstStyle/>
        <a:p>
          <a:endParaRPr lang="en-IN"/>
        </a:p>
      </dgm:t>
    </dgm:pt>
    <dgm:pt modelId="{C8138CB4-2D0C-45E9-A3E2-B44434D84067}">
      <dgm:prSet/>
      <dgm:spPr/>
      <dgm:t>
        <a:bodyPr/>
        <a:lstStyle/>
        <a:p>
          <a:pPr algn="just">
            <a:buNone/>
          </a:pPr>
          <a:r>
            <a:rPr lang="en-US" b="0" i="0" baseline="0" dirty="0">
              <a:latin typeface="Times New Roman" panose="02020603050405020304" pitchFamily="18" charset="0"/>
              <a:cs typeface="Times New Roman" panose="02020603050405020304" pitchFamily="18" charset="0"/>
            </a:rPr>
            <a:t>sum of its inputs plus a bias term.</a:t>
          </a:r>
          <a:endParaRPr lang="en-IN" dirty="0">
            <a:latin typeface="Times New Roman" panose="02020603050405020304" pitchFamily="18" charset="0"/>
            <a:cs typeface="Times New Roman" panose="02020603050405020304" pitchFamily="18" charset="0"/>
          </a:endParaRPr>
        </a:p>
      </dgm:t>
    </dgm:pt>
    <dgm:pt modelId="{C0530F26-F792-4883-B0AC-26BF7FD2D482}" type="parTrans" cxnId="{EADC41D7-F025-48C7-9FA5-438AB37AEEB0}">
      <dgm:prSet/>
      <dgm:spPr/>
      <dgm:t>
        <a:bodyPr/>
        <a:lstStyle/>
        <a:p>
          <a:endParaRPr lang="en-IN"/>
        </a:p>
      </dgm:t>
    </dgm:pt>
    <dgm:pt modelId="{0A6E1DD7-57BC-45D9-8965-D37C5638E7BD}" type="sibTrans" cxnId="{EADC41D7-F025-48C7-9FA5-438AB37AEEB0}">
      <dgm:prSet/>
      <dgm:spPr/>
      <dgm:t>
        <a:bodyPr/>
        <a:lstStyle/>
        <a:p>
          <a:endParaRPr lang="en-IN"/>
        </a:p>
      </dgm:t>
    </dgm:pt>
    <dgm:pt modelId="{FE329FE1-F4DC-465D-A08B-9A690A086568}">
      <dgm:prSet/>
      <dgm:spPr/>
      <dgm:t>
        <a:bodyPr/>
        <a:lstStyle/>
        <a:p>
          <a:pPr algn="just">
            <a:buNone/>
          </a:pPr>
          <a:r>
            <a:rPr lang="en-US" b="0" i="0" baseline="0" dirty="0">
              <a:latin typeface="Times New Roman" panose="02020603050405020304" pitchFamily="18" charset="0"/>
              <a:cs typeface="Times New Roman" panose="02020603050405020304" pitchFamily="18" charset="0"/>
            </a:rPr>
            <a:t>activation function to introduce non-linearity.</a:t>
          </a:r>
          <a:endParaRPr lang="en-IN" dirty="0">
            <a:latin typeface="Times New Roman" panose="02020603050405020304" pitchFamily="18" charset="0"/>
            <a:cs typeface="Times New Roman" panose="02020603050405020304" pitchFamily="18" charset="0"/>
          </a:endParaRPr>
        </a:p>
      </dgm:t>
    </dgm:pt>
    <dgm:pt modelId="{4E3A84DB-231C-497C-A8E2-5272A5DCEF2C}" type="parTrans" cxnId="{53801403-AD09-474D-8EB9-6B93747F5511}">
      <dgm:prSet/>
      <dgm:spPr/>
      <dgm:t>
        <a:bodyPr/>
        <a:lstStyle/>
        <a:p>
          <a:endParaRPr lang="en-IN"/>
        </a:p>
      </dgm:t>
    </dgm:pt>
    <dgm:pt modelId="{358A8EDE-1EC3-4C9A-94D1-FE396DA72D70}" type="sibTrans" cxnId="{53801403-AD09-474D-8EB9-6B93747F5511}">
      <dgm:prSet/>
      <dgm:spPr/>
      <dgm:t>
        <a:bodyPr/>
        <a:lstStyle/>
        <a:p>
          <a:endParaRPr lang="en-IN"/>
        </a:p>
      </dgm:t>
    </dgm:pt>
    <dgm:pt modelId="{BBAFFEC5-E438-4DBE-B9C5-CBCE09463FD3}">
      <dgm:prSet/>
      <dgm:spPr/>
      <dgm:t>
        <a:bodyPr/>
        <a:lstStyle/>
        <a:p>
          <a:pPr algn="just">
            <a:buNone/>
          </a:pPr>
          <a:r>
            <a:rPr lang="en-US" b="0" i="0" baseline="0" dirty="0">
              <a:latin typeface="Times New Roman" panose="02020603050405020304" pitchFamily="18" charset="0"/>
              <a:cs typeface="Times New Roman" panose="02020603050405020304" pitchFamily="18" charset="0"/>
            </a:rPr>
            <a:t>for the next layer.</a:t>
          </a:r>
          <a:endParaRPr lang="en-IN" dirty="0">
            <a:latin typeface="Times New Roman" panose="02020603050405020304" pitchFamily="18" charset="0"/>
            <a:cs typeface="Times New Roman" panose="02020603050405020304" pitchFamily="18" charset="0"/>
          </a:endParaRPr>
        </a:p>
      </dgm:t>
    </dgm:pt>
    <dgm:pt modelId="{F876A1F4-B50F-46AB-A8FC-B337713A2E67}" type="parTrans" cxnId="{83E68E06-8655-446B-9940-3C631F86ACD7}">
      <dgm:prSet/>
      <dgm:spPr/>
      <dgm:t>
        <a:bodyPr/>
        <a:lstStyle/>
        <a:p>
          <a:endParaRPr lang="en-IN"/>
        </a:p>
      </dgm:t>
    </dgm:pt>
    <dgm:pt modelId="{C9FC45F8-BBEF-4BD9-A366-770120D41744}" type="sibTrans" cxnId="{83E68E06-8655-446B-9940-3C631F86ACD7}">
      <dgm:prSet/>
      <dgm:spPr/>
      <dgm:t>
        <a:bodyPr/>
        <a:lstStyle/>
        <a:p>
          <a:endParaRPr lang="en-IN"/>
        </a:p>
      </dgm:t>
    </dgm:pt>
    <dgm:pt modelId="{74146A85-1AC2-4E32-9BAF-7BA55AC051FD}">
      <dgm:prSet/>
      <dgm:spPr/>
      <dgm:t>
        <a:bodyPr/>
        <a:lstStyle/>
        <a:p>
          <a:pPr algn="just">
            <a:buNone/>
          </a:pPr>
          <a:r>
            <a:rPr lang="en-US" b="0" i="0" baseline="0" dirty="0"/>
            <a:t>network's prediction.</a:t>
          </a:r>
          <a:endParaRPr lang="en-IN" dirty="0"/>
        </a:p>
      </dgm:t>
    </dgm:pt>
    <dgm:pt modelId="{38B6F21E-58C8-4C61-B21E-2C2416955C24}" type="parTrans" cxnId="{6771B390-0495-4F56-8310-2C4BAB912238}">
      <dgm:prSet/>
      <dgm:spPr/>
      <dgm:t>
        <a:bodyPr/>
        <a:lstStyle/>
        <a:p>
          <a:endParaRPr lang="en-IN"/>
        </a:p>
      </dgm:t>
    </dgm:pt>
    <dgm:pt modelId="{94BF40C8-38BC-4FDF-9BFF-F36721A95324}" type="sibTrans" cxnId="{6771B390-0495-4F56-8310-2C4BAB912238}">
      <dgm:prSet/>
      <dgm:spPr/>
      <dgm:t>
        <a:bodyPr/>
        <a:lstStyle/>
        <a:p>
          <a:endParaRPr lang="en-IN"/>
        </a:p>
      </dgm:t>
    </dgm:pt>
    <dgm:pt modelId="{DB1AAC77-0E34-49A7-B73D-3203AF5F48C4}" type="pres">
      <dgm:prSet presAssocID="{42C30336-5957-41EA-8504-487BF29DCC2A}" presName="linearFlow" presStyleCnt="0">
        <dgm:presLayoutVars>
          <dgm:dir/>
          <dgm:animLvl val="lvl"/>
          <dgm:resizeHandles val="exact"/>
        </dgm:presLayoutVars>
      </dgm:prSet>
      <dgm:spPr/>
    </dgm:pt>
    <dgm:pt modelId="{319F12B9-0621-4E04-8E93-BAEB909DA2C5}" type="pres">
      <dgm:prSet presAssocID="{CBE86A79-8773-44BA-9E97-6E324B596750}" presName="composite" presStyleCnt="0"/>
      <dgm:spPr/>
    </dgm:pt>
    <dgm:pt modelId="{8170ABBB-CB52-4D95-9622-900AA69BBCDB}" type="pres">
      <dgm:prSet presAssocID="{CBE86A79-8773-44BA-9E97-6E324B596750}" presName="parentText" presStyleLbl="alignNode1" presStyleIdx="0" presStyleCnt="5">
        <dgm:presLayoutVars>
          <dgm:chMax val="1"/>
          <dgm:bulletEnabled val="1"/>
        </dgm:presLayoutVars>
      </dgm:prSet>
      <dgm:spPr/>
    </dgm:pt>
    <dgm:pt modelId="{AD1C5FF8-DF92-408C-8B35-51CAEAF094C5}" type="pres">
      <dgm:prSet presAssocID="{CBE86A79-8773-44BA-9E97-6E324B596750}" presName="descendantText" presStyleLbl="alignAcc1" presStyleIdx="0" presStyleCnt="5">
        <dgm:presLayoutVars>
          <dgm:bulletEnabled val="1"/>
        </dgm:presLayoutVars>
      </dgm:prSet>
      <dgm:spPr/>
    </dgm:pt>
    <dgm:pt modelId="{EFD95606-4D4C-415E-8A8C-78540D6F14D0}" type="pres">
      <dgm:prSet presAssocID="{58B9C564-CC64-4D21-94EF-B746EF3A2110}" presName="sp" presStyleCnt="0"/>
      <dgm:spPr/>
    </dgm:pt>
    <dgm:pt modelId="{A64A3980-C9E1-45BD-B0A6-C1305A3AA9F8}" type="pres">
      <dgm:prSet presAssocID="{18E41317-AC53-49C1-A591-E087584082C9}" presName="composite" presStyleCnt="0"/>
      <dgm:spPr/>
    </dgm:pt>
    <dgm:pt modelId="{33C2CC67-1DE2-4E80-9306-C6EB4B5984C8}" type="pres">
      <dgm:prSet presAssocID="{18E41317-AC53-49C1-A591-E087584082C9}" presName="parentText" presStyleLbl="alignNode1" presStyleIdx="1" presStyleCnt="5">
        <dgm:presLayoutVars>
          <dgm:chMax val="1"/>
          <dgm:bulletEnabled val="1"/>
        </dgm:presLayoutVars>
      </dgm:prSet>
      <dgm:spPr/>
    </dgm:pt>
    <dgm:pt modelId="{8C51D0ED-C5F5-43A2-845B-692AFC3F0D04}" type="pres">
      <dgm:prSet presAssocID="{18E41317-AC53-49C1-A591-E087584082C9}" presName="descendantText" presStyleLbl="alignAcc1" presStyleIdx="1" presStyleCnt="5">
        <dgm:presLayoutVars>
          <dgm:bulletEnabled val="1"/>
        </dgm:presLayoutVars>
      </dgm:prSet>
      <dgm:spPr/>
    </dgm:pt>
    <dgm:pt modelId="{D56D270F-AE65-4209-8F08-FA70CDB5A620}" type="pres">
      <dgm:prSet presAssocID="{98BCDFB9-19D2-40DE-9052-9E48B5944CBC}" presName="sp" presStyleCnt="0"/>
      <dgm:spPr/>
    </dgm:pt>
    <dgm:pt modelId="{102F7B5A-2DF3-4AF8-9799-150D58931EFA}" type="pres">
      <dgm:prSet presAssocID="{3718868C-7ECE-4311-B13D-777448EFDE10}" presName="composite" presStyleCnt="0"/>
      <dgm:spPr/>
    </dgm:pt>
    <dgm:pt modelId="{2F5187AF-38BA-4636-BADB-21BB48A7E06D}" type="pres">
      <dgm:prSet presAssocID="{3718868C-7ECE-4311-B13D-777448EFDE10}" presName="parentText" presStyleLbl="alignNode1" presStyleIdx="2" presStyleCnt="5">
        <dgm:presLayoutVars>
          <dgm:chMax val="1"/>
          <dgm:bulletEnabled val="1"/>
        </dgm:presLayoutVars>
      </dgm:prSet>
      <dgm:spPr/>
    </dgm:pt>
    <dgm:pt modelId="{AF8C9F14-A92A-4489-BC01-5F4CD08FB98E}" type="pres">
      <dgm:prSet presAssocID="{3718868C-7ECE-4311-B13D-777448EFDE10}" presName="descendantText" presStyleLbl="alignAcc1" presStyleIdx="2" presStyleCnt="5">
        <dgm:presLayoutVars>
          <dgm:bulletEnabled val="1"/>
        </dgm:presLayoutVars>
      </dgm:prSet>
      <dgm:spPr/>
    </dgm:pt>
    <dgm:pt modelId="{A00B8436-1802-4D92-B416-2271B75792F5}" type="pres">
      <dgm:prSet presAssocID="{F3A32C3A-7185-4B00-9102-97F38CD69BFC}" presName="sp" presStyleCnt="0"/>
      <dgm:spPr/>
    </dgm:pt>
    <dgm:pt modelId="{FA9517E8-BD44-468C-A870-B8F70EE8ABA4}" type="pres">
      <dgm:prSet presAssocID="{409FECFA-188B-4D40-B32B-1B8C2469F219}" presName="composite" presStyleCnt="0"/>
      <dgm:spPr/>
    </dgm:pt>
    <dgm:pt modelId="{EFB22BDB-7FA8-4B57-B7E7-D57A1DD9D54F}" type="pres">
      <dgm:prSet presAssocID="{409FECFA-188B-4D40-B32B-1B8C2469F219}" presName="parentText" presStyleLbl="alignNode1" presStyleIdx="3" presStyleCnt="5">
        <dgm:presLayoutVars>
          <dgm:chMax val="1"/>
          <dgm:bulletEnabled val="1"/>
        </dgm:presLayoutVars>
      </dgm:prSet>
      <dgm:spPr/>
    </dgm:pt>
    <dgm:pt modelId="{FDA22C81-5753-4849-B14A-62BBEC78E70F}" type="pres">
      <dgm:prSet presAssocID="{409FECFA-188B-4D40-B32B-1B8C2469F219}" presName="descendantText" presStyleLbl="alignAcc1" presStyleIdx="3" presStyleCnt="5">
        <dgm:presLayoutVars>
          <dgm:bulletEnabled val="1"/>
        </dgm:presLayoutVars>
      </dgm:prSet>
      <dgm:spPr/>
    </dgm:pt>
    <dgm:pt modelId="{2DC84DD5-7E1E-46F0-87C1-4B75464D8FF3}" type="pres">
      <dgm:prSet presAssocID="{05CF6945-8332-4F42-B4DB-40E06C73A564}" presName="sp" presStyleCnt="0"/>
      <dgm:spPr/>
    </dgm:pt>
    <dgm:pt modelId="{38E72AF9-DC9C-4C5C-BF58-CA66BF01AE2C}" type="pres">
      <dgm:prSet presAssocID="{67078F39-4BDF-4152-B6BA-14CF2DB20905}" presName="composite" presStyleCnt="0"/>
      <dgm:spPr/>
    </dgm:pt>
    <dgm:pt modelId="{41DF28EA-2A2F-4620-A040-0EA5DF3F2273}" type="pres">
      <dgm:prSet presAssocID="{67078F39-4BDF-4152-B6BA-14CF2DB20905}" presName="parentText" presStyleLbl="alignNode1" presStyleIdx="4" presStyleCnt="5">
        <dgm:presLayoutVars>
          <dgm:chMax val="1"/>
          <dgm:bulletEnabled val="1"/>
        </dgm:presLayoutVars>
      </dgm:prSet>
      <dgm:spPr/>
    </dgm:pt>
    <dgm:pt modelId="{3C17F77B-1F7E-4440-9192-6976D2CE7227}" type="pres">
      <dgm:prSet presAssocID="{67078F39-4BDF-4152-B6BA-14CF2DB20905}" presName="descendantText" presStyleLbl="alignAcc1" presStyleIdx="4" presStyleCnt="5">
        <dgm:presLayoutVars>
          <dgm:bulletEnabled val="1"/>
        </dgm:presLayoutVars>
      </dgm:prSet>
      <dgm:spPr/>
    </dgm:pt>
  </dgm:ptLst>
  <dgm:cxnLst>
    <dgm:cxn modelId="{53801403-AD09-474D-8EB9-6B93747F5511}" srcId="{3718868C-7ECE-4311-B13D-777448EFDE10}" destId="{FE329FE1-F4DC-465D-A08B-9A690A086568}" srcOrd="1" destOrd="0" parTransId="{4E3A84DB-231C-497C-A8E2-5272A5DCEF2C}" sibTransId="{358A8EDE-1EC3-4C9A-94D1-FE396DA72D70}"/>
    <dgm:cxn modelId="{5FDE4B04-9E3B-4094-A4B8-66FDFF89D415}" srcId="{67078F39-4BDF-4152-B6BA-14CF2DB20905}" destId="{5A9FCC5D-AE5B-4F32-A91B-727A5238734F}" srcOrd="0" destOrd="0" parTransId="{C1CA3FF9-1435-4D1A-BDF0-49A6B9BDF09A}" sibTransId="{33AC6C65-A9BB-499D-9149-8F0D51F6613E}"/>
    <dgm:cxn modelId="{2C8E1706-A97F-48C3-95B4-31F1D8322442}" type="presOf" srcId="{42C30336-5957-41EA-8504-487BF29DCC2A}" destId="{DB1AAC77-0E34-49A7-B73D-3203AF5F48C4}" srcOrd="0" destOrd="0" presId="urn:microsoft.com/office/officeart/2005/8/layout/chevron2"/>
    <dgm:cxn modelId="{83E68E06-8655-446B-9940-3C631F86ACD7}" srcId="{409FECFA-188B-4D40-B32B-1B8C2469F219}" destId="{BBAFFEC5-E438-4DBE-B9C5-CBCE09463FD3}" srcOrd="1" destOrd="0" parTransId="{F876A1F4-B50F-46AB-A8FC-B337713A2E67}" sibTransId="{C9FC45F8-BBEF-4BD9-A366-770120D41744}"/>
    <dgm:cxn modelId="{F8CE3107-D6E7-4EE3-A743-419237514F21}" type="presOf" srcId="{3718868C-7ECE-4311-B13D-777448EFDE10}" destId="{2F5187AF-38BA-4636-BADB-21BB48A7E06D}" srcOrd="0" destOrd="0" presId="urn:microsoft.com/office/officeart/2005/8/layout/chevron2"/>
    <dgm:cxn modelId="{7D64E419-7FF4-4E4C-A3CF-148A3EE3FFDD}" srcId="{CBE86A79-8773-44BA-9E97-6E324B596750}" destId="{D42DD69B-C094-43E1-A16F-9A9481389BB2}" srcOrd="0" destOrd="0" parTransId="{4F4008FD-8BF3-4417-940C-339E5006E7C5}" sibTransId="{DE6D85A6-B4FC-4E31-BA51-A8A4394CC6CC}"/>
    <dgm:cxn modelId="{9A185A1D-876B-44DA-A3E0-BCAEF05E8AFE}" type="presOf" srcId="{409FECFA-188B-4D40-B32B-1B8C2469F219}" destId="{EFB22BDB-7FA8-4B57-B7E7-D57A1DD9D54F}" srcOrd="0" destOrd="0" presId="urn:microsoft.com/office/officeart/2005/8/layout/chevron2"/>
    <dgm:cxn modelId="{C918F623-2C8A-4F67-8BEE-C98400A874FE}" type="presOf" srcId="{FE329FE1-F4DC-465D-A08B-9A690A086568}" destId="{AF8C9F14-A92A-4489-BC01-5F4CD08FB98E}" srcOrd="0" destOrd="1" presId="urn:microsoft.com/office/officeart/2005/8/layout/chevron2"/>
    <dgm:cxn modelId="{50B2BA27-40FF-4B3D-ADD3-52628B067DDE}" type="presOf" srcId="{66BBCC3B-E85B-40A9-93F3-62101FD8EF82}" destId="{8C51D0ED-C5F5-43A2-845B-692AFC3F0D04}" srcOrd="0" destOrd="0" presId="urn:microsoft.com/office/officeart/2005/8/layout/chevron2"/>
    <dgm:cxn modelId="{8B9BD72F-6915-4BB3-A935-02FE67A021C3}" srcId="{18E41317-AC53-49C1-A591-E087584082C9}" destId="{66BBCC3B-E85B-40A9-93F3-62101FD8EF82}" srcOrd="0" destOrd="0" parTransId="{08EFB632-7D85-4152-9260-F1937C508A46}" sibTransId="{22AC3F4F-D0F5-4404-89AF-D962B8442B67}"/>
    <dgm:cxn modelId="{7A86935D-3975-4FE0-BCE6-A1BE5470D531}" type="presOf" srcId="{18E41317-AC53-49C1-A591-E087584082C9}" destId="{33C2CC67-1DE2-4E80-9306-C6EB4B5984C8}" srcOrd="0" destOrd="0" presId="urn:microsoft.com/office/officeart/2005/8/layout/chevron2"/>
    <dgm:cxn modelId="{6202E863-CC44-4679-A54E-E947272607A7}" type="presOf" srcId="{BBAFFEC5-E438-4DBE-B9C5-CBCE09463FD3}" destId="{FDA22C81-5753-4849-B14A-62BBEC78E70F}" srcOrd="0" destOrd="1" presId="urn:microsoft.com/office/officeart/2005/8/layout/chevron2"/>
    <dgm:cxn modelId="{8E724264-6CBB-41D7-8356-52E97A944884}" srcId="{42C30336-5957-41EA-8504-487BF29DCC2A}" destId="{3718868C-7ECE-4311-B13D-777448EFDE10}" srcOrd="2" destOrd="0" parTransId="{F4ADC14B-5293-4A8F-98A5-74452EFBDB32}" sibTransId="{F3A32C3A-7185-4B00-9102-97F38CD69BFC}"/>
    <dgm:cxn modelId="{3830F545-FFC4-4E89-8895-2284218E65DC}" type="presOf" srcId="{CBE86A79-8773-44BA-9E97-6E324B596750}" destId="{8170ABBB-CB52-4D95-9622-900AA69BBCDB}" srcOrd="0" destOrd="0" presId="urn:microsoft.com/office/officeart/2005/8/layout/chevron2"/>
    <dgm:cxn modelId="{665A5B51-5B9E-492C-8347-087FC36A8BEC}" type="presOf" srcId="{F9E4F27D-C50E-4FA4-BABE-6FAD18638142}" destId="{AF8C9F14-A92A-4489-BC01-5F4CD08FB98E}" srcOrd="0" destOrd="0" presId="urn:microsoft.com/office/officeart/2005/8/layout/chevron2"/>
    <dgm:cxn modelId="{5C30FC53-8ED9-455B-83A1-5D4DD34A23B1}" srcId="{42C30336-5957-41EA-8504-487BF29DCC2A}" destId="{409FECFA-188B-4D40-B32B-1B8C2469F219}" srcOrd="3" destOrd="0" parTransId="{D2EBDAC5-F773-474D-B748-4A80B8FBE1FA}" sibTransId="{05CF6945-8332-4F42-B4DB-40E06C73A564}"/>
    <dgm:cxn modelId="{25819075-C539-4129-BA3C-2BE293DDADE2}" type="presOf" srcId="{DB7CFBDD-72A5-4794-ADBE-C256AF156F1F}" destId="{FDA22C81-5753-4849-B14A-62BBEC78E70F}" srcOrd="0" destOrd="0" presId="urn:microsoft.com/office/officeart/2005/8/layout/chevron2"/>
    <dgm:cxn modelId="{2DD9AC76-EFDE-4DD8-8ABF-CCFDB723B206}" type="presOf" srcId="{67078F39-4BDF-4152-B6BA-14CF2DB20905}" destId="{41DF28EA-2A2F-4620-A040-0EA5DF3F2273}" srcOrd="0" destOrd="0" presId="urn:microsoft.com/office/officeart/2005/8/layout/chevron2"/>
    <dgm:cxn modelId="{BE9CE677-D0BD-4F5E-958B-FC089079E10D}" type="presOf" srcId="{C8138CB4-2D0C-45E9-A3E2-B44434D84067}" destId="{8C51D0ED-C5F5-43A2-845B-692AFC3F0D04}" srcOrd="0" destOrd="1" presId="urn:microsoft.com/office/officeart/2005/8/layout/chevron2"/>
    <dgm:cxn modelId="{A546DE8E-7990-45E6-BE01-F71865D624EB}" type="presOf" srcId="{74146A85-1AC2-4E32-9BAF-7BA55AC051FD}" destId="{3C17F77B-1F7E-4440-9192-6976D2CE7227}" srcOrd="0" destOrd="1" presId="urn:microsoft.com/office/officeart/2005/8/layout/chevron2"/>
    <dgm:cxn modelId="{6771B390-0495-4F56-8310-2C4BAB912238}" srcId="{67078F39-4BDF-4152-B6BA-14CF2DB20905}" destId="{74146A85-1AC2-4E32-9BAF-7BA55AC051FD}" srcOrd="1" destOrd="0" parTransId="{38B6F21E-58C8-4C61-B21E-2C2416955C24}" sibTransId="{94BF40C8-38BC-4FDF-9BFF-F36721A95324}"/>
    <dgm:cxn modelId="{9255E696-314C-4141-A979-46D12A48E342}" srcId="{409FECFA-188B-4D40-B32B-1B8C2469F219}" destId="{DB7CFBDD-72A5-4794-ADBE-C256AF156F1F}" srcOrd="0" destOrd="0" parTransId="{9101B44A-773E-405F-84C5-04E5B35C4767}" sibTransId="{CCEB8165-2295-4E6D-8D7F-D7773415024B}"/>
    <dgm:cxn modelId="{0B13B0A1-F37A-449B-8A7C-5DD21B698A90}" type="presOf" srcId="{5A9FCC5D-AE5B-4F32-A91B-727A5238734F}" destId="{3C17F77B-1F7E-4440-9192-6976D2CE7227}" srcOrd="0" destOrd="0" presId="urn:microsoft.com/office/officeart/2005/8/layout/chevron2"/>
    <dgm:cxn modelId="{F454E7B0-7FCA-450C-9989-597FE058355A}" srcId="{42C30336-5957-41EA-8504-487BF29DCC2A}" destId="{CBE86A79-8773-44BA-9E97-6E324B596750}" srcOrd="0" destOrd="0" parTransId="{463161F4-8046-44CE-A393-B00338476576}" sibTransId="{58B9C564-CC64-4D21-94EF-B746EF3A2110}"/>
    <dgm:cxn modelId="{57AFC2C5-06D4-487B-B0BE-A08F059B8CCE}" srcId="{42C30336-5957-41EA-8504-487BF29DCC2A}" destId="{67078F39-4BDF-4152-B6BA-14CF2DB20905}" srcOrd="4" destOrd="0" parTransId="{E792F9C7-482D-42B1-97C2-A0968E43EEF7}" sibTransId="{CD8D1CA7-36C9-4FCA-9535-D963DA5C8BA2}"/>
    <dgm:cxn modelId="{3FEEFED1-DFFB-4F5A-B582-3C54CB2D2D12}" srcId="{3718868C-7ECE-4311-B13D-777448EFDE10}" destId="{F9E4F27D-C50E-4FA4-BABE-6FAD18638142}" srcOrd="0" destOrd="0" parTransId="{A34A04EA-C0B4-4840-9A7F-9F637FECF7F8}" sibTransId="{F6075A64-B6E0-483C-9311-5C722AF6C694}"/>
    <dgm:cxn modelId="{DFB3DBD3-3FA2-467C-A0D9-3B4E3FC42B9A}" srcId="{42C30336-5957-41EA-8504-487BF29DCC2A}" destId="{18E41317-AC53-49C1-A591-E087584082C9}" srcOrd="1" destOrd="0" parTransId="{3F462474-2B74-44AF-A122-9D94DF3811D4}" sibTransId="{98BCDFB9-19D2-40DE-9052-9E48B5944CBC}"/>
    <dgm:cxn modelId="{EADC41D7-F025-48C7-9FA5-438AB37AEEB0}" srcId="{18E41317-AC53-49C1-A591-E087584082C9}" destId="{C8138CB4-2D0C-45E9-A3E2-B44434D84067}" srcOrd="1" destOrd="0" parTransId="{C0530F26-F792-4883-B0AC-26BF7FD2D482}" sibTransId="{0A6E1DD7-57BC-45D9-8965-D37C5638E7BD}"/>
    <dgm:cxn modelId="{32B141D8-4A3A-4433-87E6-B94088C5A31B}" type="presOf" srcId="{D42DD69B-C094-43E1-A16F-9A9481389BB2}" destId="{AD1C5FF8-DF92-408C-8B35-51CAEAF094C5}" srcOrd="0" destOrd="0" presId="urn:microsoft.com/office/officeart/2005/8/layout/chevron2"/>
    <dgm:cxn modelId="{B79AD7D2-19CF-482F-867A-06788449A1D8}" type="presParOf" srcId="{DB1AAC77-0E34-49A7-B73D-3203AF5F48C4}" destId="{319F12B9-0621-4E04-8E93-BAEB909DA2C5}" srcOrd="0" destOrd="0" presId="urn:microsoft.com/office/officeart/2005/8/layout/chevron2"/>
    <dgm:cxn modelId="{1E6559F7-7BEE-48C7-AFB3-22B9ED3D3CEF}" type="presParOf" srcId="{319F12B9-0621-4E04-8E93-BAEB909DA2C5}" destId="{8170ABBB-CB52-4D95-9622-900AA69BBCDB}" srcOrd="0" destOrd="0" presId="urn:microsoft.com/office/officeart/2005/8/layout/chevron2"/>
    <dgm:cxn modelId="{462C9D54-8F5D-4625-9108-7109A4435DF3}" type="presParOf" srcId="{319F12B9-0621-4E04-8E93-BAEB909DA2C5}" destId="{AD1C5FF8-DF92-408C-8B35-51CAEAF094C5}" srcOrd="1" destOrd="0" presId="urn:microsoft.com/office/officeart/2005/8/layout/chevron2"/>
    <dgm:cxn modelId="{099534BA-68AA-4005-858A-A73AE528F045}" type="presParOf" srcId="{DB1AAC77-0E34-49A7-B73D-3203AF5F48C4}" destId="{EFD95606-4D4C-415E-8A8C-78540D6F14D0}" srcOrd="1" destOrd="0" presId="urn:microsoft.com/office/officeart/2005/8/layout/chevron2"/>
    <dgm:cxn modelId="{84E2BA39-2670-42AA-A15C-05CDC9B9AAD7}" type="presParOf" srcId="{DB1AAC77-0E34-49A7-B73D-3203AF5F48C4}" destId="{A64A3980-C9E1-45BD-B0A6-C1305A3AA9F8}" srcOrd="2" destOrd="0" presId="urn:microsoft.com/office/officeart/2005/8/layout/chevron2"/>
    <dgm:cxn modelId="{80EF8233-8050-4BBB-9910-97CA033B1D12}" type="presParOf" srcId="{A64A3980-C9E1-45BD-B0A6-C1305A3AA9F8}" destId="{33C2CC67-1DE2-4E80-9306-C6EB4B5984C8}" srcOrd="0" destOrd="0" presId="urn:microsoft.com/office/officeart/2005/8/layout/chevron2"/>
    <dgm:cxn modelId="{BB8BC7FF-F389-4E40-B535-2F08530F91E9}" type="presParOf" srcId="{A64A3980-C9E1-45BD-B0A6-C1305A3AA9F8}" destId="{8C51D0ED-C5F5-43A2-845B-692AFC3F0D04}" srcOrd="1" destOrd="0" presId="urn:microsoft.com/office/officeart/2005/8/layout/chevron2"/>
    <dgm:cxn modelId="{53DD5425-44A5-4E1A-93DB-99D47D59FF10}" type="presParOf" srcId="{DB1AAC77-0E34-49A7-B73D-3203AF5F48C4}" destId="{D56D270F-AE65-4209-8F08-FA70CDB5A620}" srcOrd="3" destOrd="0" presId="urn:microsoft.com/office/officeart/2005/8/layout/chevron2"/>
    <dgm:cxn modelId="{444B50DF-FF7A-43BD-912B-51DC14B8AE75}" type="presParOf" srcId="{DB1AAC77-0E34-49A7-B73D-3203AF5F48C4}" destId="{102F7B5A-2DF3-4AF8-9799-150D58931EFA}" srcOrd="4" destOrd="0" presId="urn:microsoft.com/office/officeart/2005/8/layout/chevron2"/>
    <dgm:cxn modelId="{84F73D8B-CB17-4D08-A697-5203A6DCF574}" type="presParOf" srcId="{102F7B5A-2DF3-4AF8-9799-150D58931EFA}" destId="{2F5187AF-38BA-4636-BADB-21BB48A7E06D}" srcOrd="0" destOrd="0" presId="urn:microsoft.com/office/officeart/2005/8/layout/chevron2"/>
    <dgm:cxn modelId="{C84717B8-3E48-4FC8-A268-FF0452AFBE54}" type="presParOf" srcId="{102F7B5A-2DF3-4AF8-9799-150D58931EFA}" destId="{AF8C9F14-A92A-4489-BC01-5F4CD08FB98E}" srcOrd="1" destOrd="0" presId="urn:microsoft.com/office/officeart/2005/8/layout/chevron2"/>
    <dgm:cxn modelId="{30BF84C1-8AD0-48FD-9190-4056805CACC6}" type="presParOf" srcId="{DB1AAC77-0E34-49A7-B73D-3203AF5F48C4}" destId="{A00B8436-1802-4D92-B416-2271B75792F5}" srcOrd="5" destOrd="0" presId="urn:microsoft.com/office/officeart/2005/8/layout/chevron2"/>
    <dgm:cxn modelId="{01C7944F-F7EC-4B58-809D-D6E2260A39F6}" type="presParOf" srcId="{DB1AAC77-0E34-49A7-B73D-3203AF5F48C4}" destId="{FA9517E8-BD44-468C-A870-B8F70EE8ABA4}" srcOrd="6" destOrd="0" presId="urn:microsoft.com/office/officeart/2005/8/layout/chevron2"/>
    <dgm:cxn modelId="{00F4041B-0FD8-4289-9866-BB0638CBFF3F}" type="presParOf" srcId="{FA9517E8-BD44-468C-A870-B8F70EE8ABA4}" destId="{EFB22BDB-7FA8-4B57-B7E7-D57A1DD9D54F}" srcOrd="0" destOrd="0" presId="urn:microsoft.com/office/officeart/2005/8/layout/chevron2"/>
    <dgm:cxn modelId="{9517C566-6B99-408B-9108-3D8C6A9599E0}" type="presParOf" srcId="{FA9517E8-BD44-468C-A870-B8F70EE8ABA4}" destId="{FDA22C81-5753-4849-B14A-62BBEC78E70F}" srcOrd="1" destOrd="0" presId="urn:microsoft.com/office/officeart/2005/8/layout/chevron2"/>
    <dgm:cxn modelId="{E8CE2970-DCBF-43FC-B5CA-BF97B7C22187}" type="presParOf" srcId="{DB1AAC77-0E34-49A7-B73D-3203AF5F48C4}" destId="{2DC84DD5-7E1E-46F0-87C1-4B75464D8FF3}" srcOrd="7" destOrd="0" presId="urn:microsoft.com/office/officeart/2005/8/layout/chevron2"/>
    <dgm:cxn modelId="{1D9749D0-2A91-4E94-9EBE-2121C7120E6A}" type="presParOf" srcId="{DB1AAC77-0E34-49A7-B73D-3203AF5F48C4}" destId="{38E72AF9-DC9C-4C5C-BF58-CA66BF01AE2C}" srcOrd="8" destOrd="0" presId="urn:microsoft.com/office/officeart/2005/8/layout/chevron2"/>
    <dgm:cxn modelId="{C41B250D-AD49-4DC8-A35A-605D6DA76751}" type="presParOf" srcId="{38E72AF9-DC9C-4C5C-BF58-CA66BF01AE2C}" destId="{41DF28EA-2A2F-4620-A040-0EA5DF3F2273}" srcOrd="0" destOrd="0" presId="urn:microsoft.com/office/officeart/2005/8/layout/chevron2"/>
    <dgm:cxn modelId="{5F7AFFBD-CCCB-454B-B732-BF3B5DAAD3A8}" type="presParOf" srcId="{38E72AF9-DC9C-4C5C-BF58-CA66BF01AE2C}" destId="{3C17F77B-1F7E-4440-9192-6976D2CE722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3312F-3605-42BA-ACC9-5EE2EE2A1053}">
      <dsp:nvSpPr>
        <dsp:cNvPr id="0" name=""/>
        <dsp:cNvSpPr/>
      </dsp:nvSpPr>
      <dsp:spPr>
        <a:xfrm>
          <a:off x="0" y="241423"/>
          <a:ext cx="6443831" cy="784538"/>
        </a:xfrm>
        <a:prstGeom prst="roundRect">
          <a:avLst/>
        </a:prstGeom>
        <a:solidFill>
          <a:schemeClr val="accent1">
            <a:lumMod val="20000"/>
            <a:lumOff val="8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Non-recurrent:</a:t>
          </a:r>
          <a:r>
            <a:rPr lang="en-US" sz="2200" kern="1200" dirty="0">
              <a:solidFill>
                <a:schemeClr val="tx1"/>
              </a:solidFill>
              <a:latin typeface="Times New Roman" panose="02020603050405020304" pitchFamily="18" charset="0"/>
              <a:cs typeface="Times New Roman" panose="02020603050405020304" pitchFamily="18" charset="0"/>
            </a:rPr>
            <a:t> No feedback connections; each layer only connects to the subsequent layer.</a:t>
          </a:r>
          <a:endParaRPr lang="en-IN" sz="2200" kern="1200" dirty="0">
            <a:solidFill>
              <a:schemeClr val="tx1"/>
            </a:solidFill>
            <a:latin typeface="Times New Roman" panose="02020603050405020304" pitchFamily="18" charset="0"/>
            <a:cs typeface="Times New Roman" panose="02020603050405020304" pitchFamily="18" charset="0"/>
          </a:endParaRPr>
        </a:p>
      </dsp:txBody>
      <dsp:txXfrm>
        <a:off x="38298" y="279721"/>
        <a:ext cx="6367235" cy="707942"/>
      </dsp:txXfrm>
    </dsp:sp>
    <dsp:sp modelId="{0E8CE7E4-3BBC-4035-88D3-664D9D8E6802}">
      <dsp:nvSpPr>
        <dsp:cNvPr id="0" name=""/>
        <dsp:cNvSpPr/>
      </dsp:nvSpPr>
      <dsp:spPr>
        <a:xfrm>
          <a:off x="0" y="1237177"/>
          <a:ext cx="6443831" cy="906766"/>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Deterministic:</a:t>
          </a:r>
          <a:r>
            <a:rPr lang="en-US" sz="2200" kern="1200" dirty="0">
              <a:solidFill>
                <a:schemeClr val="tx1"/>
              </a:solidFill>
              <a:latin typeface="Times New Roman" panose="02020603050405020304" pitchFamily="18" charset="0"/>
              <a:cs typeface="Times New Roman" panose="02020603050405020304" pitchFamily="18" charset="0"/>
            </a:rPr>
            <a:t> Given the same input, the output will always be the same.</a:t>
          </a:r>
          <a:endParaRPr lang="en-IN" sz="2200" kern="1200" dirty="0">
            <a:solidFill>
              <a:schemeClr val="tx1"/>
            </a:solidFill>
            <a:latin typeface="Times New Roman" panose="02020603050405020304" pitchFamily="18" charset="0"/>
            <a:cs typeface="Times New Roman" panose="02020603050405020304" pitchFamily="18" charset="0"/>
          </a:endParaRPr>
        </a:p>
      </dsp:txBody>
      <dsp:txXfrm>
        <a:off x="44265" y="1281442"/>
        <a:ext cx="6355301" cy="818236"/>
      </dsp:txXfrm>
    </dsp:sp>
    <dsp:sp modelId="{20EA3B45-4E96-4AD7-B8E8-A45D439BE6B4}">
      <dsp:nvSpPr>
        <dsp:cNvPr id="0" name=""/>
        <dsp:cNvSpPr/>
      </dsp:nvSpPr>
      <dsp:spPr>
        <a:xfrm>
          <a:off x="0" y="2370669"/>
          <a:ext cx="6443831" cy="1082537"/>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Static:</a:t>
          </a:r>
          <a:r>
            <a:rPr lang="en-US" sz="2200" kern="1200" dirty="0">
              <a:solidFill>
                <a:schemeClr val="tx1"/>
              </a:solidFill>
              <a:latin typeface="Times New Roman" panose="02020603050405020304" pitchFamily="18" charset="0"/>
              <a:cs typeface="Times New Roman" panose="02020603050405020304" pitchFamily="18" charset="0"/>
            </a:rPr>
            <a:t> Suited for tasks where the input-output relationship does not depend on previous inputs (unlike recurrent networks).</a:t>
          </a:r>
          <a:endParaRPr lang="en-IN" sz="2200" kern="1200" dirty="0">
            <a:solidFill>
              <a:schemeClr val="tx1"/>
            </a:solidFill>
            <a:latin typeface="Times New Roman" panose="02020603050405020304" pitchFamily="18" charset="0"/>
            <a:cs typeface="Times New Roman" panose="02020603050405020304" pitchFamily="18" charset="0"/>
          </a:endParaRPr>
        </a:p>
      </dsp:txBody>
      <dsp:txXfrm>
        <a:off x="52845" y="2423514"/>
        <a:ext cx="6338141" cy="9768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0ABBB-CB52-4D95-9622-900AA69BBCDB}">
      <dsp:nvSpPr>
        <dsp:cNvPr id="0" name=""/>
        <dsp:cNvSpPr/>
      </dsp:nvSpPr>
      <dsp:spPr>
        <a:xfrm rot="5400000">
          <a:off x="-153720" y="154467"/>
          <a:ext cx="1024801" cy="717361"/>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1</a:t>
          </a:r>
          <a:endParaRPr lang="en-IN" sz="2000" kern="1200" dirty="0"/>
        </a:p>
      </dsp:txBody>
      <dsp:txXfrm rot="-5400000">
        <a:off x="1" y="359428"/>
        <a:ext cx="717361" cy="307440"/>
      </dsp:txXfrm>
    </dsp:sp>
    <dsp:sp modelId="{AD1C5FF8-DF92-408C-8B35-51CAEAF094C5}">
      <dsp:nvSpPr>
        <dsp:cNvPr id="0" name=""/>
        <dsp:cNvSpPr/>
      </dsp:nvSpPr>
      <dsp:spPr>
        <a:xfrm rot="5400000">
          <a:off x="3001902" y="-2283793"/>
          <a:ext cx="666121" cy="523520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None/>
          </a:pPr>
          <a:r>
            <a:rPr lang="en-US" sz="1900" b="1" i="0" kern="1200" baseline="0" dirty="0">
              <a:latin typeface="Times New Roman" panose="02020603050405020304" pitchFamily="18" charset="0"/>
              <a:cs typeface="Times New Roman" panose="02020603050405020304" pitchFamily="18" charset="0"/>
            </a:rPr>
            <a:t>Input Reception:</a:t>
          </a:r>
          <a:r>
            <a:rPr lang="en-US" sz="1900" b="0" i="0" kern="1200" baseline="0" dirty="0">
              <a:latin typeface="Times New Roman" panose="02020603050405020304" pitchFamily="18" charset="0"/>
              <a:cs typeface="Times New Roman" panose="02020603050405020304" pitchFamily="18" charset="0"/>
            </a:rPr>
            <a:t> Data is fed into the input layer.</a:t>
          </a:r>
          <a:endParaRPr lang="en-IN" sz="1900" kern="1200" dirty="0">
            <a:latin typeface="Times New Roman" panose="02020603050405020304" pitchFamily="18" charset="0"/>
            <a:cs typeface="Times New Roman" panose="02020603050405020304" pitchFamily="18" charset="0"/>
          </a:endParaRPr>
        </a:p>
      </dsp:txBody>
      <dsp:txXfrm rot="-5400000">
        <a:off x="717362" y="33264"/>
        <a:ext cx="5202685" cy="601087"/>
      </dsp:txXfrm>
    </dsp:sp>
    <dsp:sp modelId="{33C2CC67-1DE2-4E80-9306-C6EB4B5984C8}">
      <dsp:nvSpPr>
        <dsp:cNvPr id="0" name=""/>
        <dsp:cNvSpPr/>
      </dsp:nvSpPr>
      <dsp:spPr>
        <a:xfrm rot="5400000">
          <a:off x="-153720" y="1061305"/>
          <a:ext cx="1024801" cy="717361"/>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2</a:t>
          </a:r>
          <a:endParaRPr lang="en-IN" sz="2000" kern="1200" dirty="0"/>
        </a:p>
      </dsp:txBody>
      <dsp:txXfrm rot="-5400000">
        <a:off x="1" y="1266266"/>
        <a:ext cx="717361" cy="307440"/>
      </dsp:txXfrm>
    </dsp:sp>
    <dsp:sp modelId="{8C51D0ED-C5F5-43A2-845B-692AFC3F0D04}">
      <dsp:nvSpPr>
        <dsp:cNvPr id="0" name=""/>
        <dsp:cNvSpPr/>
      </dsp:nvSpPr>
      <dsp:spPr>
        <a:xfrm rot="5400000">
          <a:off x="3001902" y="-1376955"/>
          <a:ext cx="666121" cy="523520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None/>
          </a:pPr>
          <a:r>
            <a:rPr lang="en-US" sz="1900" b="1" i="0" kern="1200" baseline="0" dirty="0">
              <a:latin typeface="Times New Roman" panose="02020603050405020304" pitchFamily="18" charset="0"/>
              <a:cs typeface="Times New Roman" panose="02020603050405020304" pitchFamily="18" charset="0"/>
            </a:rPr>
            <a:t>Weighted Sum:</a:t>
          </a:r>
          <a:r>
            <a:rPr lang="en-US" sz="1900" b="0" i="0" kern="1200" baseline="0" dirty="0">
              <a:latin typeface="Times New Roman" panose="02020603050405020304" pitchFamily="18" charset="0"/>
              <a:cs typeface="Times New Roman" panose="02020603050405020304" pitchFamily="18" charset="0"/>
            </a:rPr>
            <a:t> Each neuron computes a weighted</a:t>
          </a:r>
          <a:endParaRPr lang="en-IN" sz="1900" kern="1200" dirty="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None/>
          </a:pPr>
          <a:r>
            <a:rPr lang="en-US" sz="1900" b="0" i="0" kern="1200" baseline="0" dirty="0">
              <a:latin typeface="Times New Roman" panose="02020603050405020304" pitchFamily="18" charset="0"/>
              <a:cs typeface="Times New Roman" panose="02020603050405020304" pitchFamily="18" charset="0"/>
            </a:rPr>
            <a:t>sum of its inputs plus a bias term.</a:t>
          </a:r>
          <a:endParaRPr lang="en-IN" sz="1900" kern="1200" dirty="0">
            <a:latin typeface="Times New Roman" panose="02020603050405020304" pitchFamily="18" charset="0"/>
            <a:cs typeface="Times New Roman" panose="02020603050405020304" pitchFamily="18" charset="0"/>
          </a:endParaRPr>
        </a:p>
      </dsp:txBody>
      <dsp:txXfrm rot="-5400000">
        <a:off x="717362" y="940102"/>
        <a:ext cx="5202685" cy="601087"/>
      </dsp:txXfrm>
    </dsp:sp>
    <dsp:sp modelId="{2F5187AF-38BA-4636-BADB-21BB48A7E06D}">
      <dsp:nvSpPr>
        <dsp:cNvPr id="0" name=""/>
        <dsp:cNvSpPr/>
      </dsp:nvSpPr>
      <dsp:spPr>
        <a:xfrm rot="5400000">
          <a:off x="-153720" y="1968142"/>
          <a:ext cx="1024801" cy="717361"/>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3</a:t>
          </a:r>
          <a:endParaRPr lang="en-IN" sz="2000" kern="1200" dirty="0"/>
        </a:p>
      </dsp:txBody>
      <dsp:txXfrm rot="-5400000">
        <a:off x="1" y="2173103"/>
        <a:ext cx="717361" cy="307440"/>
      </dsp:txXfrm>
    </dsp:sp>
    <dsp:sp modelId="{AF8C9F14-A92A-4489-BC01-5F4CD08FB98E}">
      <dsp:nvSpPr>
        <dsp:cNvPr id="0" name=""/>
        <dsp:cNvSpPr/>
      </dsp:nvSpPr>
      <dsp:spPr>
        <a:xfrm rot="5400000">
          <a:off x="3001902" y="-470118"/>
          <a:ext cx="666121" cy="523520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None/>
          </a:pPr>
          <a:r>
            <a:rPr lang="en-US" sz="1900" b="1" i="0" kern="1200" baseline="0" dirty="0">
              <a:latin typeface="Times New Roman" panose="02020603050405020304" pitchFamily="18" charset="0"/>
              <a:cs typeface="Times New Roman" panose="02020603050405020304" pitchFamily="18" charset="0"/>
            </a:rPr>
            <a:t>Activation:</a:t>
          </a:r>
          <a:r>
            <a:rPr lang="en-US" sz="1900" b="0" i="0" kern="1200" baseline="0" dirty="0">
              <a:latin typeface="Times New Roman" panose="02020603050405020304" pitchFamily="18" charset="0"/>
              <a:cs typeface="Times New Roman" panose="02020603050405020304" pitchFamily="18" charset="0"/>
            </a:rPr>
            <a:t> The weighted sum is passed through an</a:t>
          </a:r>
          <a:endParaRPr lang="en-IN" sz="1900" kern="1200" dirty="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None/>
          </a:pPr>
          <a:r>
            <a:rPr lang="en-US" sz="1900" b="0" i="0" kern="1200" baseline="0" dirty="0">
              <a:latin typeface="Times New Roman" panose="02020603050405020304" pitchFamily="18" charset="0"/>
              <a:cs typeface="Times New Roman" panose="02020603050405020304" pitchFamily="18" charset="0"/>
            </a:rPr>
            <a:t>activation function to introduce non-linearity.</a:t>
          </a:r>
          <a:endParaRPr lang="en-IN" sz="1900" kern="1200" dirty="0">
            <a:latin typeface="Times New Roman" panose="02020603050405020304" pitchFamily="18" charset="0"/>
            <a:cs typeface="Times New Roman" panose="02020603050405020304" pitchFamily="18" charset="0"/>
          </a:endParaRPr>
        </a:p>
      </dsp:txBody>
      <dsp:txXfrm rot="-5400000">
        <a:off x="717362" y="1846939"/>
        <a:ext cx="5202685" cy="601087"/>
      </dsp:txXfrm>
    </dsp:sp>
    <dsp:sp modelId="{EFB22BDB-7FA8-4B57-B7E7-D57A1DD9D54F}">
      <dsp:nvSpPr>
        <dsp:cNvPr id="0" name=""/>
        <dsp:cNvSpPr/>
      </dsp:nvSpPr>
      <dsp:spPr>
        <a:xfrm rot="5400000">
          <a:off x="-153720" y="2874979"/>
          <a:ext cx="1024801" cy="717361"/>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4</a:t>
          </a:r>
          <a:endParaRPr lang="en-IN" sz="2000" kern="1200" dirty="0"/>
        </a:p>
      </dsp:txBody>
      <dsp:txXfrm rot="-5400000">
        <a:off x="1" y="3079940"/>
        <a:ext cx="717361" cy="307440"/>
      </dsp:txXfrm>
    </dsp:sp>
    <dsp:sp modelId="{FDA22C81-5753-4849-B14A-62BBEC78E70F}">
      <dsp:nvSpPr>
        <dsp:cNvPr id="0" name=""/>
        <dsp:cNvSpPr/>
      </dsp:nvSpPr>
      <dsp:spPr>
        <a:xfrm rot="5400000">
          <a:off x="3001902" y="436718"/>
          <a:ext cx="666121" cy="523520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None/>
          </a:pPr>
          <a:r>
            <a:rPr lang="en-US" sz="1900" b="1" i="0" kern="1200" baseline="0" dirty="0">
              <a:latin typeface="Times New Roman" panose="02020603050405020304" pitchFamily="18" charset="0"/>
              <a:cs typeface="Times New Roman" panose="02020603050405020304" pitchFamily="18" charset="0"/>
            </a:rPr>
            <a:t>Propagation:</a:t>
          </a:r>
          <a:r>
            <a:rPr lang="en-US" sz="1900" b="0" i="0" kern="1200" baseline="0" dirty="0">
              <a:latin typeface="Times New Roman" panose="02020603050405020304" pitchFamily="18" charset="0"/>
              <a:cs typeface="Times New Roman" panose="02020603050405020304" pitchFamily="18" charset="0"/>
            </a:rPr>
            <a:t> The activated output serves as input</a:t>
          </a:r>
          <a:endParaRPr lang="en-IN" sz="1900" kern="1200" dirty="0">
            <a:latin typeface="Times New Roman" panose="02020603050405020304" pitchFamily="18" charset="0"/>
            <a:cs typeface="Times New Roman" panose="02020603050405020304" pitchFamily="18" charset="0"/>
          </a:endParaRPr>
        </a:p>
        <a:p>
          <a:pPr marL="171450" lvl="1" indent="-171450" algn="just" defTabSz="844550">
            <a:lnSpc>
              <a:spcPct val="90000"/>
            </a:lnSpc>
            <a:spcBef>
              <a:spcPct val="0"/>
            </a:spcBef>
            <a:spcAft>
              <a:spcPct val="15000"/>
            </a:spcAft>
            <a:buNone/>
          </a:pPr>
          <a:r>
            <a:rPr lang="en-US" sz="1900" b="0" i="0" kern="1200" baseline="0" dirty="0">
              <a:latin typeface="Times New Roman" panose="02020603050405020304" pitchFamily="18" charset="0"/>
              <a:cs typeface="Times New Roman" panose="02020603050405020304" pitchFamily="18" charset="0"/>
            </a:rPr>
            <a:t>for the next layer.</a:t>
          </a:r>
          <a:endParaRPr lang="en-IN" sz="1900" kern="1200" dirty="0">
            <a:latin typeface="Times New Roman" panose="02020603050405020304" pitchFamily="18" charset="0"/>
            <a:cs typeface="Times New Roman" panose="02020603050405020304" pitchFamily="18" charset="0"/>
          </a:endParaRPr>
        </a:p>
      </dsp:txBody>
      <dsp:txXfrm rot="-5400000">
        <a:off x="717362" y="2753776"/>
        <a:ext cx="5202685" cy="601087"/>
      </dsp:txXfrm>
    </dsp:sp>
    <dsp:sp modelId="{41DF28EA-2A2F-4620-A040-0EA5DF3F2273}">
      <dsp:nvSpPr>
        <dsp:cNvPr id="0" name=""/>
        <dsp:cNvSpPr/>
      </dsp:nvSpPr>
      <dsp:spPr>
        <a:xfrm rot="5400000">
          <a:off x="-153720" y="3781816"/>
          <a:ext cx="1024801" cy="717361"/>
        </a:xfrm>
        <a:prstGeom prst="chevron">
          <a:avLst/>
        </a:prstGeom>
        <a:solidFill>
          <a:schemeClr val="accent1">
            <a:lumMod val="5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5</a:t>
          </a:r>
          <a:endParaRPr lang="en-IN" sz="2000" kern="1200" dirty="0"/>
        </a:p>
      </dsp:txBody>
      <dsp:txXfrm rot="-5400000">
        <a:off x="1" y="3986777"/>
        <a:ext cx="717361" cy="307440"/>
      </dsp:txXfrm>
    </dsp:sp>
    <dsp:sp modelId="{3C17F77B-1F7E-4440-9192-6976D2CE7227}">
      <dsp:nvSpPr>
        <dsp:cNvPr id="0" name=""/>
        <dsp:cNvSpPr/>
      </dsp:nvSpPr>
      <dsp:spPr>
        <a:xfrm rot="5400000">
          <a:off x="3001902" y="1343555"/>
          <a:ext cx="666121" cy="523520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just" defTabSz="844550">
            <a:lnSpc>
              <a:spcPct val="90000"/>
            </a:lnSpc>
            <a:spcBef>
              <a:spcPct val="0"/>
            </a:spcBef>
            <a:spcAft>
              <a:spcPct val="15000"/>
            </a:spcAft>
            <a:buNone/>
          </a:pPr>
          <a:r>
            <a:rPr lang="en-US" sz="1900" b="1" i="0" kern="1200" baseline="0" dirty="0"/>
            <a:t>Output </a:t>
          </a:r>
          <a:r>
            <a:rPr lang="en-US" sz="1900" b="1" i="0" kern="1200" baseline="0" dirty="0">
              <a:latin typeface="Times New Roman" panose="02020603050405020304" pitchFamily="18" charset="0"/>
              <a:cs typeface="Times New Roman" panose="02020603050405020304" pitchFamily="18" charset="0"/>
            </a:rPr>
            <a:t>Generation</a:t>
          </a:r>
          <a:r>
            <a:rPr lang="en-US" sz="1900" b="1" i="0" kern="1200" baseline="0" dirty="0"/>
            <a:t>:</a:t>
          </a:r>
          <a:r>
            <a:rPr lang="en-US" sz="1900" b="0" i="0" kern="1200" baseline="0" dirty="0"/>
            <a:t> The final layer produces the</a:t>
          </a:r>
          <a:endParaRPr lang="en-IN" sz="1900" kern="1200" dirty="0"/>
        </a:p>
        <a:p>
          <a:pPr marL="171450" lvl="1" indent="-171450" algn="just" defTabSz="844550">
            <a:lnSpc>
              <a:spcPct val="90000"/>
            </a:lnSpc>
            <a:spcBef>
              <a:spcPct val="0"/>
            </a:spcBef>
            <a:spcAft>
              <a:spcPct val="15000"/>
            </a:spcAft>
            <a:buNone/>
          </a:pPr>
          <a:r>
            <a:rPr lang="en-US" sz="1900" b="0" i="0" kern="1200" baseline="0" dirty="0"/>
            <a:t>network's prediction.</a:t>
          </a:r>
          <a:endParaRPr lang="en-IN" sz="1900" kern="1200" dirty="0"/>
        </a:p>
      </dsp:txBody>
      <dsp:txXfrm rot="-5400000">
        <a:off x="717362" y="3660613"/>
        <a:ext cx="5202685" cy="60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271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10593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880807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289102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753361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308929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504284" y="1645400"/>
            <a:ext cx="7556421" cy="1956435"/>
          </a:xfrm>
          <a:prstGeom prst="rect">
            <a:avLst/>
          </a:prstGeom>
          <a:noFill/>
          <a:ln/>
        </p:spPr>
        <p:txBody>
          <a:bodyPr wrap="square" lIns="0" tIns="0" rIns="0" bIns="0" rtlCol="0" anchor="t"/>
          <a:lstStyle/>
          <a:p>
            <a:pPr marL="0" indent="0">
              <a:lnSpc>
                <a:spcPts val="7700"/>
              </a:lnSpc>
              <a:buNone/>
            </a:pPr>
            <a:r>
              <a:rPr lang="en-US" sz="5400" b="1" dirty="0">
                <a:latin typeface="Palatino Linotype" panose="02040502050505030304" pitchFamily="18" charset="0"/>
              </a:rPr>
              <a:t>Implementing Feedforward neural networks in Python using Keras and TensorFlow</a:t>
            </a:r>
          </a:p>
        </p:txBody>
      </p:sp>
      <p:sp>
        <p:nvSpPr>
          <p:cNvPr id="2" name="Rectangle 1">
            <a:extLst>
              <a:ext uri="{FF2B5EF4-FFF2-40B4-BE49-F238E27FC236}">
                <a16:creationId xmlns:a16="http://schemas.microsoft.com/office/drawing/2014/main" id="{62A850FE-B878-C61B-2C75-1990B82CFADE}"/>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Introduction to Feed-Forward Neural Networks | Analytics Vidhya">
            <a:extLst>
              <a:ext uri="{FF2B5EF4-FFF2-40B4-BE49-F238E27FC236}">
                <a16:creationId xmlns:a16="http://schemas.microsoft.com/office/drawing/2014/main" id="{74812630-57B8-5BEC-3C76-4DC35B07A7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56" t="18000" r="7681"/>
          <a:stretch/>
        </p:blipFill>
        <p:spPr bwMode="auto">
          <a:xfrm>
            <a:off x="247425" y="202462"/>
            <a:ext cx="6497619" cy="7747439"/>
          </a:xfrm>
          <a:prstGeom prst="rect">
            <a:avLst/>
          </a:prstGeom>
          <a:noFill/>
          <a:ln>
            <a:no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1"/>
          <p:cNvSpPr/>
          <p:nvPr/>
        </p:nvSpPr>
        <p:spPr>
          <a:xfrm>
            <a:off x="664845" y="1414820"/>
            <a:ext cx="8264002" cy="607933"/>
          </a:xfrm>
          <a:prstGeom prst="rect">
            <a:avLst/>
          </a:prstGeom>
          <a:noFill/>
          <a:ln/>
        </p:spPr>
        <p:txBody>
          <a:bodyPr wrap="square" lIns="0" tIns="0" rIns="0" bIns="0" rtlCol="0" anchor="t"/>
          <a:lstStyle/>
          <a:p>
            <a:pPr marL="0" indent="0" algn="just">
              <a:lnSpc>
                <a:spcPct val="150000"/>
              </a:lnSpc>
              <a:buNone/>
            </a:pPr>
            <a:r>
              <a:rPr lang="en-US" sz="2200" dirty="0">
                <a:solidFill>
                  <a:srgbClr val="3C3939"/>
                </a:solidFill>
                <a:latin typeface="Times New Roman" panose="02020603050405020304" pitchFamily="18" charset="0"/>
                <a:ea typeface="Roboto" pitchFamily="34" charset="-122"/>
                <a:cs typeface="Times New Roman" panose="02020603050405020304" pitchFamily="18" charset="0"/>
              </a:rPr>
              <a:t>Feedforward neural networks are widely used in various real-life applications, making a significant impact on various industries.</a:t>
            </a:r>
            <a:endParaRPr lang="en-US" sz="2200" dirty="0">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63EB5BBF-F2F0-7CAA-0ADF-D14C3F9D4B9D}"/>
              </a:ext>
            </a:extLst>
          </p:cNvPr>
          <p:cNvGrpSpPr/>
          <p:nvPr/>
        </p:nvGrpSpPr>
        <p:grpSpPr>
          <a:xfrm>
            <a:off x="664845" y="2516169"/>
            <a:ext cx="7814310" cy="5456753"/>
            <a:chOff x="664845" y="2236470"/>
            <a:chExt cx="7814310" cy="5456753"/>
          </a:xfrm>
        </p:grpSpPr>
        <p:pic>
          <p:nvPicPr>
            <p:cNvPr id="5" name="Image 1" descr="preencoded.png"/>
            <p:cNvPicPr>
              <a:picLocks noChangeAspect="1"/>
            </p:cNvPicPr>
            <p:nvPr/>
          </p:nvPicPr>
          <p:blipFill>
            <a:blip r:embed="rId4"/>
            <a:stretch>
              <a:fillRect/>
            </a:stretch>
          </p:blipFill>
          <p:spPr>
            <a:xfrm>
              <a:off x="664845" y="2236470"/>
              <a:ext cx="474940" cy="474940"/>
            </a:xfrm>
            <a:prstGeom prst="rect">
              <a:avLst/>
            </a:prstGeom>
          </p:spPr>
        </p:pic>
        <p:sp>
          <p:nvSpPr>
            <p:cNvPr id="6" name="Text 2"/>
            <p:cNvSpPr/>
            <p:nvPr/>
          </p:nvSpPr>
          <p:spPr>
            <a:xfrm>
              <a:off x="664845" y="2901315"/>
              <a:ext cx="2374702" cy="296823"/>
            </a:xfrm>
            <a:prstGeom prst="rect">
              <a:avLst/>
            </a:prstGeom>
            <a:noFill/>
            <a:ln/>
          </p:spPr>
          <p:txBody>
            <a:bodyPr wrap="none" lIns="0" tIns="0" rIns="0" bIns="0" rtlCol="0" anchor="t"/>
            <a:lstStyle/>
            <a:p>
              <a:pPr marL="0" indent="0" algn="l">
                <a:lnSpc>
                  <a:spcPts val="2300"/>
                </a:lnSpc>
                <a:buNone/>
              </a:pPr>
              <a:r>
                <a:rPr lang="en-US" sz="2000" b="1" dirty="0">
                  <a:latin typeface="Palatino Linotype" panose="02040502050505030304" pitchFamily="18" charset="0"/>
                  <a:ea typeface="Raleway" pitchFamily="34" charset="-122"/>
                  <a:cs typeface="Raleway" pitchFamily="34" charset="-120"/>
                </a:rPr>
                <a:t>Image Recognition</a:t>
              </a:r>
              <a:endParaRPr lang="en-US" sz="2000" b="1" dirty="0">
                <a:latin typeface="Palatino Linotype" panose="02040502050505030304" pitchFamily="18" charset="0"/>
              </a:endParaRPr>
            </a:p>
          </p:txBody>
        </p:sp>
        <p:sp>
          <p:nvSpPr>
            <p:cNvPr id="7" name="Text 3"/>
            <p:cNvSpPr/>
            <p:nvPr/>
          </p:nvSpPr>
          <p:spPr>
            <a:xfrm>
              <a:off x="664845" y="3312081"/>
              <a:ext cx="3764637" cy="1519833"/>
            </a:xfrm>
            <a:prstGeom prst="rect">
              <a:avLst/>
            </a:prstGeom>
            <a:noFill/>
            <a:ln/>
          </p:spPr>
          <p:txBody>
            <a:bodyPr wrap="square" lIns="0" tIns="0" rIns="0" bIns="0" rtlCol="0" anchor="t"/>
            <a:lstStyle/>
            <a:p>
              <a:pPr marL="0" indent="0" algn="just">
                <a:lnSpc>
                  <a:spcPts val="2350"/>
                </a:lnSpc>
                <a:buNone/>
              </a:pPr>
              <a:r>
                <a:rPr lang="en-US" sz="1600" dirty="0">
                  <a:latin typeface="Times New Roman" panose="02020603050405020304" pitchFamily="18" charset="0"/>
                  <a:ea typeface="Roboto" pitchFamily="34" charset="-122"/>
                  <a:cs typeface="Times New Roman" panose="02020603050405020304" pitchFamily="18" charset="0"/>
                </a:rPr>
                <a:t>They are used for tasks such as object detection, image classification, and facial recognition, making them crucial for self-driving cars, security systems, and photo tagging apps.</a:t>
              </a:r>
              <a:endParaRPr lang="en-US" sz="1600" dirty="0">
                <a:latin typeface="Times New Roman" panose="02020603050405020304" pitchFamily="18" charset="0"/>
                <a:cs typeface="Times New Roman" panose="02020603050405020304" pitchFamily="18" charset="0"/>
              </a:endParaRPr>
            </a:p>
          </p:txBody>
        </p:sp>
        <p:pic>
          <p:nvPicPr>
            <p:cNvPr id="8" name="Image 2" descr="preencoded.png"/>
            <p:cNvPicPr>
              <a:picLocks noChangeAspect="1"/>
            </p:cNvPicPr>
            <p:nvPr/>
          </p:nvPicPr>
          <p:blipFill>
            <a:blip r:embed="rId5"/>
            <a:stretch>
              <a:fillRect/>
            </a:stretch>
          </p:blipFill>
          <p:spPr>
            <a:xfrm>
              <a:off x="4714399" y="2236470"/>
              <a:ext cx="474940" cy="474940"/>
            </a:xfrm>
            <a:prstGeom prst="rect">
              <a:avLst/>
            </a:prstGeom>
          </p:spPr>
        </p:pic>
        <p:sp>
          <p:nvSpPr>
            <p:cNvPr id="9" name="Text 4"/>
            <p:cNvSpPr/>
            <p:nvPr/>
          </p:nvSpPr>
          <p:spPr>
            <a:xfrm>
              <a:off x="4714399" y="2901315"/>
              <a:ext cx="2374702" cy="296823"/>
            </a:xfrm>
            <a:prstGeom prst="rect">
              <a:avLst/>
            </a:prstGeom>
            <a:noFill/>
            <a:ln/>
          </p:spPr>
          <p:txBody>
            <a:bodyPr wrap="none" lIns="0" tIns="0" rIns="0" bIns="0" rtlCol="0" anchor="t"/>
            <a:lstStyle/>
            <a:p>
              <a:pPr marL="0" indent="0" algn="l">
                <a:lnSpc>
                  <a:spcPts val="2300"/>
                </a:lnSpc>
                <a:buNone/>
              </a:pPr>
              <a:r>
                <a:rPr lang="en-US" sz="2000" b="1" dirty="0">
                  <a:latin typeface="Palatino Linotype" panose="02040502050505030304" pitchFamily="18" charset="0"/>
                  <a:ea typeface="Raleway" pitchFamily="34" charset="-122"/>
                  <a:cs typeface="Raleway" pitchFamily="34" charset="-120"/>
                </a:rPr>
                <a:t>Speech Recognition</a:t>
              </a:r>
              <a:endParaRPr lang="en-US" sz="2000" b="1" dirty="0">
                <a:latin typeface="Palatino Linotype" panose="02040502050505030304" pitchFamily="18" charset="0"/>
              </a:endParaRPr>
            </a:p>
          </p:txBody>
        </p:sp>
        <p:sp>
          <p:nvSpPr>
            <p:cNvPr id="10" name="Text 5"/>
            <p:cNvSpPr/>
            <p:nvPr/>
          </p:nvSpPr>
          <p:spPr>
            <a:xfrm>
              <a:off x="4714399" y="3312081"/>
              <a:ext cx="3764756" cy="1215866"/>
            </a:xfrm>
            <a:prstGeom prst="rect">
              <a:avLst/>
            </a:prstGeom>
            <a:noFill/>
            <a:ln/>
          </p:spPr>
          <p:txBody>
            <a:bodyPr wrap="square" lIns="0" tIns="0" rIns="0" bIns="0" rtlCol="0" anchor="t"/>
            <a:lstStyle/>
            <a:p>
              <a:pPr marL="0" indent="0" algn="just">
                <a:lnSpc>
                  <a:spcPts val="2350"/>
                </a:lnSpc>
                <a:buNone/>
              </a:pPr>
              <a:r>
                <a:rPr lang="en-US" sz="1600" dirty="0">
                  <a:latin typeface="Times New Roman" panose="02020603050405020304" pitchFamily="18" charset="0"/>
                  <a:ea typeface="Roboto" pitchFamily="34" charset="-122"/>
                  <a:cs typeface="Times New Roman" panose="02020603050405020304" pitchFamily="18" charset="0"/>
                </a:rPr>
                <a:t>Feedforward neural networks power voice assistants, speech-to-text software, and other applications that rely on understanding spoken language.</a:t>
              </a:r>
              <a:endParaRPr lang="en-US" sz="1600" dirty="0">
                <a:latin typeface="Times New Roman" panose="02020603050405020304" pitchFamily="18" charset="0"/>
                <a:cs typeface="Times New Roman" panose="02020603050405020304" pitchFamily="18" charset="0"/>
              </a:endParaRPr>
            </a:p>
          </p:txBody>
        </p:sp>
        <p:pic>
          <p:nvPicPr>
            <p:cNvPr id="11" name="Image 3" descr="preencoded.png"/>
            <p:cNvPicPr>
              <a:picLocks noChangeAspect="1"/>
            </p:cNvPicPr>
            <p:nvPr/>
          </p:nvPicPr>
          <p:blipFill>
            <a:blip r:embed="rId6"/>
            <a:stretch>
              <a:fillRect/>
            </a:stretch>
          </p:blipFill>
          <p:spPr>
            <a:xfrm>
              <a:off x="664845" y="5401747"/>
              <a:ext cx="474940" cy="474940"/>
            </a:xfrm>
            <a:prstGeom prst="rect">
              <a:avLst/>
            </a:prstGeom>
          </p:spPr>
        </p:pic>
        <p:sp>
          <p:nvSpPr>
            <p:cNvPr id="12" name="Text 6"/>
            <p:cNvSpPr/>
            <p:nvPr/>
          </p:nvSpPr>
          <p:spPr>
            <a:xfrm>
              <a:off x="664845" y="6066592"/>
              <a:ext cx="2374702" cy="296823"/>
            </a:xfrm>
            <a:prstGeom prst="rect">
              <a:avLst/>
            </a:prstGeom>
            <a:noFill/>
            <a:ln/>
          </p:spPr>
          <p:txBody>
            <a:bodyPr wrap="none" lIns="0" tIns="0" rIns="0" bIns="0" rtlCol="0" anchor="t"/>
            <a:lstStyle/>
            <a:p>
              <a:pPr marL="0" indent="0" algn="l">
                <a:lnSpc>
                  <a:spcPts val="2300"/>
                </a:lnSpc>
                <a:buNone/>
              </a:pPr>
              <a:r>
                <a:rPr lang="en-US" sz="2000" b="1" dirty="0">
                  <a:latin typeface="Palatino Linotype" panose="02040502050505030304" pitchFamily="18" charset="0"/>
                  <a:ea typeface="Raleway" pitchFamily="34" charset="-122"/>
                  <a:cs typeface="Raleway" pitchFamily="34" charset="-120"/>
                </a:rPr>
                <a:t>Medical Diagnosis</a:t>
              </a:r>
              <a:endParaRPr lang="en-US" sz="2000" b="1" dirty="0">
                <a:latin typeface="Palatino Linotype" panose="02040502050505030304" pitchFamily="18" charset="0"/>
              </a:endParaRPr>
            </a:p>
          </p:txBody>
        </p:sp>
        <p:sp>
          <p:nvSpPr>
            <p:cNvPr id="13" name="Text 7"/>
            <p:cNvSpPr/>
            <p:nvPr/>
          </p:nvSpPr>
          <p:spPr>
            <a:xfrm>
              <a:off x="664845" y="6477357"/>
              <a:ext cx="3764637" cy="1215866"/>
            </a:xfrm>
            <a:prstGeom prst="rect">
              <a:avLst/>
            </a:prstGeom>
            <a:noFill/>
            <a:ln/>
          </p:spPr>
          <p:txBody>
            <a:bodyPr wrap="square" lIns="0" tIns="0" rIns="0" bIns="0" rtlCol="0" anchor="t"/>
            <a:lstStyle/>
            <a:p>
              <a:pPr marL="0" indent="0" algn="just">
                <a:lnSpc>
                  <a:spcPts val="2350"/>
                </a:lnSpc>
                <a:buNone/>
              </a:pPr>
              <a:r>
                <a:rPr lang="en-US" sz="1600" dirty="0">
                  <a:latin typeface="Times New Roman" panose="02020603050405020304" pitchFamily="18" charset="0"/>
                  <a:ea typeface="Roboto" pitchFamily="34" charset="-122"/>
                  <a:cs typeface="Times New Roman" panose="02020603050405020304" pitchFamily="18" charset="0"/>
                </a:rPr>
                <a:t>They assist in diagnosing diseases by analyzing medical images, patient data, and genetic information, contributing to early detection and personalized treatment plans.</a:t>
              </a:r>
              <a:endParaRPr lang="en-US" sz="1600" dirty="0">
                <a:latin typeface="Times New Roman" panose="02020603050405020304" pitchFamily="18" charset="0"/>
                <a:cs typeface="Times New Roman" panose="02020603050405020304" pitchFamily="18" charset="0"/>
              </a:endParaRPr>
            </a:p>
          </p:txBody>
        </p:sp>
        <p:pic>
          <p:nvPicPr>
            <p:cNvPr id="14" name="Image 4" descr="preencoded.png"/>
            <p:cNvPicPr>
              <a:picLocks noChangeAspect="1"/>
            </p:cNvPicPr>
            <p:nvPr/>
          </p:nvPicPr>
          <p:blipFill>
            <a:blip r:embed="rId7"/>
            <a:stretch>
              <a:fillRect/>
            </a:stretch>
          </p:blipFill>
          <p:spPr>
            <a:xfrm>
              <a:off x="4714399" y="5401747"/>
              <a:ext cx="474940" cy="474940"/>
            </a:xfrm>
            <a:prstGeom prst="rect">
              <a:avLst/>
            </a:prstGeom>
          </p:spPr>
        </p:pic>
        <p:sp>
          <p:nvSpPr>
            <p:cNvPr id="15" name="Text 8"/>
            <p:cNvSpPr/>
            <p:nvPr/>
          </p:nvSpPr>
          <p:spPr>
            <a:xfrm>
              <a:off x="4714399" y="6066592"/>
              <a:ext cx="2374702" cy="296823"/>
            </a:xfrm>
            <a:prstGeom prst="rect">
              <a:avLst/>
            </a:prstGeom>
            <a:noFill/>
            <a:ln/>
          </p:spPr>
          <p:txBody>
            <a:bodyPr wrap="none" lIns="0" tIns="0" rIns="0" bIns="0" rtlCol="0" anchor="t"/>
            <a:lstStyle/>
            <a:p>
              <a:pPr marL="0" indent="0" algn="l">
                <a:lnSpc>
                  <a:spcPts val="2300"/>
                </a:lnSpc>
                <a:buNone/>
              </a:pPr>
              <a:r>
                <a:rPr lang="en-US" sz="2000" b="1" dirty="0">
                  <a:latin typeface="Palatino Linotype" panose="02040502050505030304" pitchFamily="18" charset="0"/>
                  <a:ea typeface="Raleway" pitchFamily="34" charset="-122"/>
                  <a:cs typeface="Raleway" pitchFamily="34" charset="-120"/>
                </a:rPr>
                <a:t>Financial Forecasting</a:t>
              </a:r>
              <a:endParaRPr lang="en-US" sz="2000" b="1" dirty="0">
                <a:latin typeface="Palatino Linotype" panose="02040502050505030304" pitchFamily="18" charset="0"/>
              </a:endParaRPr>
            </a:p>
          </p:txBody>
        </p:sp>
        <p:sp>
          <p:nvSpPr>
            <p:cNvPr id="16" name="Text 9"/>
            <p:cNvSpPr/>
            <p:nvPr/>
          </p:nvSpPr>
          <p:spPr>
            <a:xfrm>
              <a:off x="4714399" y="6477357"/>
              <a:ext cx="3764756" cy="1215866"/>
            </a:xfrm>
            <a:prstGeom prst="rect">
              <a:avLst/>
            </a:prstGeom>
            <a:noFill/>
            <a:ln/>
          </p:spPr>
          <p:txBody>
            <a:bodyPr wrap="square" lIns="0" tIns="0" rIns="0" bIns="0" rtlCol="0" anchor="t"/>
            <a:lstStyle/>
            <a:p>
              <a:pPr marL="0" indent="0" algn="just">
                <a:lnSpc>
                  <a:spcPts val="2350"/>
                </a:lnSpc>
                <a:buNone/>
              </a:pPr>
              <a:r>
                <a:rPr lang="en-US" sz="1600" dirty="0">
                  <a:latin typeface="Times New Roman" panose="02020603050405020304" pitchFamily="18" charset="0"/>
                  <a:ea typeface="Roboto" pitchFamily="34" charset="-122"/>
                  <a:cs typeface="Times New Roman" panose="02020603050405020304" pitchFamily="18" charset="0"/>
                </a:rPr>
                <a:t>They are used to predict stock prices, analyze market trends, and assess financial risk, enabling informed investment decisions.</a:t>
              </a:r>
              <a:endParaRPr lang="en-US" sz="1600" dirty="0">
                <a:latin typeface="Times New Roman" panose="02020603050405020304" pitchFamily="18" charset="0"/>
                <a:cs typeface="Times New Roman" panose="02020603050405020304" pitchFamily="18" charset="0"/>
              </a:endParaRPr>
            </a:p>
          </p:txBody>
        </p:sp>
      </p:grpSp>
      <p:sp>
        <p:nvSpPr>
          <p:cNvPr id="17" name="Text 0">
            <a:extLst>
              <a:ext uri="{FF2B5EF4-FFF2-40B4-BE49-F238E27FC236}">
                <a16:creationId xmlns:a16="http://schemas.microsoft.com/office/drawing/2014/main" id="{B659FC48-3A1F-9327-5D8E-BE6FE8C8DDD1}"/>
              </a:ext>
            </a:extLst>
          </p:cNvPr>
          <p:cNvSpPr/>
          <p:nvPr/>
        </p:nvSpPr>
        <p:spPr>
          <a:xfrm>
            <a:off x="609600" y="639994"/>
            <a:ext cx="5670590"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Real Life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1"/>
          <p:cNvSpPr/>
          <p:nvPr/>
        </p:nvSpPr>
        <p:spPr>
          <a:xfrm>
            <a:off x="944397" y="2140286"/>
            <a:ext cx="12534934" cy="3582782"/>
          </a:xfrm>
          <a:prstGeom prst="rect">
            <a:avLst/>
          </a:prstGeom>
          <a:noFill/>
          <a:ln/>
        </p:spPr>
        <p:txBody>
          <a:bodyPr wrap="square" lIns="0" tIns="0" rIns="0" bIns="0" rtlCol="0" anchor="t"/>
          <a:lstStyle/>
          <a:p>
            <a:pPr marL="0" indent="0" algn="just">
              <a:lnSpc>
                <a:spcPct val="150000"/>
              </a:lnSpc>
              <a:buNone/>
            </a:pPr>
            <a:r>
              <a:rPr lang="en-US" sz="2200" dirty="0">
                <a:latin typeface="Times New Roman" panose="02020603050405020304" pitchFamily="18" charset="0"/>
                <a:cs typeface="Times New Roman" panose="02020603050405020304" pitchFamily="18" charset="0"/>
              </a:rPr>
              <a:t>In conclusion, Feedforward Neural Networks (FNNs) are a fundamental building block of deep learning, offering a straightforward yet powerful architecture for various machine learning tasks. By processing information in a unidirectional flow from input to output through multiple layers, FNNs can model complex patterns and relationships in data. Despite their limitations, such as the potential for overfitting and computational intensity, their adaptability and effectiveness across fields like image recognition, natural language processing, and predictive analytics demonstrate their crucial role in advancing artificial intelligence. </a:t>
            </a:r>
          </a:p>
        </p:txBody>
      </p:sp>
      <p:sp>
        <p:nvSpPr>
          <p:cNvPr id="5" name="Text 0">
            <a:extLst>
              <a:ext uri="{FF2B5EF4-FFF2-40B4-BE49-F238E27FC236}">
                <a16:creationId xmlns:a16="http://schemas.microsoft.com/office/drawing/2014/main" id="{F7CDFBF1-B5A2-6EB8-E626-0536F5A5A6C6}"/>
              </a:ext>
            </a:extLst>
          </p:cNvPr>
          <p:cNvSpPr/>
          <p:nvPr/>
        </p:nvSpPr>
        <p:spPr>
          <a:xfrm>
            <a:off x="944397" y="958171"/>
            <a:ext cx="5670590"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Conclusion</a:t>
            </a:r>
          </a:p>
        </p:txBody>
      </p:sp>
      <p:sp>
        <p:nvSpPr>
          <p:cNvPr id="2" name="Rectangle 1">
            <a:extLst>
              <a:ext uri="{FF2B5EF4-FFF2-40B4-BE49-F238E27FC236}">
                <a16:creationId xmlns:a16="http://schemas.microsoft.com/office/drawing/2014/main" id="{419CBB28-95D9-1CD8-1431-22D4995A02EF}"/>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02B4EA07-7EB7-1406-F739-EC7199B301D1}"/>
              </a:ext>
            </a:extLst>
          </p:cNvPr>
          <p:cNvSpPr/>
          <p:nvPr/>
        </p:nvSpPr>
        <p:spPr>
          <a:xfrm>
            <a:off x="3273910" y="3926541"/>
            <a:ext cx="8082579" cy="1054250"/>
          </a:xfrm>
          <a:prstGeom prst="rect">
            <a:avLst/>
          </a:prstGeom>
          <a:noFill/>
          <a:ln/>
        </p:spPr>
        <p:txBody>
          <a:bodyPr wrap="none" lIns="0" tIns="0" rIns="0" bIns="0" rtlCol="0" anchor="t"/>
          <a:lstStyle/>
          <a:p>
            <a:pPr marL="0" indent="0">
              <a:lnSpc>
                <a:spcPts val="5550"/>
              </a:lnSpc>
              <a:buNone/>
            </a:pPr>
            <a:r>
              <a:rPr lang="en-US" sz="11500" b="1" dirty="0">
                <a:latin typeface="Palatino Linotype" panose="02040502050505030304" pitchFamily="18" charset="0"/>
              </a:rPr>
              <a:t>Thank You!</a:t>
            </a:r>
          </a:p>
        </p:txBody>
      </p:sp>
      <p:sp>
        <p:nvSpPr>
          <p:cNvPr id="3" name="Rectangle 2">
            <a:extLst>
              <a:ext uri="{FF2B5EF4-FFF2-40B4-BE49-F238E27FC236}">
                <a16:creationId xmlns:a16="http://schemas.microsoft.com/office/drawing/2014/main" id="{F6F2F501-0B40-9CC3-FED3-E106B5126A4A}"/>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573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217844-987E-9A44-3C29-16A98A75932B}"/>
              </a:ext>
            </a:extLst>
          </p:cNvPr>
          <p:cNvSpPr/>
          <p:nvPr/>
        </p:nvSpPr>
        <p:spPr>
          <a:xfrm>
            <a:off x="12855388" y="7613923"/>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 0"/>
          <p:cNvSpPr/>
          <p:nvPr/>
        </p:nvSpPr>
        <p:spPr>
          <a:xfrm>
            <a:off x="609600" y="732473"/>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B1B27"/>
                </a:solidFill>
                <a:latin typeface="Palatino Linotype" panose="02040502050505030304" pitchFamily="18" charset="0"/>
              </a:rPr>
              <a:t>What are Neural Networks?</a:t>
            </a:r>
            <a:endParaRPr lang="en-US" sz="4450" b="1" dirty="0">
              <a:latin typeface="Palatino Linotype" panose="02040502050505030304" pitchFamily="18" charset="0"/>
            </a:endParaRPr>
          </a:p>
        </p:txBody>
      </p:sp>
      <p:sp>
        <p:nvSpPr>
          <p:cNvPr id="25" name="TextBox 24">
            <a:extLst>
              <a:ext uri="{FF2B5EF4-FFF2-40B4-BE49-F238E27FC236}">
                <a16:creationId xmlns:a16="http://schemas.microsoft.com/office/drawing/2014/main" id="{07F1FEF2-AD6C-8C8D-2176-326426950294}"/>
              </a:ext>
            </a:extLst>
          </p:cNvPr>
          <p:cNvSpPr txBox="1"/>
          <p:nvPr/>
        </p:nvSpPr>
        <p:spPr>
          <a:xfrm>
            <a:off x="688489" y="1642348"/>
            <a:ext cx="13500847" cy="15615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solidFill>
                  <a:srgbClr val="3B3535"/>
                </a:solidFill>
                <a:latin typeface="Times New Roman" panose="02020603050405020304" pitchFamily="18" charset="0"/>
                <a:ea typeface="Sora Light" pitchFamily="34" charset="-122"/>
                <a:cs typeface="Times New Roman" panose="02020603050405020304" pitchFamily="18" charset="0"/>
              </a:rPr>
              <a:t>Neural networks are a type of machine learning algorithm inspired by the structure and function of the human brain. </a:t>
            </a:r>
            <a:endParaRPr lang="en-IN" sz="2200" dirty="0">
              <a:solidFill>
                <a:srgbClr val="3B3535"/>
              </a:solidFill>
              <a:latin typeface="Times New Roman" panose="02020603050405020304" pitchFamily="18" charset="0"/>
              <a:ea typeface="Sora Light"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dirty="0"/>
              <a:t>They consist of interconnected nodes (neurons) that work collaboratively to process and interpret data.</a:t>
            </a:r>
            <a:endParaRPr lang="en-US" sz="2200" dirty="0">
              <a:solidFill>
                <a:srgbClr val="3B3535"/>
              </a:solidFill>
              <a:latin typeface="Times New Roman" panose="02020603050405020304" pitchFamily="18" charset="0"/>
              <a:ea typeface="Sora Light" pitchFamily="34" charset="-122"/>
              <a:cs typeface="Times New Roman" panose="02020603050405020304" pitchFamily="18" charset="0"/>
            </a:endParaRPr>
          </a:p>
        </p:txBody>
      </p:sp>
      <p:grpSp>
        <p:nvGrpSpPr>
          <p:cNvPr id="37" name="Group 36">
            <a:extLst>
              <a:ext uri="{FF2B5EF4-FFF2-40B4-BE49-F238E27FC236}">
                <a16:creationId xmlns:a16="http://schemas.microsoft.com/office/drawing/2014/main" id="{F6E25705-4D10-80F3-3991-21276AAFB0EC}"/>
              </a:ext>
            </a:extLst>
          </p:cNvPr>
          <p:cNvGrpSpPr/>
          <p:nvPr/>
        </p:nvGrpSpPr>
        <p:grpSpPr>
          <a:xfrm>
            <a:off x="806823" y="3603812"/>
            <a:ext cx="4442909" cy="4389120"/>
            <a:chOff x="688489" y="3603812"/>
            <a:chExt cx="4442909" cy="4389120"/>
          </a:xfrm>
        </p:grpSpPr>
        <p:sp>
          <p:nvSpPr>
            <p:cNvPr id="29" name="Rectangle: Rounded Corners 28">
              <a:extLst>
                <a:ext uri="{FF2B5EF4-FFF2-40B4-BE49-F238E27FC236}">
                  <a16:creationId xmlns:a16="http://schemas.microsoft.com/office/drawing/2014/main" id="{9E94F30C-6D26-6106-E3C2-32990D3CC98B}"/>
                </a:ext>
              </a:extLst>
            </p:cNvPr>
            <p:cNvSpPr/>
            <p:nvPr/>
          </p:nvSpPr>
          <p:spPr>
            <a:xfrm>
              <a:off x="688489" y="3603812"/>
              <a:ext cx="4442909" cy="438912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7949F853-2405-E63A-B0AC-0F22D05A15C7}"/>
                </a:ext>
              </a:extLst>
            </p:cNvPr>
            <p:cNvSpPr txBox="1"/>
            <p:nvPr/>
          </p:nvSpPr>
          <p:spPr>
            <a:xfrm>
              <a:off x="1489933" y="3765176"/>
              <a:ext cx="2840019" cy="461665"/>
            </a:xfrm>
            <a:prstGeom prst="rect">
              <a:avLst/>
            </a:prstGeom>
            <a:noFill/>
          </p:spPr>
          <p:txBody>
            <a:bodyPr wrap="square" rtlCol="0">
              <a:spAutoFit/>
            </a:bodyPr>
            <a:lstStyle/>
            <a:p>
              <a:pPr algn="ctr"/>
              <a:r>
                <a:rPr lang="en-US" sz="2400" b="1" dirty="0">
                  <a:latin typeface="Palatino Linotype" panose="02040502050505030304" pitchFamily="18" charset="0"/>
                </a:rPr>
                <a:t>Key Components</a:t>
              </a:r>
              <a:endParaRPr lang="en-IN" sz="2400" b="1" dirty="0">
                <a:latin typeface="Palatino Linotype" panose="02040502050505030304" pitchFamily="18" charset="0"/>
              </a:endParaRPr>
            </a:p>
          </p:txBody>
        </p:sp>
        <p:sp>
          <p:nvSpPr>
            <p:cNvPr id="31" name="Rectangle: Rounded Corners 30">
              <a:extLst>
                <a:ext uri="{FF2B5EF4-FFF2-40B4-BE49-F238E27FC236}">
                  <a16:creationId xmlns:a16="http://schemas.microsoft.com/office/drawing/2014/main" id="{EF2BC26E-8E24-BF81-D270-CAEABB9D0A31}"/>
                </a:ext>
              </a:extLst>
            </p:cNvPr>
            <p:cNvSpPr/>
            <p:nvPr/>
          </p:nvSpPr>
          <p:spPr>
            <a:xfrm>
              <a:off x="1231750" y="4277094"/>
              <a:ext cx="3442447" cy="13382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B16A225C-7E16-A504-26F1-12FC0C8F5747}"/>
                </a:ext>
              </a:extLst>
            </p:cNvPr>
            <p:cNvSpPr txBox="1"/>
            <p:nvPr/>
          </p:nvSpPr>
          <p:spPr>
            <a:xfrm>
              <a:off x="1360839" y="4329494"/>
              <a:ext cx="3184263" cy="1200329"/>
            </a:xfrm>
            <a:prstGeom prst="rect">
              <a:avLst/>
            </a:prstGeom>
            <a:noFill/>
          </p:spPr>
          <p:txBody>
            <a:bodyPr wrap="square" rtlCol="0">
              <a:spAutoFit/>
            </a:bodyPr>
            <a:lstStyle/>
            <a:p>
              <a:pPr algn="ctr"/>
              <a:r>
                <a:rPr lang="en-US" b="1" dirty="0"/>
                <a:t>Neurons</a:t>
              </a:r>
            </a:p>
            <a:p>
              <a:pPr algn="just"/>
              <a:r>
                <a:rPr lang="en-US" dirty="0"/>
                <a:t>Basic units that receive inputs, apply transformations, and pass outputs.</a:t>
              </a:r>
              <a:endParaRPr lang="en-IN" dirty="0"/>
            </a:p>
          </p:txBody>
        </p:sp>
        <p:sp>
          <p:nvSpPr>
            <p:cNvPr id="33" name="Rectangle: Rounded Corners 32">
              <a:extLst>
                <a:ext uri="{FF2B5EF4-FFF2-40B4-BE49-F238E27FC236}">
                  <a16:creationId xmlns:a16="http://schemas.microsoft.com/office/drawing/2014/main" id="{EB36A0B6-87A5-F5A4-AB06-07203F91FE65}"/>
                </a:ext>
              </a:extLst>
            </p:cNvPr>
            <p:cNvSpPr/>
            <p:nvPr/>
          </p:nvSpPr>
          <p:spPr>
            <a:xfrm>
              <a:off x="1231748" y="5861110"/>
              <a:ext cx="3442447" cy="188606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Box 33">
              <a:extLst>
                <a:ext uri="{FF2B5EF4-FFF2-40B4-BE49-F238E27FC236}">
                  <a16:creationId xmlns:a16="http://schemas.microsoft.com/office/drawing/2014/main" id="{EF8503B3-4ED5-4CAA-EE27-6A8F0BD08826}"/>
                </a:ext>
              </a:extLst>
            </p:cNvPr>
            <p:cNvSpPr txBox="1"/>
            <p:nvPr/>
          </p:nvSpPr>
          <p:spPr>
            <a:xfrm>
              <a:off x="1360841" y="5924826"/>
              <a:ext cx="3313354" cy="1754326"/>
            </a:xfrm>
            <a:prstGeom prst="rect">
              <a:avLst/>
            </a:prstGeom>
            <a:noFill/>
          </p:spPr>
          <p:txBody>
            <a:bodyPr wrap="square" rtlCol="0">
              <a:spAutoFit/>
            </a:bodyPr>
            <a:lstStyle/>
            <a:p>
              <a:pPr algn="ctr"/>
              <a:r>
                <a:rPr lang="en-US" b="1" dirty="0"/>
                <a:t>Layers</a:t>
              </a:r>
            </a:p>
            <a:p>
              <a:pPr algn="just"/>
              <a:r>
                <a:rPr lang="en-US" dirty="0"/>
                <a:t>Organized collections of neurons, typically including:</a:t>
              </a:r>
            </a:p>
            <a:p>
              <a:pPr algn="just">
                <a:buFont typeface="Arial" panose="020B0604020202020204" pitchFamily="34" charset="0"/>
                <a:buChar char="•"/>
              </a:pPr>
              <a:r>
                <a:rPr lang="en-US" b="1" dirty="0"/>
                <a:t> Input Layer</a:t>
              </a:r>
              <a:endParaRPr lang="en-US" dirty="0"/>
            </a:p>
            <a:p>
              <a:pPr algn="just">
                <a:buFont typeface="Arial" panose="020B0604020202020204" pitchFamily="34" charset="0"/>
                <a:buChar char="•"/>
              </a:pPr>
              <a:r>
                <a:rPr lang="en-US" b="1" dirty="0"/>
                <a:t> Hidden Layers</a:t>
              </a:r>
            </a:p>
            <a:p>
              <a:pPr algn="just">
                <a:buFont typeface="Arial" panose="020B0604020202020204" pitchFamily="34" charset="0"/>
                <a:buChar char="•"/>
              </a:pPr>
              <a:r>
                <a:rPr lang="en-US" b="1" dirty="0"/>
                <a:t> Output Layer:</a:t>
              </a:r>
              <a:endParaRPr lang="en-US" dirty="0"/>
            </a:p>
          </p:txBody>
        </p:sp>
      </p:grpSp>
      <p:sp>
        <p:nvSpPr>
          <p:cNvPr id="35" name="Rectangle: Rounded Corners 34">
            <a:extLst>
              <a:ext uri="{FF2B5EF4-FFF2-40B4-BE49-F238E27FC236}">
                <a16:creationId xmlns:a16="http://schemas.microsoft.com/office/drawing/2014/main" id="{0E0858F9-8C2D-B5C3-4E16-1FD921207767}"/>
              </a:ext>
            </a:extLst>
          </p:cNvPr>
          <p:cNvSpPr/>
          <p:nvPr/>
        </p:nvSpPr>
        <p:spPr>
          <a:xfrm>
            <a:off x="6594439" y="3603812"/>
            <a:ext cx="7067773" cy="438912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02BBE422-9B5E-1A7B-5A5F-EFFDC58EDCBA}"/>
              </a:ext>
            </a:extLst>
          </p:cNvPr>
          <p:cNvSpPr txBox="1"/>
          <p:nvPr/>
        </p:nvSpPr>
        <p:spPr>
          <a:xfrm>
            <a:off x="7251551" y="5437514"/>
            <a:ext cx="2183803" cy="369332"/>
          </a:xfrm>
          <a:prstGeom prst="rect">
            <a:avLst/>
          </a:prstGeom>
          <a:noFill/>
        </p:spPr>
        <p:txBody>
          <a:bodyPr wrap="square" rtlCol="0">
            <a:spAutoFit/>
          </a:bodyPr>
          <a:lstStyle/>
          <a:p>
            <a:pPr algn="ctr"/>
            <a:r>
              <a:rPr lang="en-US" b="1" dirty="0"/>
              <a:t>Image Recognition</a:t>
            </a:r>
            <a:endParaRPr lang="en-IN" b="1" dirty="0"/>
          </a:p>
        </p:txBody>
      </p:sp>
      <p:sp>
        <p:nvSpPr>
          <p:cNvPr id="39" name="TextBox 38">
            <a:extLst>
              <a:ext uri="{FF2B5EF4-FFF2-40B4-BE49-F238E27FC236}">
                <a16:creationId xmlns:a16="http://schemas.microsoft.com/office/drawing/2014/main" id="{5056AED2-A992-EBE6-B140-B5F9C67F11B5}"/>
              </a:ext>
            </a:extLst>
          </p:cNvPr>
          <p:cNvSpPr txBox="1"/>
          <p:nvPr/>
        </p:nvSpPr>
        <p:spPr>
          <a:xfrm>
            <a:off x="8708315" y="3686743"/>
            <a:ext cx="2840019" cy="461665"/>
          </a:xfrm>
          <a:prstGeom prst="rect">
            <a:avLst/>
          </a:prstGeom>
          <a:noFill/>
        </p:spPr>
        <p:txBody>
          <a:bodyPr wrap="square" rtlCol="0">
            <a:spAutoFit/>
          </a:bodyPr>
          <a:lstStyle/>
          <a:p>
            <a:pPr algn="ctr"/>
            <a:r>
              <a:rPr lang="en-US" sz="2400" b="1" dirty="0">
                <a:latin typeface="Palatino Linotype" panose="02040502050505030304" pitchFamily="18" charset="0"/>
              </a:rPr>
              <a:t>Applications</a:t>
            </a:r>
            <a:endParaRPr lang="en-IN" sz="2400" b="1" dirty="0">
              <a:latin typeface="Palatino Linotype" panose="02040502050505030304" pitchFamily="18" charset="0"/>
            </a:endParaRPr>
          </a:p>
        </p:txBody>
      </p:sp>
      <p:pic>
        <p:nvPicPr>
          <p:cNvPr id="41" name="Picture 40">
            <a:extLst>
              <a:ext uri="{FF2B5EF4-FFF2-40B4-BE49-F238E27FC236}">
                <a16:creationId xmlns:a16="http://schemas.microsoft.com/office/drawing/2014/main" id="{3D32B421-FC19-B5E5-A6AC-4294D4AA3C80}"/>
              </a:ext>
            </a:extLst>
          </p:cNvPr>
          <p:cNvPicPr>
            <a:picLocks noChangeAspect="1"/>
          </p:cNvPicPr>
          <p:nvPr/>
        </p:nvPicPr>
        <p:blipFill>
          <a:blip r:embed="rId3"/>
          <a:stretch>
            <a:fillRect/>
          </a:stretch>
        </p:blipFill>
        <p:spPr>
          <a:xfrm>
            <a:off x="7841429" y="4499797"/>
            <a:ext cx="1004049" cy="1004049"/>
          </a:xfrm>
          <a:prstGeom prst="rect">
            <a:avLst/>
          </a:prstGeom>
        </p:spPr>
      </p:pic>
      <p:pic>
        <p:nvPicPr>
          <p:cNvPr id="43" name="Picture 42">
            <a:extLst>
              <a:ext uri="{FF2B5EF4-FFF2-40B4-BE49-F238E27FC236}">
                <a16:creationId xmlns:a16="http://schemas.microsoft.com/office/drawing/2014/main" id="{B8F2D353-E573-C509-4980-ABC29565BC4E}"/>
              </a:ext>
            </a:extLst>
          </p:cNvPr>
          <p:cNvPicPr>
            <a:picLocks noChangeAspect="1"/>
          </p:cNvPicPr>
          <p:nvPr/>
        </p:nvPicPr>
        <p:blipFill>
          <a:blip r:embed="rId4"/>
          <a:stretch>
            <a:fillRect/>
          </a:stretch>
        </p:blipFill>
        <p:spPr>
          <a:xfrm>
            <a:off x="11271322" y="4403070"/>
            <a:ext cx="1004049" cy="1004049"/>
          </a:xfrm>
          <a:prstGeom prst="rect">
            <a:avLst/>
          </a:prstGeom>
        </p:spPr>
      </p:pic>
      <p:sp>
        <p:nvSpPr>
          <p:cNvPr id="44" name="TextBox 43">
            <a:extLst>
              <a:ext uri="{FF2B5EF4-FFF2-40B4-BE49-F238E27FC236}">
                <a16:creationId xmlns:a16="http://schemas.microsoft.com/office/drawing/2014/main" id="{B0FE4D5E-667D-FAC2-110E-2715B6942FC6}"/>
              </a:ext>
            </a:extLst>
          </p:cNvPr>
          <p:cNvSpPr txBox="1"/>
          <p:nvPr/>
        </p:nvSpPr>
        <p:spPr>
          <a:xfrm>
            <a:off x="10681446" y="5429040"/>
            <a:ext cx="2183803" cy="369332"/>
          </a:xfrm>
          <a:prstGeom prst="rect">
            <a:avLst/>
          </a:prstGeom>
          <a:noFill/>
        </p:spPr>
        <p:txBody>
          <a:bodyPr wrap="square" rtlCol="0">
            <a:spAutoFit/>
          </a:bodyPr>
          <a:lstStyle/>
          <a:p>
            <a:pPr algn="ctr"/>
            <a:r>
              <a:rPr lang="en-US" b="1" dirty="0"/>
              <a:t>Speech Recognition</a:t>
            </a:r>
            <a:endParaRPr lang="en-IN" b="1" dirty="0"/>
          </a:p>
        </p:txBody>
      </p:sp>
      <p:pic>
        <p:nvPicPr>
          <p:cNvPr id="46" name="Picture 45">
            <a:extLst>
              <a:ext uri="{FF2B5EF4-FFF2-40B4-BE49-F238E27FC236}">
                <a16:creationId xmlns:a16="http://schemas.microsoft.com/office/drawing/2014/main" id="{E6862A98-B219-1596-0A0E-D23215811D68}"/>
              </a:ext>
            </a:extLst>
          </p:cNvPr>
          <p:cNvPicPr>
            <a:picLocks noChangeAspect="1"/>
          </p:cNvPicPr>
          <p:nvPr/>
        </p:nvPicPr>
        <p:blipFill>
          <a:blip r:embed="rId5"/>
          <a:stretch>
            <a:fillRect/>
          </a:stretch>
        </p:blipFill>
        <p:spPr>
          <a:xfrm>
            <a:off x="7841427" y="6236249"/>
            <a:ext cx="1004050" cy="1004050"/>
          </a:xfrm>
          <a:prstGeom prst="rect">
            <a:avLst/>
          </a:prstGeom>
        </p:spPr>
      </p:pic>
      <p:sp>
        <p:nvSpPr>
          <p:cNvPr id="47" name="TextBox 46">
            <a:extLst>
              <a:ext uri="{FF2B5EF4-FFF2-40B4-BE49-F238E27FC236}">
                <a16:creationId xmlns:a16="http://schemas.microsoft.com/office/drawing/2014/main" id="{E16B8AF7-E95F-6869-4485-DCE0C8642E9B}"/>
              </a:ext>
            </a:extLst>
          </p:cNvPr>
          <p:cNvSpPr txBox="1"/>
          <p:nvPr/>
        </p:nvSpPr>
        <p:spPr>
          <a:xfrm>
            <a:off x="7251550" y="7240299"/>
            <a:ext cx="2183803" cy="646331"/>
          </a:xfrm>
          <a:prstGeom prst="rect">
            <a:avLst/>
          </a:prstGeom>
          <a:noFill/>
        </p:spPr>
        <p:txBody>
          <a:bodyPr wrap="square" rtlCol="0">
            <a:spAutoFit/>
          </a:bodyPr>
          <a:lstStyle/>
          <a:p>
            <a:pPr algn="ctr"/>
            <a:r>
              <a:rPr lang="en-US" b="1" dirty="0"/>
              <a:t>Natural Language Processing</a:t>
            </a:r>
            <a:endParaRPr lang="en-IN" b="1" dirty="0"/>
          </a:p>
        </p:txBody>
      </p:sp>
      <p:pic>
        <p:nvPicPr>
          <p:cNvPr id="49" name="Picture 48">
            <a:extLst>
              <a:ext uri="{FF2B5EF4-FFF2-40B4-BE49-F238E27FC236}">
                <a16:creationId xmlns:a16="http://schemas.microsoft.com/office/drawing/2014/main" id="{27555B07-436D-536A-3DF3-D403D4652092}"/>
              </a:ext>
            </a:extLst>
          </p:cNvPr>
          <p:cNvPicPr>
            <a:picLocks noChangeAspect="1"/>
          </p:cNvPicPr>
          <p:nvPr/>
        </p:nvPicPr>
        <p:blipFill>
          <a:blip r:embed="rId6"/>
          <a:stretch>
            <a:fillRect/>
          </a:stretch>
        </p:blipFill>
        <p:spPr>
          <a:xfrm>
            <a:off x="11271323" y="6231400"/>
            <a:ext cx="1004048" cy="1004048"/>
          </a:xfrm>
          <a:prstGeom prst="rect">
            <a:avLst/>
          </a:prstGeom>
        </p:spPr>
      </p:pic>
      <p:sp>
        <p:nvSpPr>
          <p:cNvPr id="50" name="TextBox 49">
            <a:extLst>
              <a:ext uri="{FF2B5EF4-FFF2-40B4-BE49-F238E27FC236}">
                <a16:creationId xmlns:a16="http://schemas.microsoft.com/office/drawing/2014/main" id="{C3586E5B-F5D5-FB73-CC2B-FC7ABD2E33E2}"/>
              </a:ext>
            </a:extLst>
          </p:cNvPr>
          <p:cNvSpPr txBox="1"/>
          <p:nvPr/>
        </p:nvSpPr>
        <p:spPr>
          <a:xfrm>
            <a:off x="10681446" y="7247518"/>
            <a:ext cx="2183803" cy="369332"/>
          </a:xfrm>
          <a:prstGeom prst="rect">
            <a:avLst/>
          </a:prstGeom>
          <a:noFill/>
        </p:spPr>
        <p:txBody>
          <a:bodyPr wrap="square" rtlCol="0">
            <a:spAutoFit/>
          </a:bodyPr>
          <a:lstStyle/>
          <a:p>
            <a:pPr algn="ctr"/>
            <a:r>
              <a:rPr lang="en-US" b="1" dirty="0"/>
              <a:t>Predictive Analysis</a:t>
            </a:r>
            <a:endParaRPr lang="en-IN" b="1" dirty="0"/>
          </a:p>
        </p:txBody>
      </p:sp>
    </p:spTree>
    <p:extLst>
      <p:ext uri="{BB962C8B-B14F-4D97-AF65-F5344CB8AC3E}">
        <p14:creationId xmlns:p14="http://schemas.microsoft.com/office/powerpoint/2010/main" val="95328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35991" y="675799"/>
            <a:ext cx="12158417"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Introduction to Feedforward Neural Networks</a:t>
            </a:r>
          </a:p>
        </p:txBody>
      </p:sp>
      <p:sp>
        <p:nvSpPr>
          <p:cNvPr id="20" name="TextBox 19">
            <a:extLst>
              <a:ext uri="{FF2B5EF4-FFF2-40B4-BE49-F238E27FC236}">
                <a16:creationId xmlns:a16="http://schemas.microsoft.com/office/drawing/2014/main" id="{3A4F48B1-F619-E76B-BE49-499E26740315}"/>
              </a:ext>
            </a:extLst>
          </p:cNvPr>
          <p:cNvSpPr txBox="1"/>
          <p:nvPr/>
        </p:nvSpPr>
        <p:spPr>
          <a:xfrm>
            <a:off x="871369" y="1520666"/>
            <a:ext cx="12851894" cy="155504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Feedforward Neural Networks (FNNs) are a class of neural networks where connections between the nodes do not form cycles.</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Information moves in a single direction—from input nodes, through hidden layers, to output nodes.</a:t>
            </a:r>
            <a:endParaRPr lang="en-IN" sz="2200" dirty="0">
              <a:latin typeface="Times New Roman" panose="02020603050405020304" pitchFamily="18" charset="0"/>
              <a:cs typeface="Times New Roman" panose="02020603050405020304" pitchFamily="18" charset="0"/>
            </a:endParaRPr>
          </a:p>
        </p:txBody>
      </p:sp>
      <p:graphicFrame>
        <p:nvGraphicFramePr>
          <p:cNvPr id="24" name="Diagram 23">
            <a:extLst>
              <a:ext uri="{FF2B5EF4-FFF2-40B4-BE49-F238E27FC236}">
                <a16:creationId xmlns:a16="http://schemas.microsoft.com/office/drawing/2014/main" id="{47409EC9-0A77-437C-5F2A-196156B7DCD1}"/>
              </a:ext>
            </a:extLst>
          </p:cNvPr>
          <p:cNvGraphicFramePr/>
          <p:nvPr>
            <p:extLst>
              <p:ext uri="{D42A27DB-BD31-4B8C-83A1-F6EECF244321}">
                <p14:modId xmlns:p14="http://schemas.microsoft.com/office/powerpoint/2010/main" val="3016369791"/>
              </p:ext>
            </p:extLst>
          </p:nvPr>
        </p:nvGraphicFramePr>
        <p:xfrm>
          <a:off x="7202244" y="3749458"/>
          <a:ext cx="6443831" cy="3625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TextBox 24">
            <a:extLst>
              <a:ext uri="{FF2B5EF4-FFF2-40B4-BE49-F238E27FC236}">
                <a16:creationId xmlns:a16="http://schemas.microsoft.com/office/drawing/2014/main" id="{3FA81491-34CF-4F1C-1FAB-8BE2DE1A89AA}"/>
              </a:ext>
            </a:extLst>
          </p:cNvPr>
          <p:cNvSpPr txBox="1"/>
          <p:nvPr/>
        </p:nvSpPr>
        <p:spPr>
          <a:xfrm>
            <a:off x="9004149" y="3450993"/>
            <a:ext cx="2840019" cy="461665"/>
          </a:xfrm>
          <a:prstGeom prst="rect">
            <a:avLst/>
          </a:prstGeom>
          <a:noFill/>
        </p:spPr>
        <p:txBody>
          <a:bodyPr wrap="square" rtlCol="0">
            <a:spAutoFit/>
          </a:bodyPr>
          <a:lstStyle/>
          <a:p>
            <a:pPr algn="ctr"/>
            <a:r>
              <a:rPr lang="en-US" sz="2400" b="1" dirty="0">
                <a:latin typeface="Palatino Linotype" panose="02040502050505030304" pitchFamily="18" charset="0"/>
              </a:rPr>
              <a:t>Characteristics</a:t>
            </a:r>
            <a:endParaRPr lang="en-IN" sz="2400" b="1" dirty="0">
              <a:latin typeface="Palatino Linotype" panose="02040502050505030304" pitchFamily="18" charset="0"/>
            </a:endParaRPr>
          </a:p>
        </p:txBody>
      </p:sp>
      <p:sp>
        <p:nvSpPr>
          <p:cNvPr id="4" name="Rectangle 3">
            <a:extLst>
              <a:ext uri="{FF2B5EF4-FFF2-40B4-BE49-F238E27FC236}">
                <a16:creationId xmlns:a16="http://schemas.microsoft.com/office/drawing/2014/main" id="{7292C13B-C2DE-D5FD-1782-250DA13ED3A5}"/>
              </a:ext>
            </a:extLst>
          </p:cNvPr>
          <p:cNvSpPr/>
          <p:nvPr/>
        </p:nvSpPr>
        <p:spPr>
          <a:xfrm>
            <a:off x="12862651" y="7647900"/>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Deep Learning: Feed Forward Neural Networks (FFNNs) | by Mohammed  Terry-Jack | Medium">
            <a:extLst>
              <a:ext uri="{FF2B5EF4-FFF2-40B4-BE49-F238E27FC236}">
                <a16:creationId xmlns:a16="http://schemas.microsoft.com/office/drawing/2014/main" id="{54CE580B-0FEF-B808-4CAD-7F6CEA3273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3350" y="3754837"/>
            <a:ext cx="5373512" cy="363444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0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235991" y="675799"/>
            <a:ext cx="12158417"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Introduction to Feedforward Neural Networks</a:t>
            </a:r>
          </a:p>
        </p:txBody>
      </p:sp>
      <p:grpSp>
        <p:nvGrpSpPr>
          <p:cNvPr id="23" name="Group 22">
            <a:extLst>
              <a:ext uri="{FF2B5EF4-FFF2-40B4-BE49-F238E27FC236}">
                <a16:creationId xmlns:a16="http://schemas.microsoft.com/office/drawing/2014/main" id="{C18956CC-CEA4-BEDC-D2C5-5FA60533E0F1}"/>
              </a:ext>
            </a:extLst>
          </p:cNvPr>
          <p:cNvGrpSpPr/>
          <p:nvPr/>
        </p:nvGrpSpPr>
        <p:grpSpPr>
          <a:xfrm>
            <a:off x="976074" y="2344379"/>
            <a:ext cx="13042940" cy="4366021"/>
            <a:chOff x="793790" y="3130987"/>
            <a:chExt cx="13042940" cy="4366021"/>
          </a:xfrm>
        </p:grpSpPr>
        <p:sp>
          <p:nvSpPr>
            <p:cNvPr id="4" name="Shape 2"/>
            <p:cNvSpPr/>
            <p:nvPr/>
          </p:nvSpPr>
          <p:spPr>
            <a:xfrm>
              <a:off x="793790" y="3130987"/>
              <a:ext cx="510302" cy="510302"/>
            </a:xfrm>
            <a:prstGeom prst="roundRect">
              <a:avLst>
                <a:gd name="adj" fmla="val 18669"/>
              </a:avLst>
            </a:prstGeom>
            <a:solidFill>
              <a:schemeClr val="tx2">
                <a:lumMod val="20000"/>
                <a:lumOff val="80000"/>
              </a:schemeClr>
            </a:solidFill>
            <a:ln w="7620">
              <a:solidFill>
                <a:srgbClr val="C7C7D0"/>
              </a:solidFill>
              <a:prstDash val="solid"/>
            </a:ln>
          </p:spPr>
        </p:sp>
        <p:sp>
          <p:nvSpPr>
            <p:cNvPr id="5" name="Text 3"/>
            <p:cNvSpPr/>
            <p:nvPr/>
          </p:nvSpPr>
          <p:spPr>
            <a:xfrm>
              <a:off x="976074" y="3215997"/>
              <a:ext cx="145613" cy="340281"/>
            </a:xfrm>
            <a:prstGeom prst="rect">
              <a:avLst/>
            </a:prstGeom>
            <a:noFill/>
            <a:ln/>
          </p:spPr>
          <p:txBody>
            <a:bodyPr wrap="none" lIns="0" tIns="0" rIns="0" bIns="0" rtlCol="0" anchor="t"/>
            <a:lstStyle/>
            <a:p>
              <a:pPr marL="0" indent="0" algn="ctr">
                <a:lnSpc>
                  <a:spcPts val="2650"/>
                </a:lnSpc>
                <a:buNone/>
              </a:pPr>
              <a:r>
                <a:rPr lang="en-US" sz="2650" b="1" dirty="0">
                  <a:solidFill>
                    <a:srgbClr val="3C3939"/>
                  </a:solidFill>
                  <a:latin typeface="Times New Roman" panose="02020603050405020304" pitchFamily="18" charset="0"/>
                  <a:ea typeface="Raleway" pitchFamily="34" charset="-122"/>
                  <a:cs typeface="Times New Roman" panose="02020603050405020304" pitchFamily="18" charset="0"/>
                </a:rPr>
                <a:t>1</a:t>
              </a:r>
              <a:endParaRPr lang="en-US" sz="2650" b="1" dirty="0">
                <a:latin typeface="Times New Roman" panose="02020603050405020304" pitchFamily="18" charset="0"/>
                <a:cs typeface="Times New Roman" panose="02020603050405020304" pitchFamily="18" charset="0"/>
              </a:endParaRPr>
            </a:p>
          </p:txBody>
        </p:sp>
        <p:sp>
          <p:nvSpPr>
            <p:cNvPr id="6" name="Text 4"/>
            <p:cNvSpPr/>
            <p:nvPr/>
          </p:nvSpPr>
          <p:spPr>
            <a:xfrm>
              <a:off x="1530906" y="313098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Palatino Linotype" panose="02040502050505030304" pitchFamily="18" charset="0"/>
                  <a:ea typeface="Raleway" pitchFamily="34" charset="-122"/>
                  <a:cs typeface="Raleway" pitchFamily="34" charset="-120"/>
                </a:rPr>
                <a:t>Data Processing</a:t>
              </a:r>
              <a:endParaRPr lang="en-US" sz="2200" b="1" dirty="0">
                <a:latin typeface="Palatino Linotype" panose="02040502050505030304" pitchFamily="18" charset="0"/>
              </a:endParaRPr>
            </a:p>
          </p:txBody>
        </p:sp>
        <p:sp>
          <p:nvSpPr>
            <p:cNvPr id="7" name="Text 5"/>
            <p:cNvSpPr/>
            <p:nvPr/>
          </p:nvSpPr>
          <p:spPr>
            <a:xfrm>
              <a:off x="1530906" y="3621405"/>
              <a:ext cx="5670947" cy="1451610"/>
            </a:xfrm>
            <a:prstGeom prst="rect">
              <a:avLst/>
            </a:prstGeom>
            <a:noFill/>
            <a:ln/>
          </p:spPr>
          <p:txBody>
            <a:bodyPr wrap="square" lIns="0" tIns="0" rIns="0" bIns="0" rtlCol="0" anchor="t"/>
            <a:lstStyle/>
            <a:p>
              <a:pPr marL="0" indent="0" algn="just">
                <a:lnSpc>
                  <a:spcPts val="2850"/>
                </a:lnSpc>
                <a:buNone/>
              </a:pPr>
              <a:r>
                <a:rPr lang="en-US" sz="2200" dirty="0">
                  <a:solidFill>
                    <a:srgbClr val="3C3939"/>
                  </a:solidFill>
                  <a:latin typeface="Times New Roman" panose="02020603050405020304" pitchFamily="18" charset="0"/>
                  <a:ea typeface="Roboto" pitchFamily="34" charset="-122"/>
                  <a:cs typeface="Times New Roman" panose="02020603050405020304" pitchFamily="18" charset="0"/>
                </a:rPr>
                <a:t>Neural networks learn from data by adjusting the connections between nodes, effectively creating a model that can make predictions or decisions based on new, unseen data.</a:t>
              </a:r>
              <a:endParaRPr lang="en-US" sz="2200" dirty="0">
                <a:latin typeface="Times New Roman" panose="02020603050405020304" pitchFamily="18" charset="0"/>
                <a:cs typeface="Times New Roman" panose="02020603050405020304" pitchFamily="18" charset="0"/>
              </a:endParaRPr>
            </a:p>
          </p:txBody>
        </p:sp>
        <p:sp>
          <p:nvSpPr>
            <p:cNvPr id="8" name="Shape 6"/>
            <p:cNvSpPr/>
            <p:nvPr/>
          </p:nvSpPr>
          <p:spPr>
            <a:xfrm>
              <a:off x="7428667" y="3130987"/>
              <a:ext cx="510302" cy="510302"/>
            </a:xfrm>
            <a:prstGeom prst="roundRect">
              <a:avLst>
                <a:gd name="adj" fmla="val 18669"/>
              </a:avLst>
            </a:prstGeom>
            <a:solidFill>
              <a:schemeClr val="tx2">
                <a:lumMod val="20000"/>
                <a:lumOff val="80000"/>
              </a:schemeClr>
            </a:solidFill>
            <a:ln w="7620">
              <a:solidFill>
                <a:srgbClr val="C7C7D0"/>
              </a:solidFill>
              <a:prstDash val="solid"/>
            </a:ln>
          </p:spPr>
        </p:sp>
        <p:sp>
          <p:nvSpPr>
            <p:cNvPr id="9" name="Text 7"/>
            <p:cNvSpPr/>
            <p:nvPr/>
          </p:nvSpPr>
          <p:spPr>
            <a:xfrm>
              <a:off x="7595116" y="3215997"/>
              <a:ext cx="177284" cy="340281"/>
            </a:xfrm>
            <a:prstGeom prst="rect">
              <a:avLst/>
            </a:prstGeom>
            <a:noFill/>
            <a:ln/>
          </p:spPr>
          <p:txBody>
            <a:bodyPr wrap="none" lIns="0" tIns="0" rIns="0" bIns="0" rtlCol="0" anchor="t"/>
            <a:lstStyle/>
            <a:p>
              <a:pPr marL="0" indent="0" algn="ctr">
                <a:lnSpc>
                  <a:spcPts val="2650"/>
                </a:lnSpc>
                <a:buNone/>
              </a:pPr>
              <a:r>
                <a:rPr lang="en-US" sz="2650" b="1" dirty="0">
                  <a:solidFill>
                    <a:srgbClr val="3C3939"/>
                  </a:solidFill>
                  <a:latin typeface="Raleway" pitchFamily="34" charset="0"/>
                  <a:ea typeface="Raleway" pitchFamily="34" charset="-122"/>
                  <a:cs typeface="Raleway" pitchFamily="34" charset="-120"/>
                </a:rPr>
                <a:t>2</a:t>
              </a:r>
              <a:endParaRPr lang="en-US" sz="2650" b="1" dirty="0"/>
            </a:p>
          </p:txBody>
        </p:sp>
        <p:sp>
          <p:nvSpPr>
            <p:cNvPr id="10" name="Text 8"/>
            <p:cNvSpPr/>
            <p:nvPr/>
          </p:nvSpPr>
          <p:spPr>
            <a:xfrm>
              <a:off x="8165783" y="313098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Palatino Linotype" panose="02040502050505030304" pitchFamily="18" charset="0"/>
                  <a:ea typeface="Raleway" pitchFamily="34" charset="-122"/>
                  <a:cs typeface="Raleway" pitchFamily="34" charset="-120"/>
                </a:rPr>
                <a:t>Applications</a:t>
              </a:r>
              <a:endParaRPr lang="en-US" sz="2200" b="1" dirty="0">
                <a:latin typeface="Palatino Linotype" panose="02040502050505030304" pitchFamily="18" charset="0"/>
              </a:endParaRPr>
            </a:p>
          </p:txBody>
        </p:sp>
        <p:sp>
          <p:nvSpPr>
            <p:cNvPr id="11" name="Text 9"/>
            <p:cNvSpPr/>
            <p:nvPr/>
          </p:nvSpPr>
          <p:spPr>
            <a:xfrm>
              <a:off x="8165783" y="3621405"/>
              <a:ext cx="5670947" cy="1088708"/>
            </a:xfrm>
            <a:prstGeom prst="rect">
              <a:avLst/>
            </a:prstGeom>
            <a:noFill/>
            <a:ln/>
          </p:spPr>
          <p:txBody>
            <a:bodyPr wrap="square" lIns="0" tIns="0" rIns="0" bIns="0" rtlCol="0" anchor="t"/>
            <a:lstStyle/>
            <a:p>
              <a:pPr marL="0" indent="0" algn="just">
                <a:lnSpc>
                  <a:spcPts val="2850"/>
                </a:lnSpc>
                <a:buNone/>
              </a:pPr>
              <a:r>
                <a:rPr lang="en-US" sz="2200" dirty="0">
                  <a:solidFill>
                    <a:srgbClr val="3C3939"/>
                  </a:solidFill>
                  <a:latin typeface="Times New Roman" panose="02020603050405020304" pitchFamily="18" charset="0"/>
                  <a:ea typeface="Roboto" pitchFamily="34" charset="-122"/>
                  <a:cs typeface="Times New Roman" panose="02020603050405020304" pitchFamily="18" charset="0"/>
                </a:rPr>
                <a:t>Feedforward neural networks have a wide range of applications, including image recognition, natural language processing, and financial modeling.</a:t>
              </a:r>
              <a:endParaRPr lang="en-US" sz="2200" dirty="0">
                <a:latin typeface="Times New Roman" panose="02020603050405020304" pitchFamily="18" charset="0"/>
                <a:cs typeface="Times New Roman" panose="02020603050405020304" pitchFamily="18" charset="0"/>
              </a:endParaRPr>
            </a:p>
          </p:txBody>
        </p:sp>
        <p:sp>
          <p:nvSpPr>
            <p:cNvPr id="12" name="Shape 10"/>
            <p:cNvSpPr/>
            <p:nvPr/>
          </p:nvSpPr>
          <p:spPr>
            <a:xfrm>
              <a:off x="793790" y="5554980"/>
              <a:ext cx="510302" cy="510302"/>
            </a:xfrm>
            <a:prstGeom prst="roundRect">
              <a:avLst>
                <a:gd name="adj" fmla="val 18669"/>
              </a:avLst>
            </a:prstGeom>
            <a:solidFill>
              <a:schemeClr val="tx2">
                <a:lumMod val="20000"/>
                <a:lumOff val="80000"/>
              </a:schemeClr>
            </a:solidFill>
            <a:ln w="7620">
              <a:solidFill>
                <a:srgbClr val="C7C7D0"/>
              </a:solidFill>
              <a:prstDash val="solid"/>
            </a:ln>
          </p:spPr>
        </p:sp>
        <p:sp>
          <p:nvSpPr>
            <p:cNvPr id="13" name="Text 11"/>
            <p:cNvSpPr/>
            <p:nvPr/>
          </p:nvSpPr>
          <p:spPr>
            <a:xfrm>
              <a:off x="958096" y="5639991"/>
              <a:ext cx="181689" cy="340281"/>
            </a:xfrm>
            <a:prstGeom prst="rect">
              <a:avLst/>
            </a:prstGeom>
            <a:noFill/>
            <a:ln/>
          </p:spPr>
          <p:txBody>
            <a:bodyPr wrap="none" lIns="0" tIns="0" rIns="0" bIns="0" rtlCol="0" anchor="t"/>
            <a:lstStyle/>
            <a:p>
              <a:pPr marL="0" indent="0" algn="ctr">
                <a:lnSpc>
                  <a:spcPts val="2650"/>
                </a:lnSpc>
                <a:buNone/>
              </a:pPr>
              <a:r>
                <a:rPr lang="en-US" sz="2650" b="1" dirty="0">
                  <a:solidFill>
                    <a:srgbClr val="3C3939"/>
                  </a:solidFill>
                  <a:latin typeface="Times New Roman" panose="02020603050405020304" pitchFamily="18" charset="0"/>
                  <a:ea typeface="Raleway" pitchFamily="34" charset="-122"/>
                  <a:cs typeface="Times New Roman" panose="02020603050405020304" pitchFamily="18" charset="0"/>
                </a:rPr>
                <a:t>3</a:t>
              </a:r>
              <a:endParaRPr lang="en-US" sz="2650" b="1" dirty="0">
                <a:latin typeface="Times New Roman" panose="02020603050405020304" pitchFamily="18" charset="0"/>
                <a:cs typeface="Times New Roman" panose="02020603050405020304" pitchFamily="18" charset="0"/>
              </a:endParaRPr>
            </a:p>
          </p:txBody>
        </p:sp>
        <p:sp>
          <p:nvSpPr>
            <p:cNvPr id="14" name="Text 12"/>
            <p:cNvSpPr/>
            <p:nvPr/>
          </p:nvSpPr>
          <p:spPr>
            <a:xfrm>
              <a:off x="1530906" y="555498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Palatino Linotype" panose="02040502050505030304" pitchFamily="18" charset="0"/>
                  <a:ea typeface="Raleway" pitchFamily="34" charset="-122"/>
                  <a:cs typeface="Raleway" pitchFamily="34" charset="-120"/>
                </a:rPr>
                <a:t>Types</a:t>
              </a:r>
              <a:endParaRPr lang="en-US" sz="2200" b="1" dirty="0">
                <a:latin typeface="Palatino Linotype" panose="02040502050505030304" pitchFamily="18" charset="0"/>
              </a:endParaRPr>
            </a:p>
          </p:txBody>
        </p:sp>
        <p:sp>
          <p:nvSpPr>
            <p:cNvPr id="15" name="Text 13"/>
            <p:cNvSpPr/>
            <p:nvPr/>
          </p:nvSpPr>
          <p:spPr>
            <a:xfrm>
              <a:off x="1530906" y="6045398"/>
              <a:ext cx="5670947" cy="1451610"/>
            </a:xfrm>
            <a:prstGeom prst="rect">
              <a:avLst/>
            </a:prstGeom>
            <a:noFill/>
            <a:ln/>
          </p:spPr>
          <p:txBody>
            <a:bodyPr wrap="square" lIns="0" tIns="0" rIns="0" bIns="0" rtlCol="0" anchor="t"/>
            <a:lstStyle/>
            <a:p>
              <a:pPr marL="0" indent="0" algn="just">
                <a:lnSpc>
                  <a:spcPts val="2850"/>
                </a:lnSpc>
                <a:buNone/>
              </a:pPr>
              <a:r>
                <a:rPr lang="en-US" sz="2200" dirty="0">
                  <a:solidFill>
                    <a:srgbClr val="3C3939"/>
                  </a:solidFill>
                  <a:latin typeface="Times New Roman" panose="02020603050405020304" pitchFamily="18" charset="0"/>
                  <a:ea typeface="Roboto" pitchFamily="34" charset="-122"/>
                  <a:cs typeface="Times New Roman" panose="02020603050405020304" pitchFamily="18" charset="0"/>
                </a:rPr>
                <a:t>There are different types of feedforward neural networks, each designed for specific tasks, such as multi-layer perceptrons (MLPs) and convolutional neural networks (CNNs).</a:t>
              </a:r>
              <a:endParaRPr lang="en-US" sz="2200" dirty="0">
                <a:latin typeface="Times New Roman" panose="02020603050405020304" pitchFamily="18" charset="0"/>
                <a:cs typeface="Times New Roman" panose="02020603050405020304" pitchFamily="18" charset="0"/>
              </a:endParaRPr>
            </a:p>
          </p:txBody>
        </p:sp>
        <p:sp>
          <p:nvSpPr>
            <p:cNvPr id="16" name="Shape 14"/>
            <p:cNvSpPr/>
            <p:nvPr/>
          </p:nvSpPr>
          <p:spPr>
            <a:xfrm>
              <a:off x="7428667" y="5554980"/>
              <a:ext cx="510302" cy="510302"/>
            </a:xfrm>
            <a:prstGeom prst="roundRect">
              <a:avLst>
                <a:gd name="adj" fmla="val 18669"/>
              </a:avLst>
            </a:prstGeom>
            <a:solidFill>
              <a:schemeClr val="tx2">
                <a:lumMod val="20000"/>
                <a:lumOff val="80000"/>
              </a:schemeClr>
            </a:solidFill>
            <a:ln w="7620">
              <a:solidFill>
                <a:srgbClr val="C7C7D0"/>
              </a:solidFill>
              <a:prstDash val="solid"/>
            </a:ln>
          </p:spPr>
        </p:sp>
        <p:sp>
          <p:nvSpPr>
            <p:cNvPr id="17" name="Text 15"/>
            <p:cNvSpPr/>
            <p:nvPr/>
          </p:nvSpPr>
          <p:spPr>
            <a:xfrm>
              <a:off x="7590949" y="5639991"/>
              <a:ext cx="185738" cy="340281"/>
            </a:xfrm>
            <a:prstGeom prst="rect">
              <a:avLst/>
            </a:prstGeom>
            <a:noFill/>
            <a:ln/>
          </p:spPr>
          <p:txBody>
            <a:bodyPr wrap="none" lIns="0" tIns="0" rIns="0" bIns="0" rtlCol="0" anchor="t"/>
            <a:lstStyle/>
            <a:p>
              <a:pPr marL="0" indent="0" algn="ctr">
                <a:lnSpc>
                  <a:spcPts val="2650"/>
                </a:lnSpc>
                <a:buNone/>
              </a:pPr>
              <a:r>
                <a:rPr lang="en-US" sz="2650" b="1" dirty="0">
                  <a:solidFill>
                    <a:srgbClr val="3C3939"/>
                  </a:solidFill>
                  <a:latin typeface="Times New Roman" panose="02020603050405020304" pitchFamily="18" charset="0"/>
                  <a:ea typeface="Raleway" pitchFamily="34" charset="-122"/>
                  <a:cs typeface="Times New Roman" panose="02020603050405020304" pitchFamily="18" charset="0"/>
                </a:rPr>
                <a:t>4</a:t>
              </a:r>
              <a:endParaRPr lang="en-US" sz="2650" b="1" dirty="0">
                <a:latin typeface="Times New Roman" panose="02020603050405020304" pitchFamily="18" charset="0"/>
                <a:cs typeface="Times New Roman" panose="02020603050405020304" pitchFamily="18" charset="0"/>
              </a:endParaRPr>
            </a:p>
          </p:txBody>
        </p:sp>
        <p:sp>
          <p:nvSpPr>
            <p:cNvPr id="18" name="Text 16"/>
            <p:cNvSpPr/>
            <p:nvPr/>
          </p:nvSpPr>
          <p:spPr>
            <a:xfrm>
              <a:off x="8165783" y="555498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Palatino Linotype" panose="02040502050505030304" pitchFamily="18" charset="0"/>
                  <a:ea typeface="Raleway" pitchFamily="34" charset="-122"/>
                  <a:cs typeface="Raleway" pitchFamily="34" charset="-120"/>
                </a:rPr>
                <a:t>Advantages</a:t>
              </a:r>
              <a:endParaRPr lang="en-US" sz="2200" b="1" dirty="0">
                <a:latin typeface="Palatino Linotype" panose="02040502050505030304" pitchFamily="18" charset="0"/>
              </a:endParaRPr>
            </a:p>
          </p:txBody>
        </p:sp>
        <p:sp>
          <p:nvSpPr>
            <p:cNvPr id="19" name="Text 17"/>
            <p:cNvSpPr/>
            <p:nvPr/>
          </p:nvSpPr>
          <p:spPr>
            <a:xfrm>
              <a:off x="8165783" y="6045398"/>
              <a:ext cx="5670947" cy="1088708"/>
            </a:xfrm>
            <a:prstGeom prst="rect">
              <a:avLst/>
            </a:prstGeom>
            <a:noFill/>
            <a:ln/>
          </p:spPr>
          <p:txBody>
            <a:bodyPr wrap="square" lIns="0" tIns="0" rIns="0" bIns="0" rtlCol="0" anchor="t"/>
            <a:lstStyle/>
            <a:p>
              <a:pPr marL="0" indent="0" algn="just">
                <a:lnSpc>
                  <a:spcPts val="2850"/>
                </a:lnSpc>
                <a:buNone/>
              </a:pPr>
              <a:r>
                <a:rPr lang="en-US" sz="2200" dirty="0">
                  <a:solidFill>
                    <a:srgbClr val="3C3939"/>
                  </a:solidFill>
                  <a:latin typeface="Times New Roman" panose="02020603050405020304" pitchFamily="18" charset="0"/>
                  <a:ea typeface="Roboto" pitchFamily="34" charset="-122"/>
                  <a:cs typeface="Times New Roman" panose="02020603050405020304" pitchFamily="18" charset="0"/>
                </a:rPr>
                <a:t>They are relatively simple to understand and implement, making them a popular choice for beginners in machine learning.</a:t>
              </a:r>
              <a:endParaRPr lang="en-US" sz="2200" dirty="0">
                <a:latin typeface="Times New Roman" panose="02020603050405020304" pitchFamily="18" charset="0"/>
                <a:cs typeface="Times New Roman" panose="02020603050405020304" pitchFamily="18" charset="0"/>
              </a:endParaRPr>
            </a:p>
          </p:txBody>
        </p:sp>
      </p:grpSp>
      <p:sp>
        <p:nvSpPr>
          <p:cNvPr id="3" name="Rectangle 2">
            <a:extLst>
              <a:ext uri="{FF2B5EF4-FFF2-40B4-BE49-F238E27FC236}">
                <a16:creationId xmlns:a16="http://schemas.microsoft.com/office/drawing/2014/main" id="{3ABEBDFE-55BA-FE29-30EC-62DB7F25138A}"/>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5F0BDC-37C9-BFB6-FD71-001C06CED33D}"/>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1"/>
          <p:cNvSpPr/>
          <p:nvPr/>
        </p:nvSpPr>
        <p:spPr>
          <a:xfrm>
            <a:off x="609600" y="1631930"/>
            <a:ext cx="13042821" cy="725805"/>
          </a:xfrm>
          <a:prstGeom prst="rect">
            <a:avLst/>
          </a:prstGeom>
          <a:noFill/>
          <a:ln/>
        </p:spPr>
        <p:txBody>
          <a:bodyPr wrap="square" lIns="0" tIns="0" rIns="0" bIns="0" rtlCol="0" anchor="t"/>
          <a:lstStyle/>
          <a:p>
            <a:pPr marL="0" indent="0" algn="just">
              <a:lnSpc>
                <a:spcPts val="2850"/>
              </a:lnSpc>
              <a:buNone/>
            </a:pPr>
            <a:r>
              <a:rPr lang="en-US" sz="2100" dirty="0">
                <a:latin typeface="Times New Roman" panose="02020603050405020304" pitchFamily="18" charset="0"/>
                <a:ea typeface="Roboto" pitchFamily="34" charset="-122"/>
                <a:cs typeface="Times New Roman" panose="02020603050405020304" pitchFamily="18" charset="0"/>
              </a:rPr>
              <a:t>Feedforward neural networks have a layered structure. Information flows from the input layer through one or more hidden layers to the output layer. All the layers are fully connected, meaning that e</a:t>
            </a:r>
            <a:r>
              <a:rPr lang="en-US" sz="2100" dirty="0">
                <a:latin typeface="Times New Roman" panose="02020603050405020304" pitchFamily="18" charset="0"/>
                <a:cs typeface="Times New Roman" panose="02020603050405020304" pitchFamily="18" charset="0"/>
              </a:rPr>
              <a:t>very neuron in one layer connects to every neuron in the next layer.</a:t>
            </a:r>
          </a:p>
        </p:txBody>
      </p:sp>
      <p:sp>
        <p:nvSpPr>
          <p:cNvPr id="10" name="Text 0">
            <a:extLst>
              <a:ext uri="{FF2B5EF4-FFF2-40B4-BE49-F238E27FC236}">
                <a16:creationId xmlns:a16="http://schemas.microsoft.com/office/drawing/2014/main" id="{568EE575-2032-7532-F79D-552C179E81C3}"/>
              </a:ext>
            </a:extLst>
          </p:cNvPr>
          <p:cNvSpPr/>
          <p:nvPr/>
        </p:nvSpPr>
        <p:spPr>
          <a:xfrm>
            <a:off x="609600" y="732473"/>
            <a:ext cx="5670590"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Architecture of FNNs</a:t>
            </a:r>
          </a:p>
        </p:txBody>
      </p:sp>
      <p:grpSp>
        <p:nvGrpSpPr>
          <p:cNvPr id="39" name="Group 38">
            <a:extLst>
              <a:ext uri="{FF2B5EF4-FFF2-40B4-BE49-F238E27FC236}">
                <a16:creationId xmlns:a16="http://schemas.microsoft.com/office/drawing/2014/main" id="{B148811D-B308-1632-905B-3B881B3E4108}"/>
              </a:ext>
            </a:extLst>
          </p:cNvPr>
          <p:cNvGrpSpPr/>
          <p:nvPr/>
        </p:nvGrpSpPr>
        <p:grpSpPr>
          <a:xfrm>
            <a:off x="356155" y="2916257"/>
            <a:ext cx="13918090" cy="4902883"/>
            <a:chOff x="502023" y="2603371"/>
            <a:chExt cx="13918090" cy="5035727"/>
          </a:xfrm>
        </p:grpSpPr>
        <p:sp>
          <p:nvSpPr>
            <p:cNvPr id="27" name="Rectangle: Rounded Corners 26">
              <a:extLst>
                <a:ext uri="{FF2B5EF4-FFF2-40B4-BE49-F238E27FC236}">
                  <a16:creationId xmlns:a16="http://schemas.microsoft.com/office/drawing/2014/main" id="{A466658C-2483-9CF3-3E52-F3B868ACFB26}"/>
                </a:ext>
              </a:extLst>
            </p:cNvPr>
            <p:cNvSpPr/>
            <p:nvPr/>
          </p:nvSpPr>
          <p:spPr>
            <a:xfrm>
              <a:off x="9833769" y="2603371"/>
              <a:ext cx="4586344" cy="4882753"/>
            </a:xfrm>
            <a:prstGeom prst="roundRect">
              <a:avLst/>
            </a:prstGeom>
            <a:solidFill>
              <a:srgbClr val="DAE3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194BE30F-97BD-1C40-F1B2-49BF695AD560}"/>
                </a:ext>
              </a:extLst>
            </p:cNvPr>
            <p:cNvSpPr/>
            <p:nvPr/>
          </p:nvSpPr>
          <p:spPr>
            <a:xfrm>
              <a:off x="5167896" y="2603371"/>
              <a:ext cx="4586344" cy="5035727"/>
            </a:xfrm>
            <a:prstGeom prst="roundRect">
              <a:avLst/>
            </a:prstGeom>
            <a:solidFill>
              <a:srgbClr val="DAE3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BCB4EA69-915E-B4BD-B748-46F713080919}"/>
                </a:ext>
              </a:extLst>
            </p:cNvPr>
            <p:cNvSpPr/>
            <p:nvPr/>
          </p:nvSpPr>
          <p:spPr>
            <a:xfrm>
              <a:off x="502023" y="2603371"/>
              <a:ext cx="4586344" cy="5035727"/>
            </a:xfrm>
            <a:prstGeom prst="roundRect">
              <a:avLst/>
            </a:prstGeom>
            <a:solidFill>
              <a:srgbClr val="DAE3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6E8F1CAD-1FCA-3D37-B805-D0767E73D4B4}"/>
                </a:ext>
              </a:extLst>
            </p:cNvPr>
            <p:cNvGrpSpPr/>
            <p:nvPr/>
          </p:nvGrpSpPr>
          <p:grpSpPr>
            <a:xfrm>
              <a:off x="869094" y="2949127"/>
              <a:ext cx="3978116" cy="3893644"/>
              <a:chOff x="793790" y="4168615"/>
              <a:chExt cx="3978116" cy="3893644"/>
            </a:xfrm>
          </p:grpSpPr>
          <p:sp>
            <p:nvSpPr>
              <p:cNvPr id="31" name="Text 2">
                <a:extLst>
                  <a:ext uri="{FF2B5EF4-FFF2-40B4-BE49-F238E27FC236}">
                    <a16:creationId xmlns:a16="http://schemas.microsoft.com/office/drawing/2014/main" id="{EDD739D7-1D40-3DE5-A8ED-3FC56B405B35}"/>
                  </a:ext>
                </a:extLst>
              </p:cNvPr>
              <p:cNvSpPr/>
              <p:nvPr/>
            </p:nvSpPr>
            <p:spPr>
              <a:xfrm>
                <a:off x="1759734" y="4168615"/>
                <a:ext cx="2046228" cy="354330"/>
              </a:xfrm>
              <a:prstGeom prst="rect">
                <a:avLst/>
              </a:prstGeom>
              <a:noFill/>
              <a:ln/>
            </p:spPr>
            <p:txBody>
              <a:bodyPr wrap="none" lIns="0" tIns="0" rIns="0" bIns="0" rtlCol="0" anchor="t"/>
              <a:lstStyle/>
              <a:p>
                <a:pPr marL="0" indent="0">
                  <a:lnSpc>
                    <a:spcPts val="2750"/>
                  </a:lnSpc>
                  <a:buNone/>
                </a:pPr>
                <a:r>
                  <a:rPr lang="en-US" sz="2200" b="1" dirty="0">
                    <a:solidFill>
                      <a:srgbClr val="1B1B27"/>
                    </a:solidFill>
                    <a:latin typeface="Palatino Linotype" panose="02040502050505030304" pitchFamily="18" charset="0"/>
                    <a:ea typeface="Raleway" pitchFamily="34" charset="-122"/>
                    <a:cs typeface="Raleway" pitchFamily="34" charset="-120"/>
                  </a:rPr>
                  <a:t>Input Layer</a:t>
                </a:r>
                <a:endParaRPr lang="en-US" sz="2200" b="1" dirty="0">
                  <a:latin typeface="Palatino Linotype" panose="02040502050505030304" pitchFamily="18" charset="0"/>
                </a:endParaRPr>
              </a:p>
            </p:txBody>
          </p:sp>
          <p:sp>
            <p:nvSpPr>
              <p:cNvPr id="32" name="Text 3">
                <a:extLst>
                  <a:ext uri="{FF2B5EF4-FFF2-40B4-BE49-F238E27FC236}">
                    <a16:creationId xmlns:a16="http://schemas.microsoft.com/office/drawing/2014/main" id="{F4641916-EDA0-88C4-C999-C7F5BDCAB31E}"/>
                  </a:ext>
                </a:extLst>
              </p:cNvPr>
              <p:cNvSpPr/>
              <p:nvPr/>
            </p:nvSpPr>
            <p:spPr>
              <a:xfrm>
                <a:off x="793790" y="4919436"/>
                <a:ext cx="3978116" cy="3142823"/>
              </a:xfrm>
              <a:prstGeom prst="rect">
                <a:avLst/>
              </a:prstGeom>
              <a:noFill/>
              <a:ln/>
            </p:spPr>
            <p:txBody>
              <a:bodyPr wrap="square" lIns="0" tIns="0" rIns="0" bIns="0" rtlCol="0" anchor="t"/>
              <a:lstStyle/>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Function</a:t>
                </a:r>
                <a:r>
                  <a:rPr lang="en-US" sz="2000" dirty="0">
                    <a:latin typeface="Times New Roman" panose="02020603050405020304" pitchFamily="18" charset="0"/>
                    <a:ea typeface="Roboto" pitchFamily="34" charset="-122"/>
                    <a:cs typeface="Times New Roman" panose="02020603050405020304" pitchFamily="18" charset="0"/>
                  </a:rPr>
                  <a:t>: The input layer receives data from the outside world. Each node in this layer corresponds to a specific feature or attribute.</a:t>
                </a:r>
              </a:p>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Structure: </a:t>
                </a:r>
                <a:r>
                  <a:rPr lang="en-US" sz="2000" dirty="0">
                    <a:latin typeface="Times New Roman" panose="02020603050405020304" pitchFamily="18" charset="0"/>
                    <a:cs typeface="Times New Roman" panose="02020603050405020304" pitchFamily="18" charset="0"/>
                  </a:rPr>
                  <a:t>Number of neurons equals the number of input variables (e.g., 784 neurons for 28x28 pixel images).</a:t>
                </a:r>
                <a:endParaRPr lang="en-US" sz="2000" b="1" dirty="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A85D8B84-7336-9D83-2F06-0306B2326C94}"/>
                </a:ext>
              </a:extLst>
            </p:cNvPr>
            <p:cNvGrpSpPr/>
            <p:nvPr/>
          </p:nvGrpSpPr>
          <p:grpSpPr>
            <a:xfrm>
              <a:off x="5434831" y="2949126"/>
              <a:ext cx="4164578" cy="4533441"/>
              <a:chOff x="5434831" y="3361790"/>
              <a:chExt cx="4164578" cy="4533441"/>
            </a:xfrm>
          </p:grpSpPr>
          <p:sp>
            <p:nvSpPr>
              <p:cNvPr id="34" name="Text 4">
                <a:extLst>
                  <a:ext uri="{FF2B5EF4-FFF2-40B4-BE49-F238E27FC236}">
                    <a16:creationId xmlns:a16="http://schemas.microsoft.com/office/drawing/2014/main" id="{99065FB2-55ED-E7EF-7A43-D36033155BFC}"/>
                  </a:ext>
                </a:extLst>
              </p:cNvPr>
              <p:cNvSpPr/>
              <p:nvPr/>
            </p:nvSpPr>
            <p:spPr>
              <a:xfrm>
                <a:off x="6437275" y="3361790"/>
                <a:ext cx="2047585" cy="354330"/>
              </a:xfrm>
              <a:prstGeom prst="rect">
                <a:avLst/>
              </a:prstGeom>
              <a:noFill/>
              <a:ln/>
            </p:spPr>
            <p:txBody>
              <a:bodyPr wrap="none" lIns="0" tIns="0" rIns="0" bIns="0" rtlCol="0" anchor="t"/>
              <a:lstStyle/>
              <a:p>
                <a:pPr marL="0" indent="0">
                  <a:lnSpc>
                    <a:spcPts val="2750"/>
                  </a:lnSpc>
                  <a:buNone/>
                </a:pPr>
                <a:r>
                  <a:rPr lang="en-US" sz="2200" b="1" dirty="0">
                    <a:solidFill>
                      <a:srgbClr val="1B1B27"/>
                    </a:solidFill>
                    <a:latin typeface="Palatino Linotype" panose="02040502050505030304" pitchFamily="18" charset="0"/>
                    <a:ea typeface="Raleway" pitchFamily="34" charset="-122"/>
                    <a:cs typeface="Raleway" pitchFamily="34" charset="-120"/>
                  </a:rPr>
                  <a:t>Hidden Layers</a:t>
                </a:r>
                <a:endParaRPr lang="en-US" sz="2200" b="1" dirty="0">
                  <a:latin typeface="Palatino Linotype" panose="02040502050505030304" pitchFamily="18" charset="0"/>
                </a:endParaRPr>
              </a:p>
            </p:txBody>
          </p:sp>
          <p:sp>
            <p:nvSpPr>
              <p:cNvPr id="35" name="Text 5">
                <a:extLst>
                  <a:ext uri="{FF2B5EF4-FFF2-40B4-BE49-F238E27FC236}">
                    <a16:creationId xmlns:a16="http://schemas.microsoft.com/office/drawing/2014/main" id="{F9AC23DC-2574-2E53-0106-1ECA03A07A80}"/>
                  </a:ext>
                </a:extLst>
              </p:cNvPr>
              <p:cNvSpPr/>
              <p:nvPr/>
            </p:nvSpPr>
            <p:spPr>
              <a:xfrm>
                <a:off x="5434831" y="4024478"/>
                <a:ext cx="4164578" cy="3870753"/>
              </a:xfrm>
              <a:prstGeom prst="rect">
                <a:avLst/>
              </a:prstGeom>
              <a:noFill/>
              <a:ln/>
            </p:spPr>
            <p:txBody>
              <a:bodyPr wrap="square" lIns="0" tIns="0" rIns="0" bIns="0" rtlCol="0" anchor="t"/>
              <a:lstStyle/>
              <a:p>
                <a:pPr marL="0" indent="0" algn="just">
                  <a:lnSpc>
                    <a:spcPct val="150000"/>
                  </a:lnSpc>
                  <a:buNone/>
                </a:pPr>
                <a:r>
                  <a:rPr lang="en-US" sz="1900" b="1" dirty="0">
                    <a:latin typeface="Times New Roman" panose="02020603050405020304" pitchFamily="18" charset="0"/>
                    <a:ea typeface="Roboto" pitchFamily="34" charset="-122"/>
                    <a:cs typeface="Times New Roman" panose="02020603050405020304" pitchFamily="18" charset="0"/>
                  </a:rPr>
                  <a:t>Function:</a:t>
                </a:r>
                <a:r>
                  <a:rPr lang="en-US" sz="1900" dirty="0">
                    <a:latin typeface="Times New Roman" panose="02020603050405020304" pitchFamily="18" charset="0"/>
                    <a:ea typeface="Roboto" pitchFamily="34" charset="-122"/>
                    <a:cs typeface="Times New Roman" panose="02020603050405020304" pitchFamily="18" charset="0"/>
                  </a:rPr>
                  <a:t> These layers perform computations and extract patterns from the data. </a:t>
                </a:r>
              </a:p>
              <a:p>
                <a:pPr marL="0" indent="0" algn="just">
                  <a:lnSpc>
                    <a:spcPct val="150000"/>
                  </a:lnSpc>
                  <a:buNone/>
                </a:pPr>
                <a:r>
                  <a:rPr lang="en-US" sz="1900" b="1" dirty="0">
                    <a:latin typeface="Times New Roman" panose="02020603050405020304" pitchFamily="18" charset="0"/>
                    <a:ea typeface="Roboto" pitchFamily="34" charset="-122"/>
                    <a:cs typeface="Times New Roman" panose="02020603050405020304" pitchFamily="18" charset="0"/>
                  </a:rPr>
                  <a:t>Structure: </a:t>
                </a:r>
                <a:r>
                  <a:rPr lang="en-US" sz="1900" dirty="0">
                    <a:latin typeface="Times New Roman" panose="02020603050405020304" pitchFamily="18" charset="0"/>
                    <a:ea typeface="Roboto" pitchFamily="34" charset="-122"/>
                    <a:cs typeface="Times New Roman" panose="02020603050405020304" pitchFamily="18" charset="0"/>
                  </a:rPr>
                  <a:t>The number of hidden layers and the number of nodes in each layer depend on the complexity of the problem.</a:t>
                </a:r>
              </a:p>
              <a:p>
                <a:pPr marL="0" indent="0" algn="just">
                  <a:lnSpc>
                    <a:spcPct val="150000"/>
                  </a:lnSpc>
                  <a:buNone/>
                </a:pPr>
                <a:r>
                  <a:rPr lang="en-US" sz="1900" b="1" dirty="0">
                    <a:latin typeface="Times New Roman" panose="02020603050405020304" pitchFamily="18" charset="0"/>
                    <a:ea typeface="Roboto" pitchFamily="34" charset="-122"/>
                    <a:cs typeface="Times New Roman" panose="02020603050405020304" pitchFamily="18" charset="0"/>
                  </a:rPr>
                  <a:t>Activation functions: </a:t>
                </a:r>
                <a:r>
                  <a:rPr lang="en-US" sz="1900" dirty="0">
                    <a:latin typeface="Times New Roman" panose="02020603050405020304" pitchFamily="18" charset="0"/>
                    <a:cs typeface="Times New Roman" panose="02020603050405020304" pitchFamily="18" charset="0"/>
                  </a:rPr>
                  <a:t>Introduce non-linearity.</a:t>
                </a:r>
              </a:p>
              <a:p>
                <a:pPr marL="0" indent="0" algn="just">
                  <a:lnSpc>
                    <a:spcPct val="150000"/>
                  </a:lnSpc>
                  <a:buNone/>
                </a:pPr>
                <a:endParaRPr lang="en-US" sz="1900" dirty="0"/>
              </a:p>
            </p:txBody>
          </p:sp>
        </p:grpSp>
        <p:grpSp>
          <p:nvGrpSpPr>
            <p:cNvPr id="36" name="Group 35">
              <a:extLst>
                <a:ext uri="{FF2B5EF4-FFF2-40B4-BE49-F238E27FC236}">
                  <a16:creationId xmlns:a16="http://schemas.microsoft.com/office/drawing/2014/main" id="{B81B4C7C-A229-7210-8025-DCC370F5E1CF}"/>
                </a:ext>
              </a:extLst>
            </p:cNvPr>
            <p:cNvGrpSpPr/>
            <p:nvPr/>
          </p:nvGrpSpPr>
          <p:grpSpPr>
            <a:xfrm>
              <a:off x="10137883" y="3060265"/>
              <a:ext cx="3978116" cy="2780081"/>
              <a:chOff x="9935024" y="4279753"/>
              <a:chExt cx="3978116" cy="2780081"/>
            </a:xfrm>
          </p:grpSpPr>
          <p:sp>
            <p:nvSpPr>
              <p:cNvPr id="37" name="Text 6">
                <a:extLst>
                  <a:ext uri="{FF2B5EF4-FFF2-40B4-BE49-F238E27FC236}">
                    <a16:creationId xmlns:a16="http://schemas.microsoft.com/office/drawing/2014/main" id="{9C7214FD-1A6D-61AB-9BC5-4DF619228963}"/>
                  </a:ext>
                </a:extLst>
              </p:cNvPr>
              <p:cNvSpPr/>
              <p:nvPr/>
            </p:nvSpPr>
            <p:spPr>
              <a:xfrm>
                <a:off x="10931884" y="4279753"/>
                <a:ext cx="1984396" cy="354330"/>
              </a:xfrm>
              <a:prstGeom prst="rect">
                <a:avLst/>
              </a:prstGeom>
              <a:noFill/>
              <a:ln/>
            </p:spPr>
            <p:txBody>
              <a:bodyPr wrap="none" lIns="0" tIns="0" rIns="0" bIns="0" rtlCol="0" anchor="t"/>
              <a:lstStyle/>
              <a:p>
                <a:pPr marL="0" indent="0">
                  <a:lnSpc>
                    <a:spcPts val="2750"/>
                  </a:lnSpc>
                  <a:buNone/>
                </a:pPr>
                <a:r>
                  <a:rPr lang="en-US" sz="2200" b="1" dirty="0">
                    <a:solidFill>
                      <a:srgbClr val="1B1B27"/>
                    </a:solidFill>
                    <a:latin typeface="Palatino Linotype" panose="02040502050505030304" pitchFamily="18" charset="0"/>
                    <a:ea typeface="Raleway" pitchFamily="34" charset="-122"/>
                    <a:cs typeface="Raleway" pitchFamily="34" charset="-120"/>
                  </a:rPr>
                  <a:t>Output Layer</a:t>
                </a:r>
                <a:endParaRPr lang="en-US" sz="2200" b="1" dirty="0">
                  <a:latin typeface="Palatino Linotype" panose="02040502050505030304" pitchFamily="18" charset="0"/>
                </a:endParaRPr>
              </a:p>
            </p:txBody>
          </p:sp>
          <p:sp>
            <p:nvSpPr>
              <p:cNvPr id="38" name="Text 7">
                <a:extLst>
                  <a:ext uri="{FF2B5EF4-FFF2-40B4-BE49-F238E27FC236}">
                    <a16:creationId xmlns:a16="http://schemas.microsoft.com/office/drawing/2014/main" id="{1DF200F0-5D81-0085-C1B8-B6B5EF98CCE5}"/>
                  </a:ext>
                </a:extLst>
              </p:cNvPr>
              <p:cNvSpPr/>
              <p:nvPr/>
            </p:nvSpPr>
            <p:spPr>
              <a:xfrm>
                <a:off x="9935024" y="5245321"/>
                <a:ext cx="3978116" cy="1814513"/>
              </a:xfrm>
              <a:prstGeom prst="rect">
                <a:avLst/>
              </a:prstGeom>
              <a:noFill/>
              <a:ln/>
            </p:spPr>
            <p:txBody>
              <a:bodyPr wrap="square" lIns="0" tIns="0" rIns="0" bIns="0" rtlCol="0" anchor="t"/>
              <a:lstStyle/>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Function: </a:t>
                </a:r>
                <a:r>
                  <a:rPr lang="en-US" sz="2000" dirty="0">
                    <a:latin typeface="Times New Roman" panose="02020603050405020304" pitchFamily="18" charset="0"/>
                    <a:ea typeface="Roboto" pitchFamily="34" charset="-122"/>
                    <a:cs typeface="Times New Roman" panose="02020603050405020304" pitchFamily="18" charset="0"/>
                  </a:rPr>
                  <a:t>The output layer produces the network's predictions or decisions. </a:t>
                </a:r>
              </a:p>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Structure: </a:t>
                </a:r>
                <a:r>
                  <a:rPr lang="en-US" sz="2000" dirty="0">
                    <a:latin typeface="Times New Roman" panose="02020603050405020304" pitchFamily="18" charset="0"/>
                    <a:ea typeface="Roboto" pitchFamily="34" charset="-122"/>
                    <a:cs typeface="Times New Roman" panose="02020603050405020304" pitchFamily="18" charset="0"/>
                  </a:rPr>
                  <a:t>The number of nodes in the output layer corresponds to the number of outputs or categories.</a:t>
                </a:r>
                <a:endParaRPr lang="en-US" sz="2000" dirty="0">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670798" y="1348773"/>
            <a:ext cx="6368527" cy="1521370"/>
          </a:xfrm>
          <a:prstGeom prst="rect">
            <a:avLst/>
          </a:prstGeom>
          <a:noFill/>
          <a:ln/>
        </p:spPr>
        <p:txBody>
          <a:bodyPr wrap="square" lIns="0" tIns="0" rIns="0" bIns="0" rtlCol="0" anchor="t"/>
          <a:lstStyle/>
          <a:p>
            <a:pPr marL="0" indent="0" algn="just">
              <a:lnSpc>
                <a:spcPct val="150000"/>
              </a:lnSpc>
              <a:buNone/>
            </a:pPr>
            <a:r>
              <a:rPr lang="en-US" sz="2000" dirty="0">
                <a:latin typeface="Times New Roman" panose="02020603050405020304" pitchFamily="18" charset="0"/>
                <a:ea typeface="Roboto" pitchFamily="34" charset="-122"/>
                <a:cs typeface="Times New Roman" panose="02020603050405020304" pitchFamily="18" charset="0"/>
              </a:rPr>
              <a:t>The learning process in a feedforward neural network involves adjusting the weights and biases of the connections between nodes.</a:t>
            </a:r>
          </a:p>
          <a:p>
            <a:pPr algn="just">
              <a:lnSpc>
                <a:spcPct val="150000"/>
              </a:lnSpc>
            </a:pPr>
            <a:r>
              <a:rPr lang="en-US" sz="2000" b="1" dirty="0">
                <a:latin typeface="Times New Roman" panose="02020603050405020304" pitchFamily="18" charset="0"/>
                <a:ea typeface="Roboto" pitchFamily="34" charset="-122"/>
                <a:cs typeface="Times New Roman" panose="02020603050405020304" pitchFamily="18" charset="0"/>
              </a:rPr>
              <a:t>Forward Propagation:</a:t>
            </a:r>
          </a:p>
          <a:p>
            <a:pPr marL="0" indent="0" algn="just">
              <a:lnSpc>
                <a:spcPct val="150000"/>
              </a:lnSpc>
              <a:buNone/>
            </a:pPr>
            <a:endParaRPr lang="en-US" sz="2000" dirty="0">
              <a:latin typeface="Times New Roman" panose="02020603050405020304" pitchFamily="18" charset="0"/>
              <a:ea typeface="Roboto" pitchFamily="34" charset="-122"/>
              <a:cs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4" name="Text 0">
            <a:extLst>
              <a:ext uri="{FF2B5EF4-FFF2-40B4-BE49-F238E27FC236}">
                <a16:creationId xmlns:a16="http://schemas.microsoft.com/office/drawing/2014/main" id="{7EC15130-DA29-469D-DF18-904274783B59}"/>
              </a:ext>
            </a:extLst>
          </p:cNvPr>
          <p:cNvSpPr/>
          <p:nvPr/>
        </p:nvSpPr>
        <p:spPr>
          <a:xfrm>
            <a:off x="609600" y="639994"/>
            <a:ext cx="5670590"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Working of FNNs</a:t>
            </a:r>
          </a:p>
        </p:txBody>
      </p:sp>
      <p:graphicFrame>
        <p:nvGraphicFramePr>
          <p:cNvPr id="18" name="Diagram 17">
            <a:extLst>
              <a:ext uri="{FF2B5EF4-FFF2-40B4-BE49-F238E27FC236}">
                <a16:creationId xmlns:a16="http://schemas.microsoft.com/office/drawing/2014/main" id="{629F9E09-BEDC-A7B4-862F-507825832A50}"/>
              </a:ext>
            </a:extLst>
          </p:cNvPr>
          <p:cNvGraphicFramePr/>
          <p:nvPr>
            <p:extLst>
              <p:ext uri="{D42A27DB-BD31-4B8C-83A1-F6EECF244321}">
                <p14:modId xmlns:p14="http://schemas.microsoft.com/office/powerpoint/2010/main" val="493753472"/>
              </p:ext>
            </p:extLst>
          </p:nvPr>
        </p:nvGraphicFramePr>
        <p:xfrm>
          <a:off x="609601" y="3296255"/>
          <a:ext cx="5952564" cy="46536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 1">
            <a:extLst>
              <a:ext uri="{FF2B5EF4-FFF2-40B4-BE49-F238E27FC236}">
                <a16:creationId xmlns:a16="http://schemas.microsoft.com/office/drawing/2014/main" id="{3E1B08CB-43D5-0DA5-89A5-DCBA817A41C7}"/>
              </a:ext>
            </a:extLst>
          </p:cNvPr>
          <p:cNvSpPr/>
          <p:nvPr/>
        </p:nvSpPr>
        <p:spPr>
          <a:xfrm>
            <a:off x="7530562" y="5171368"/>
            <a:ext cx="6368527" cy="1859272"/>
          </a:xfrm>
          <a:prstGeom prst="rect">
            <a:avLst/>
          </a:prstGeom>
          <a:noFill/>
          <a:ln/>
        </p:spPr>
        <p:txBody>
          <a:bodyPr wrap="square" lIns="0" tIns="0" rIns="0" bIns="0" rtlCol="0" anchor="t"/>
          <a:lstStyle/>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Loss Calculation:</a:t>
            </a:r>
          </a:p>
          <a:p>
            <a:pPr marL="0" indent="0" algn="just">
              <a:lnSpc>
                <a:spcPct val="150000"/>
              </a:lnSpc>
              <a:buNone/>
            </a:pPr>
            <a:r>
              <a:rPr lang="en-US" sz="2000" dirty="0">
                <a:latin typeface="Times New Roman" panose="02020603050405020304" pitchFamily="18" charset="0"/>
                <a:ea typeface="Roboto" pitchFamily="34" charset="-122"/>
                <a:cs typeface="Times New Roman" panose="02020603050405020304" pitchFamily="18" charset="0"/>
              </a:rPr>
              <a:t>Measures the difference between the network's prediction and the actual target. Common Loss Functions are: MSE, MAE, Cross-Entropy, etc.</a:t>
            </a:r>
            <a:endParaRPr lang="en-US" sz="2000" dirty="0">
              <a:latin typeface="Times New Roman" panose="02020603050405020304" pitchFamily="18" charset="0"/>
              <a:cs typeface="Times New Roman" panose="02020603050405020304" pitchFamily="18" charset="0"/>
            </a:endParaRPr>
          </a:p>
        </p:txBody>
      </p:sp>
      <p:pic>
        <p:nvPicPr>
          <p:cNvPr id="4100" name="Picture 4" descr="Introduction to Feed-Forward Neural Networks | Analytics Vidhya">
            <a:extLst>
              <a:ext uri="{FF2B5EF4-FFF2-40B4-BE49-F238E27FC236}">
                <a16:creationId xmlns:a16="http://schemas.microsoft.com/office/drawing/2014/main" id="{26364451-36FB-CCC2-B7B4-7C4DE06056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0051" y="1436983"/>
            <a:ext cx="6489551" cy="307442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A574DA5-3AB5-3BF8-8F2F-EDB0658821BF}"/>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0">
            <a:extLst>
              <a:ext uri="{FF2B5EF4-FFF2-40B4-BE49-F238E27FC236}">
                <a16:creationId xmlns:a16="http://schemas.microsoft.com/office/drawing/2014/main" id="{7EC15130-DA29-469D-DF18-904274783B59}"/>
              </a:ext>
            </a:extLst>
          </p:cNvPr>
          <p:cNvSpPr/>
          <p:nvPr/>
        </p:nvSpPr>
        <p:spPr>
          <a:xfrm>
            <a:off x="609600" y="639994"/>
            <a:ext cx="5670590"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Working of FNNs</a:t>
            </a:r>
          </a:p>
        </p:txBody>
      </p:sp>
      <p:sp>
        <p:nvSpPr>
          <p:cNvPr id="20" name="Text 1">
            <a:extLst>
              <a:ext uri="{FF2B5EF4-FFF2-40B4-BE49-F238E27FC236}">
                <a16:creationId xmlns:a16="http://schemas.microsoft.com/office/drawing/2014/main" id="{CECBEDDB-5F6B-52AC-FB85-28FA9F4D0B57}"/>
              </a:ext>
            </a:extLst>
          </p:cNvPr>
          <p:cNvSpPr/>
          <p:nvPr/>
        </p:nvSpPr>
        <p:spPr>
          <a:xfrm>
            <a:off x="609600" y="1603318"/>
            <a:ext cx="6368527" cy="3345199"/>
          </a:xfrm>
          <a:prstGeom prst="rect">
            <a:avLst/>
          </a:prstGeom>
          <a:noFill/>
          <a:ln/>
        </p:spPr>
        <p:txBody>
          <a:bodyPr wrap="square" lIns="0" tIns="0" rIns="0" bIns="0" rtlCol="0" anchor="t"/>
          <a:lstStyle/>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Back Propagation:</a:t>
            </a:r>
          </a:p>
          <a:p>
            <a:pPr marL="0" indent="0" algn="just">
              <a:lnSpc>
                <a:spcPct val="150000"/>
              </a:lnSpc>
              <a:buNone/>
            </a:pPr>
            <a:r>
              <a:rPr lang="en-US" sz="2000" dirty="0">
                <a:latin typeface="Times New Roman" panose="02020603050405020304" pitchFamily="18" charset="0"/>
                <a:ea typeface="Roboto" pitchFamily="34" charset="-122"/>
                <a:cs typeface="Times New Roman" panose="02020603050405020304" pitchFamily="18" charset="0"/>
              </a:rPr>
              <a:t> Minimizes the loss by updating network weights.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Compute Gradients:</a:t>
            </a:r>
            <a:r>
              <a:rPr lang="en-US" sz="2000" dirty="0">
                <a:latin typeface="Times New Roman" panose="02020603050405020304" pitchFamily="18" charset="0"/>
                <a:cs typeface="Times New Roman" panose="02020603050405020304" pitchFamily="18" charset="0"/>
              </a:rPr>
              <a:t> Calculate the derivative of the loss function with respect to each weight.</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Update Weights: </a:t>
            </a:r>
            <a:r>
              <a:rPr lang="en-US" sz="2000" dirty="0">
                <a:latin typeface="Times New Roman" panose="02020603050405020304" pitchFamily="18" charset="0"/>
                <a:cs typeface="Times New Roman" panose="02020603050405020304" pitchFamily="18" charset="0"/>
              </a:rPr>
              <a:t>Adjust weights in the opposite direction of the gradient using an optimization algorithm (e.g., Gradient Descent).</a:t>
            </a:r>
          </a:p>
        </p:txBody>
      </p:sp>
      <p:sp>
        <p:nvSpPr>
          <p:cNvPr id="2" name="Text 1">
            <a:extLst>
              <a:ext uri="{FF2B5EF4-FFF2-40B4-BE49-F238E27FC236}">
                <a16:creationId xmlns:a16="http://schemas.microsoft.com/office/drawing/2014/main" id="{008D18D5-15A6-DD2A-6BE8-4E945FBBA4BB}"/>
              </a:ext>
            </a:extLst>
          </p:cNvPr>
          <p:cNvSpPr/>
          <p:nvPr/>
        </p:nvSpPr>
        <p:spPr>
          <a:xfrm>
            <a:off x="7652273" y="1603317"/>
            <a:ext cx="6368527" cy="3345199"/>
          </a:xfrm>
          <a:prstGeom prst="rect">
            <a:avLst/>
          </a:prstGeom>
          <a:noFill/>
          <a:ln/>
        </p:spPr>
        <p:txBody>
          <a:bodyPr wrap="square" lIns="0" tIns="0" rIns="0" bIns="0" rtlCol="0" anchor="t"/>
          <a:lstStyle/>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Training process: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ea typeface="Roboto" pitchFamily="34" charset="-122"/>
                <a:cs typeface="Times New Roman" panose="02020603050405020304" pitchFamily="18" charset="0"/>
              </a:rPr>
              <a:t> </a:t>
            </a:r>
            <a:r>
              <a:rPr lang="en-US" sz="2000" b="1" dirty="0">
                <a:latin typeface="Times New Roman" panose="02020603050405020304" pitchFamily="18" charset="0"/>
                <a:ea typeface="Roboto" pitchFamily="34" charset="-122"/>
                <a:cs typeface="Times New Roman" panose="02020603050405020304" pitchFamily="18" charset="0"/>
              </a:rPr>
              <a:t>Epochs:</a:t>
            </a:r>
            <a:r>
              <a:rPr lang="en-US" sz="2000" dirty="0">
                <a:latin typeface="Times New Roman" panose="02020603050405020304" pitchFamily="18" charset="0"/>
                <a:ea typeface="Roboto" pitchFamily="34" charset="-122"/>
                <a:cs typeface="Times New Roman" panose="02020603050405020304" pitchFamily="18" charset="0"/>
              </a:rPr>
              <a:t> Number of complete passes through the training dataset.</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Batch Size: </a:t>
            </a:r>
            <a:r>
              <a:rPr lang="en-US" sz="2000" dirty="0">
                <a:latin typeface="Times New Roman" panose="02020603050405020304" pitchFamily="18" charset="0"/>
                <a:cs typeface="Times New Roman" panose="02020603050405020304" pitchFamily="18" charset="0"/>
              </a:rPr>
              <a:t>Number of samples processed before updating weights.</a:t>
            </a:r>
          </a:p>
          <a:p>
            <a:pPr marL="342900" indent="-342900"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Optimization Algorithms:</a:t>
            </a:r>
            <a:r>
              <a:rPr lang="en-IN" sz="2000" dirty="0">
                <a:latin typeface="Times New Roman" panose="02020603050405020304" pitchFamily="18" charset="0"/>
                <a:cs typeface="Times New Roman" panose="02020603050405020304" pitchFamily="18" charset="0"/>
              </a:rPr>
              <a:t> Techniques like Stochastic Gradient Descent (SGD), Adam, </a:t>
            </a:r>
            <a:r>
              <a:rPr lang="en-IN" sz="2000" dirty="0" err="1">
                <a:latin typeface="Times New Roman" panose="02020603050405020304" pitchFamily="18" charset="0"/>
                <a:cs typeface="Times New Roman" panose="02020603050405020304" pitchFamily="18" charset="0"/>
              </a:rPr>
              <a:t>RMSProp</a:t>
            </a:r>
            <a:endParaRPr lang="en-US" sz="20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DC93E90B-03DE-1EB2-ED46-4EFD0D25A70D}"/>
              </a:ext>
            </a:extLst>
          </p:cNvPr>
          <p:cNvSpPr/>
          <p:nvPr/>
        </p:nvSpPr>
        <p:spPr>
          <a:xfrm>
            <a:off x="329900" y="1476044"/>
            <a:ext cx="6927925" cy="35997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8B066CDD-F18E-B878-397B-683690EE4C4A}"/>
              </a:ext>
            </a:extLst>
          </p:cNvPr>
          <p:cNvSpPr/>
          <p:nvPr/>
        </p:nvSpPr>
        <p:spPr>
          <a:xfrm>
            <a:off x="7410225" y="1476472"/>
            <a:ext cx="6927925" cy="35997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77DA1E71-F8DD-B59E-7BE8-7BA2CA50A17C}"/>
              </a:ext>
            </a:extLst>
          </p:cNvPr>
          <p:cNvSpPr/>
          <p:nvPr/>
        </p:nvSpPr>
        <p:spPr>
          <a:xfrm>
            <a:off x="3793862" y="5488904"/>
            <a:ext cx="6927925" cy="25284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 1">
            <a:extLst>
              <a:ext uri="{FF2B5EF4-FFF2-40B4-BE49-F238E27FC236}">
                <a16:creationId xmlns:a16="http://schemas.microsoft.com/office/drawing/2014/main" id="{6BB6E9E2-30F3-00A5-E871-0A88D3029EAF}"/>
              </a:ext>
            </a:extLst>
          </p:cNvPr>
          <p:cNvSpPr/>
          <p:nvPr/>
        </p:nvSpPr>
        <p:spPr>
          <a:xfrm>
            <a:off x="4130936" y="5606956"/>
            <a:ext cx="6368527" cy="2289158"/>
          </a:xfrm>
          <a:prstGeom prst="rect">
            <a:avLst/>
          </a:prstGeom>
          <a:noFill/>
          <a:ln/>
        </p:spPr>
        <p:txBody>
          <a:bodyPr wrap="square" lIns="0" tIns="0" rIns="0" bIns="0" rtlCol="0" anchor="t"/>
          <a:lstStyle/>
          <a:p>
            <a:pPr marL="0" indent="0" algn="just">
              <a:lnSpc>
                <a:spcPct val="150000"/>
              </a:lnSpc>
              <a:buNone/>
            </a:pPr>
            <a:r>
              <a:rPr lang="en-US" sz="2000" b="1" dirty="0">
                <a:latin typeface="Times New Roman" panose="02020603050405020304" pitchFamily="18" charset="0"/>
                <a:ea typeface="Roboto" pitchFamily="34" charset="-122"/>
                <a:cs typeface="Times New Roman" panose="02020603050405020304" pitchFamily="18" charset="0"/>
              </a:rPr>
              <a:t>Evaluation:</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ea typeface="Roboto" pitchFamily="34" charset="-122"/>
                <a:cs typeface="Times New Roman" panose="02020603050405020304" pitchFamily="18" charset="0"/>
              </a:rPr>
              <a:t>Metrics for Classification: </a:t>
            </a:r>
            <a:r>
              <a:rPr lang="en-US" sz="2000" dirty="0">
                <a:latin typeface="Times New Roman" panose="02020603050405020304" pitchFamily="18" charset="0"/>
                <a:ea typeface="Roboto" pitchFamily="34" charset="-122"/>
                <a:cs typeface="Times New Roman" panose="02020603050405020304" pitchFamily="18" charset="0"/>
              </a:rPr>
              <a:t>Accuracy,</a:t>
            </a:r>
            <a:r>
              <a:rPr lang="en-US" sz="2000" b="1" dirty="0">
                <a:latin typeface="Times New Roman" panose="02020603050405020304" pitchFamily="18" charset="0"/>
                <a:ea typeface="Roboto" pitchFamily="34" charset="-122"/>
                <a:cs typeface="Times New Roman" panose="02020603050405020304" pitchFamily="18" charset="0"/>
              </a:rPr>
              <a:t> </a:t>
            </a:r>
            <a:r>
              <a:rPr lang="en-US" sz="2000" dirty="0">
                <a:latin typeface="Times New Roman" panose="02020603050405020304" pitchFamily="18" charset="0"/>
                <a:ea typeface="Roboto" pitchFamily="34" charset="-122"/>
                <a:cs typeface="Times New Roman" panose="02020603050405020304" pitchFamily="18" charset="0"/>
              </a:rPr>
              <a:t>Precision, Recall, F1-score</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ea typeface="Roboto" pitchFamily="34" charset="-122"/>
                <a:cs typeface="Times New Roman" panose="02020603050405020304" pitchFamily="18" charset="0"/>
              </a:rPr>
              <a:t>Metrics for Regression: </a:t>
            </a:r>
            <a:r>
              <a:rPr lang="en-US" sz="2000" dirty="0">
                <a:latin typeface="Times New Roman" panose="02020603050405020304" pitchFamily="18" charset="0"/>
                <a:ea typeface="Roboto" pitchFamily="34" charset="-122"/>
                <a:cs typeface="Times New Roman" panose="02020603050405020304" pitchFamily="18" charset="0"/>
              </a:rPr>
              <a:t>R-squared, Mean Absolute Error (MAE), Root Mean Squared Error (RMSE)</a:t>
            </a:r>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8D5BCD7-A23F-C16D-FD2F-D33685649D61}"/>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2393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7EC3D8-36C9-A2E7-497A-5BD6CDC88D3F}"/>
              </a:ext>
            </a:extLst>
          </p:cNvPr>
          <p:cNvSpPr/>
          <p:nvPr/>
        </p:nvSpPr>
        <p:spPr>
          <a:xfrm>
            <a:off x="7364251" y="1948924"/>
            <a:ext cx="6835842" cy="4902883"/>
          </a:xfrm>
          <a:prstGeom prst="roundRect">
            <a:avLst/>
          </a:prstGeom>
          <a:solidFill>
            <a:srgbClr val="DAE3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C187C25D-BBBD-5B73-B12A-2C141DFF10AB}"/>
              </a:ext>
            </a:extLst>
          </p:cNvPr>
          <p:cNvSpPr/>
          <p:nvPr/>
        </p:nvSpPr>
        <p:spPr>
          <a:xfrm>
            <a:off x="326345" y="1948925"/>
            <a:ext cx="6754650" cy="4902883"/>
          </a:xfrm>
          <a:prstGeom prst="roundRect">
            <a:avLst/>
          </a:prstGeom>
          <a:solidFill>
            <a:srgbClr val="DAE3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 0">
            <a:extLst>
              <a:ext uri="{FF2B5EF4-FFF2-40B4-BE49-F238E27FC236}">
                <a16:creationId xmlns:a16="http://schemas.microsoft.com/office/drawing/2014/main" id="{7EC15130-DA29-469D-DF18-904274783B59}"/>
              </a:ext>
            </a:extLst>
          </p:cNvPr>
          <p:cNvSpPr/>
          <p:nvPr/>
        </p:nvSpPr>
        <p:spPr>
          <a:xfrm>
            <a:off x="609600" y="639994"/>
            <a:ext cx="5670590" cy="708779"/>
          </a:xfrm>
          <a:prstGeom prst="rect">
            <a:avLst/>
          </a:prstGeom>
          <a:noFill/>
          <a:ln/>
        </p:spPr>
        <p:txBody>
          <a:bodyPr wrap="none" lIns="0" tIns="0" rIns="0" bIns="0" rtlCol="0" anchor="t"/>
          <a:lstStyle/>
          <a:p>
            <a:pPr marL="0" indent="0">
              <a:lnSpc>
                <a:spcPts val="5550"/>
              </a:lnSpc>
              <a:buNone/>
            </a:pPr>
            <a:r>
              <a:rPr lang="en-US" sz="4450" b="1" dirty="0">
                <a:latin typeface="Palatino Linotype" panose="02040502050505030304" pitchFamily="18" charset="0"/>
              </a:rPr>
              <a:t>Use cases</a:t>
            </a:r>
          </a:p>
        </p:txBody>
      </p:sp>
      <p:sp>
        <p:nvSpPr>
          <p:cNvPr id="20" name="Text 1">
            <a:extLst>
              <a:ext uri="{FF2B5EF4-FFF2-40B4-BE49-F238E27FC236}">
                <a16:creationId xmlns:a16="http://schemas.microsoft.com/office/drawing/2014/main" id="{CECBEDDB-5F6B-52AC-FB85-28FA9F4D0B57}"/>
              </a:ext>
            </a:extLst>
          </p:cNvPr>
          <p:cNvSpPr/>
          <p:nvPr/>
        </p:nvSpPr>
        <p:spPr>
          <a:xfrm>
            <a:off x="609601" y="2216504"/>
            <a:ext cx="6368527" cy="3345199"/>
          </a:xfrm>
          <a:prstGeom prst="rect">
            <a:avLst/>
          </a:prstGeom>
          <a:noFill/>
          <a:ln/>
        </p:spPr>
        <p:txBody>
          <a:bodyPr wrap="square" lIns="0" tIns="0" rIns="0" bIns="0" rtlCol="0" anchor="t"/>
          <a:lstStyle/>
          <a:p>
            <a:pPr marL="0" indent="0" algn="just">
              <a:lnSpc>
                <a:spcPct val="150000"/>
              </a:lnSpc>
              <a:buNone/>
            </a:pPr>
            <a:r>
              <a:rPr lang="en-US" sz="2200" b="1" dirty="0">
                <a:latin typeface="Times New Roman" panose="02020603050405020304" pitchFamily="18" charset="0"/>
                <a:ea typeface="Roboto" pitchFamily="34" charset="-122"/>
                <a:cs typeface="Times New Roman" panose="02020603050405020304" pitchFamily="18" charset="0"/>
              </a:rPr>
              <a:t>Wine Quality Prediction:</a:t>
            </a:r>
          </a:p>
          <a:p>
            <a:pPr marL="0" indent="0" algn="just">
              <a:lnSpc>
                <a:spcPct val="150000"/>
              </a:lnSpc>
              <a:buNone/>
            </a:pPr>
            <a:r>
              <a:rPr lang="en-US" sz="2200" dirty="0">
                <a:latin typeface="Times New Roman" panose="02020603050405020304" pitchFamily="18" charset="0"/>
                <a:ea typeface="Roboto" pitchFamily="34" charset="-122"/>
                <a:cs typeface="Times New Roman" panose="02020603050405020304" pitchFamily="18" charset="0"/>
              </a:rPr>
              <a:t> Feedforward Neural Networks (FNNs) can be used to predict the quality of red wine based on features such as acidity, sugar content, and pH level. By training an FNN on the Wine Quality dataset, the model learns complex relationships between these chemical properties and the wine's quality rating, allowing it to predict future ratings for unseen data.</a:t>
            </a:r>
            <a:endParaRPr lang="en-US" sz="2200" dirty="0">
              <a:latin typeface="Times New Roman" panose="02020603050405020304" pitchFamily="18" charset="0"/>
              <a:cs typeface="Times New Roman" panose="02020603050405020304" pitchFamily="18" charset="0"/>
            </a:endParaRPr>
          </a:p>
        </p:txBody>
      </p:sp>
      <p:sp>
        <p:nvSpPr>
          <p:cNvPr id="2" name="Text 1">
            <a:extLst>
              <a:ext uri="{FF2B5EF4-FFF2-40B4-BE49-F238E27FC236}">
                <a16:creationId xmlns:a16="http://schemas.microsoft.com/office/drawing/2014/main" id="{008D18D5-15A6-DD2A-6BE8-4E945FBBA4BB}"/>
              </a:ext>
            </a:extLst>
          </p:cNvPr>
          <p:cNvSpPr/>
          <p:nvPr/>
        </p:nvSpPr>
        <p:spPr>
          <a:xfrm>
            <a:off x="7652274" y="2206174"/>
            <a:ext cx="6368527" cy="3345199"/>
          </a:xfrm>
          <a:prstGeom prst="rect">
            <a:avLst/>
          </a:prstGeom>
          <a:noFill/>
          <a:ln/>
        </p:spPr>
        <p:txBody>
          <a:bodyPr wrap="square" lIns="0" tIns="0" rIns="0" bIns="0" rtlCol="0" anchor="t"/>
          <a:lstStyle/>
          <a:p>
            <a:pPr marL="0" indent="0" algn="just">
              <a:lnSpc>
                <a:spcPct val="150000"/>
              </a:lnSpc>
              <a:buNone/>
            </a:pPr>
            <a:r>
              <a:rPr lang="en-US" sz="2200" b="1" dirty="0">
                <a:latin typeface="Times New Roman" panose="02020603050405020304" pitchFamily="18" charset="0"/>
                <a:ea typeface="Roboto" pitchFamily="34" charset="-122"/>
                <a:cs typeface="Times New Roman" panose="02020603050405020304" pitchFamily="18" charset="0"/>
              </a:rPr>
              <a:t>Handwritten Digit Recognition (MNIST):</a:t>
            </a:r>
          </a:p>
          <a:p>
            <a:pPr algn="just">
              <a:lnSpc>
                <a:spcPct val="150000"/>
              </a:lnSpc>
            </a:pPr>
            <a:r>
              <a:rPr lang="en-US" sz="2200" dirty="0">
                <a:latin typeface="Times New Roman" panose="02020603050405020304" pitchFamily="18" charset="0"/>
                <a:cs typeface="Times New Roman" panose="02020603050405020304" pitchFamily="18" charset="0"/>
              </a:rPr>
              <a:t>FNNs are also effective for recognizing handwritten digits from the MNIST dataset. By feeding pixel values of 28x28 images into the network, the FNN processes the image data through hidden layers, enabling the model to classify digits (0-9) with high accuracy. This application showcases FNNs' power in image classification tasks.</a:t>
            </a:r>
          </a:p>
        </p:txBody>
      </p:sp>
      <p:sp>
        <p:nvSpPr>
          <p:cNvPr id="3" name="Rectangle 2">
            <a:extLst>
              <a:ext uri="{FF2B5EF4-FFF2-40B4-BE49-F238E27FC236}">
                <a16:creationId xmlns:a16="http://schemas.microsoft.com/office/drawing/2014/main" id="{68D5BCD7-A23F-C16D-FD2F-D33685649D61}"/>
              </a:ext>
            </a:extLst>
          </p:cNvPr>
          <p:cNvSpPr/>
          <p:nvPr/>
        </p:nvSpPr>
        <p:spPr>
          <a:xfrm>
            <a:off x="12758569" y="7670202"/>
            <a:ext cx="1775012" cy="559398"/>
          </a:xfrm>
          <a:prstGeom prst="rect">
            <a:avLst/>
          </a:prstGeom>
          <a:solidFill>
            <a:srgbClr val="FAF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525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21800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Raleway" pitchFamily="34" charset="0"/>
                <a:ea typeface="Raleway" pitchFamily="34" charset="-122"/>
                <a:cs typeface="Raleway" pitchFamily="34" charset="-120"/>
              </a:rPr>
              <a:t>Overview of Keras and TensorFlow</a:t>
            </a:r>
            <a:endParaRPr lang="en-US" sz="4450" dirty="0"/>
          </a:p>
        </p:txBody>
      </p:sp>
      <p:sp>
        <p:nvSpPr>
          <p:cNvPr id="4" name="Text 1"/>
          <p:cNvSpPr/>
          <p:nvPr/>
        </p:nvSpPr>
        <p:spPr>
          <a:xfrm>
            <a:off x="793790" y="2975729"/>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Keras and TensorFlow are popular Python libraries for building and training machine learning models, including feedforward neural networks.</a:t>
            </a:r>
            <a:endParaRPr lang="en-US" sz="1750" dirty="0"/>
          </a:p>
        </p:txBody>
      </p:sp>
      <p:sp>
        <p:nvSpPr>
          <p:cNvPr id="5" name="Shape 2"/>
          <p:cNvSpPr/>
          <p:nvPr/>
        </p:nvSpPr>
        <p:spPr>
          <a:xfrm>
            <a:off x="793790" y="3956685"/>
            <a:ext cx="7556421" cy="3054906"/>
          </a:xfrm>
          <a:prstGeom prst="roundRect">
            <a:avLst>
              <a:gd name="adj" fmla="val 3119"/>
            </a:avLst>
          </a:prstGeom>
          <a:noFill/>
          <a:ln w="7620">
            <a:solidFill>
              <a:srgbClr val="000000">
                <a:alpha val="8000"/>
              </a:srgbClr>
            </a:solidFill>
            <a:prstDash val="solid"/>
          </a:ln>
        </p:spPr>
      </p:sp>
      <p:sp>
        <p:nvSpPr>
          <p:cNvPr id="6" name="Shape 3"/>
          <p:cNvSpPr/>
          <p:nvPr/>
        </p:nvSpPr>
        <p:spPr>
          <a:xfrm>
            <a:off x="801410" y="3964305"/>
            <a:ext cx="7541181" cy="650319"/>
          </a:xfrm>
          <a:prstGeom prst="rect">
            <a:avLst/>
          </a:prstGeom>
          <a:solidFill>
            <a:srgbClr val="FFFFFF">
              <a:alpha val="4000"/>
            </a:srgbClr>
          </a:solidFill>
          <a:ln/>
        </p:spPr>
      </p:sp>
      <p:sp>
        <p:nvSpPr>
          <p:cNvPr id="7" name="Text 4"/>
          <p:cNvSpPr/>
          <p:nvPr/>
        </p:nvSpPr>
        <p:spPr>
          <a:xfrm>
            <a:off x="1028224" y="4108013"/>
            <a:ext cx="3313152" cy="362903"/>
          </a:xfrm>
          <a:prstGeom prst="rect">
            <a:avLst/>
          </a:prstGeom>
          <a:noFill/>
          <a:ln/>
        </p:spPr>
        <p:txBody>
          <a:bodyPr wrap="non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Keras</a:t>
            </a:r>
            <a:endParaRPr lang="en-US" sz="1750" dirty="0"/>
          </a:p>
        </p:txBody>
      </p:sp>
      <p:sp>
        <p:nvSpPr>
          <p:cNvPr id="8" name="Text 5"/>
          <p:cNvSpPr/>
          <p:nvPr/>
        </p:nvSpPr>
        <p:spPr>
          <a:xfrm>
            <a:off x="4802624" y="4108013"/>
            <a:ext cx="3313152" cy="362903"/>
          </a:xfrm>
          <a:prstGeom prst="rect">
            <a:avLst/>
          </a:prstGeom>
          <a:noFill/>
          <a:ln/>
        </p:spPr>
        <p:txBody>
          <a:bodyPr wrap="non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TensorFlow</a:t>
            </a:r>
            <a:endParaRPr lang="en-US" sz="1750" dirty="0"/>
          </a:p>
        </p:txBody>
      </p:sp>
      <p:sp>
        <p:nvSpPr>
          <p:cNvPr id="9" name="Shape 6"/>
          <p:cNvSpPr/>
          <p:nvPr/>
        </p:nvSpPr>
        <p:spPr>
          <a:xfrm>
            <a:off x="801410" y="4614624"/>
            <a:ext cx="7541181" cy="1376124"/>
          </a:xfrm>
          <a:prstGeom prst="rect">
            <a:avLst/>
          </a:prstGeom>
          <a:solidFill>
            <a:srgbClr val="000000">
              <a:alpha val="4000"/>
            </a:srgbClr>
          </a:solidFill>
          <a:ln/>
        </p:spPr>
      </p:sp>
      <p:sp>
        <p:nvSpPr>
          <p:cNvPr id="10" name="Text 7"/>
          <p:cNvSpPr/>
          <p:nvPr/>
        </p:nvSpPr>
        <p:spPr>
          <a:xfrm>
            <a:off x="1028224" y="4758333"/>
            <a:ext cx="3313152"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High-level API for building neural networks</a:t>
            </a:r>
            <a:endParaRPr lang="en-US" sz="1750" dirty="0"/>
          </a:p>
        </p:txBody>
      </p:sp>
      <p:sp>
        <p:nvSpPr>
          <p:cNvPr id="11" name="Text 8"/>
          <p:cNvSpPr/>
          <p:nvPr/>
        </p:nvSpPr>
        <p:spPr>
          <a:xfrm>
            <a:off x="4802624" y="4758333"/>
            <a:ext cx="3313152" cy="1088708"/>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Low-level library for numerical computation and machine learning</a:t>
            </a:r>
            <a:endParaRPr lang="en-US" sz="1750" dirty="0"/>
          </a:p>
        </p:txBody>
      </p:sp>
      <p:sp>
        <p:nvSpPr>
          <p:cNvPr id="12" name="Shape 9"/>
          <p:cNvSpPr/>
          <p:nvPr/>
        </p:nvSpPr>
        <p:spPr>
          <a:xfrm>
            <a:off x="801410" y="5990749"/>
            <a:ext cx="7541181" cy="1013222"/>
          </a:xfrm>
          <a:prstGeom prst="rect">
            <a:avLst/>
          </a:prstGeom>
          <a:solidFill>
            <a:srgbClr val="FFFFFF">
              <a:alpha val="4000"/>
            </a:srgbClr>
          </a:solidFill>
          <a:ln/>
        </p:spPr>
      </p:sp>
      <p:sp>
        <p:nvSpPr>
          <p:cNvPr id="13" name="Text 10"/>
          <p:cNvSpPr/>
          <p:nvPr/>
        </p:nvSpPr>
        <p:spPr>
          <a:xfrm>
            <a:off x="1028224" y="6134457"/>
            <a:ext cx="3313152" cy="362903"/>
          </a:xfrm>
          <a:prstGeom prst="rect">
            <a:avLst/>
          </a:prstGeom>
          <a:noFill/>
          <a:ln/>
        </p:spPr>
        <p:txBody>
          <a:bodyPr wrap="non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Easy to use and intuitive syntax</a:t>
            </a:r>
            <a:endParaRPr lang="en-US" sz="1750" dirty="0"/>
          </a:p>
        </p:txBody>
      </p:sp>
      <p:sp>
        <p:nvSpPr>
          <p:cNvPr id="14" name="Text 11"/>
          <p:cNvSpPr/>
          <p:nvPr/>
        </p:nvSpPr>
        <p:spPr>
          <a:xfrm>
            <a:off x="4802624" y="6134457"/>
            <a:ext cx="3313152" cy="725805"/>
          </a:xfrm>
          <a:prstGeom prst="rect">
            <a:avLst/>
          </a:prstGeom>
          <a:noFill/>
          <a:ln/>
        </p:spPr>
        <p:txBody>
          <a:bodyPr wrap="square" lIns="0" tIns="0" rIns="0" bIns="0" rtlCol="0" anchor="t"/>
          <a:lstStyle/>
          <a:p>
            <a:pPr marL="0" indent="0">
              <a:lnSpc>
                <a:spcPts val="2850"/>
              </a:lnSpc>
              <a:buNone/>
            </a:pPr>
            <a:r>
              <a:rPr lang="en-US" sz="1750" dirty="0">
                <a:solidFill>
                  <a:srgbClr val="3C3939"/>
                </a:solidFill>
                <a:latin typeface="Roboto" pitchFamily="34" charset="0"/>
                <a:ea typeface="Roboto" pitchFamily="34" charset="-122"/>
                <a:cs typeface="Roboto" pitchFamily="34" charset="-120"/>
              </a:rPr>
              <a:t>Powerful and flexible framework with extensive features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1170</Words>
  <Application>Microsoft Office PowerPoint</Application>
  <PresentationFormat>Custom</PresentationFormat>
  <Paragraphs>118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Palatino Linotype</vt:lpstr>
      <vt:lpstr>Arial</vt:lpstr>
      <vt:lpstr>Times New Roman</vt:lpstr>
      <vt:lpstr>Roboto</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Harita Joshi</cp:lastModifiedBy>
  <cp:revision>6</cp:revision>
  <dcterms:created xsi:type="dcterms:W3CDTF">2024-09-29T07:55:03Z</dcterms:created>
  <dcterms:modified xsi:type="dcterms:W3CDTF">2024-09-30T03:49:21Z</dcterms:modified>
</cp:coreProperties>
</file>