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58" r:id="rId4"/>
    <p:sldId id="264" r:id="rId5"/>
    <p:sldId id="259" r:id="rId6"/>
    <p:sldId id="265" r:id="rId7"/>
    <p:sldId id="266" r:id="rId8"/>
    <p:sldId id="260" r:id="rId9"/>
    <p:sldId id="267" r:id="rId10"/>
    <p:sldId id="268" r:id="rId11"/>
    <p:sldId id="261" r:id="rId12"/>
    <p:sldId id="262" r:id="rId13"/>
    <p:sldId id="263"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kthi eswaran" initials="Se" lastIdx="1" clrIdx="0">
    <p:extLst>
      <p:ext uri="{19B8F6BF-5375-455C-9EA6-DF929625EA0E}">
        <p15:presenceInfo xmlns:p15="http://schemas.microsoft.com/office/powerpoint/2012/main" userId="d6de201a6751c54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2a3b5d3e4c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2a3b5d3e4c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a3cd1957b0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a3cd1957b0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a3cd1957b0_2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a3cd1957b0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a3cd1957b0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a3cd1957b0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a3cd1957b0_2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a3cd1957b0_2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a3cd1957b0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a3cd1957b0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a3b5d3e4c3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a3b5d3e4c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1.xml"/><Relationship Id="rId5" Type="http://schemas.openxmlformats.org/officeDocument/2006/relationships/hyperlink" Target="http://localhost:8888/notebooks/price%20prediction.ipynb" TargetMode="External"/><Relationship Id="rId4" Type="http://schemas.openxmlformats.org/officeDocument/2006/relationships/hyperlink" Target="https://github.com/Ritesh1704/Riteshsavale_Scifor/tree/main"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4018" cy="51434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80;p17">
            <a:extLst>
              <a:ext uri="{FF2B5EF4-FFF2-40B4-BE49-F238E27FC236}">
                <a16:creationId xmlns:a16="http://schemas.microsoft.com/office/drawing/2014/main" id="{99BF107C-6704-4AE2-DC4F-F97C3CF6C374}"/>
              </a:ext>
            </a:extLst>
          </p:cNvPr>
          <p:cNvPicPr preferRelativeResize="0"/>
          <p:nvPr/>
        </p:nvPicPr>
        <p:blipFill>
          <a:blip r:embed="rId2">
            <a:alphaModFix/>
          </a:blip>
          <a:stretch>
            <a:fillRect/>
          </a:stretch>
        </p:blipFill>
        <p:spPr>
          <a:xfrm>
            <a:off x="0" y="0"/>
            <a:ext cx="9144018" cy="5143499"/>
          </a:xfrm>
          <a:prstGeom prst="rect">
            <a:avLst/>
          </a:prstGeom>
          <a:noFill/>
          <a:ln>
            <a:noFill/>
          </a:ln>
        </p:spPr>
      </p:pic>
      <p:sp>
        <p:nvSpPr>
          <p:cNvPr id="3" name="TextBox 2">
            <a:extLst>
              <a:ext uri="{FF2B5EF4-FFF2-40B4-BE49-F238E27FC236}">
                <a16:creationId xmlns:a16="http://schemas.microsoft.com/office/drawing/2014/main" id="{9E60EFF0-4F3A-F2D6-3926-3550ECC1089C}"/>
              </a:ext>
            </a:extLst>
          </p:cNvPr>
          <p:cNvSpPr txBox="1"/>
          <p:nvPr/>
        </p:nvSpPr>
        <p:spPr>
          <a:xfrm>
            <a:off x="102870" y="708660"/>
            <a:ext cx="8926830" cy="3960571"/>
          </a:xfrm>
          <a:prstGeom prst="rect">
            <a:avLst/>
          </a:prstGeom>
          <a:noFill/>
        </p:spPr>
        <p:txBody>
          <a:bodyPr wrap="square" rtlCol="0">
            <a:spAutoFit/>
          </a:bodyPr>
          <a:lstStyle/>
          <a:p>
            <a:pPr>
              <a:lnSpc>
                <a:spcPct val="107000"/>
              </a:lnSpc>
              <a:spcAft>
                <a:spcPts val="800"/>
              </a:spcAf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Deployment:</a:t>
            </a:r>
          </a:p>
          <a:p>
            <a:pPr>
              <a:lnSpc>
                <a:spcPct val="107000"/>
              </a:lnSpc>
              <a:spcAft>
                <a:spcPts val="800"/>
              </a:spcAft>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Test Case 10</a:t>
            </a:r>
            <a:r>
              <a:rPr lang="en-IN" kern="100" dirty="0">
                <a:effectLst/>
                <a:latin typeface="Calibri" panose="020F0502020204030204" pitchFamily="34" charset="0"/>
                <a:ea typeface="Calibri" panose="020F0502020204030204" pitchFamily="34" charset="0"/>
                <a:cs typeface="Times New Roman" panose="02020603050405020304" pitchFamily="18" charset="0"/>
              </a:rPr>
              <a:t>: Deploy the trained model to the selected deployment environment (e.g., cloud, on-premises) and ensure successful deployment without errors.</a:t>
            </a:r>
          </a:p>
          <a:p>
            <a:pPr>
              <a:lnSpc>
                <a:spcPct val="107000"/>
              </a:lnSpc>
              <a:spcAft>
                <a:spcPts val="800"/>
              </a:spcAft>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Test Case 11</a:t>
            </a:r>
            <a:r>
              <a:rPr lang="en-IN" kern="100" dirty="0">
                <a:effectLst/>
                <a:latin typeface="Calibri" panose="020F0502020204030204" pitchFamily="34" charset="0"/>
                <a:ea typeface="Calibri" panose="020F0502020204030204" pitchFamily="34" charset="0"/>
                <a:cs typeface="Times New Roman" panose="02020603050405020304" pitchFamily="18" charset="0"/>
              </a:rPr>
              <a:t>: Test API endpoints to verify that the deployed model can be accessed and invoked correctly.</a:t>
            </a:r>
          </a:p>
          <a:p>
            <a:pPr>
              <a:lnSpc>
                <a:spcPct val="107000"/>
              </a:lnSpc>
              <a:spcAft>
                <a:spcPts val="800"/>
              </a:spcAft>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Test Case 12: </a:t>
            </a:r>
            <a:r>
              <a:rPr lang="en-IN" kern="100" dirty="0">
                <a:effectLst/>
                <a:latin typeface="Calibri" panose="020F0502020204030204" pitchFamily="34" charset="0"/>
                <a:ea typeface="Calibri" panose="020F0502020204030204" pitchFamily="34" charset="0"/>
                <a:cs typeface="Times New Roman" panose="02020603050405020304" pitchFamily="18" charset="0"/>
              </a:rPr>
              <a:t>Perform integration testing to ensure seamless integration with existing systems and applications.</a:t>
            </a:r>
          </a:p>
          <a:p>
            <a:pPr>
              <a:lnSpc>
                <a:spcPct val="107000"/>
              </a:lnSpc>
              <a:spcAft>
                <a:spcPts val="800"/>
              </a:spcAf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Continuous Integration/Continuous Deployment (CI/CD):</a:t>
            </a:r>
          </a:p>
          <a:p>
            <a:pPr>
              <a:lnSpc>
                <a:spcPct val="107000"/>
              </a:lnSpc>
              <a:spcAft>
                <a:spcPts val="800"/>
              </a:spcAft>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Test Case 13</a:t>
            </a:r>
            <a:r>
              <a:rPr lang="en-IN" kern="100" dirty="0">
                <a:effectLst/>
                <a:latin typeface="Calibri" panose="020F0502020204030204" pitchFamily="34" charset="0"/>
                <a:ea typeface="Calibri" panose="020F0502020204030204" pitchFamily="34" charset="0"/>
                <a:cs typeface="Times New Roman" panose="02020603050405020304" pitchFamily="18" charset="0"/>
              </a:rPr>
              <a:t>: Set up a CI/CD pipeline to automate the deployment process and verify that it triggers builds and deployments as expected.</a:t>
            </a:r>
          </a:p>
          <a:p>
            <a:pPr>
              <a:lnSpc>
                <a:spcPct val="107000"/>
              </a:lnSpc>
              <a:spcAft>
                <a:spcPts val="800"/>
              </a:spcAft>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Test Case 14</a:t>
            </a:r>
            <a:r>
              <a:rPr lang="en-IN" kern="100" dirty="0">
                <a:effectLst/>
                <a:latin typeface="Calibri" panose="020F0502020204030204" pitchFamily="34" charset="0"/>
                <a:ea typeface="Calibri" panose="020F0502020204030204" pitchFamily="34" charset="0"/>
                <a:cs typeface="Times New Roman" panose="02020603050405020304" pitchFamily="18" charset="0"/>
              </a:rPr>
              <a:t>: Test the CI/CD pipeline with sample code changes to ensure that updates are deployed smoothly without disruptions.</a:t>
            </a:r>
          </a:p>
          <a:p>
            <a:pPr>
              <a:lnSpc>
                <a:spcPct val="107000"/>
              </a:lnSpc>
              <a:spcAft>
                <a:spcPts val="800"/>
              </a:spcAft>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Test Case 15</a:t>
            </a:r>
            <a:r>
              <a:rPr lang="en-IN" kern="100" dirty="0">
                <a:effectLst/>
                <a:latin typeface="Calibri" panose="020F0502020204030204" pitchFamily="34" charset="0"/>
                <a:ea typeface="Calibri" panose="020F0502020204030204" pitchFamily="34" charset="0"/>
                <a:cs typeface="Times New Roman" panose="02020603050405020304" pitchFamily="18" charset="0"/>
              </a:rPr>
              <a:t>: Monitor the CI/CD pipeline for reliability and performance, identifying any bottlenecks or issues that may arise during the deployment process.</a:t>
            </a:r>
          </a:p>
          <a:p>
            <a:endParaRPr lang="en-IN" dirty="0"/>
          </a:p>
        </p:txBody>
      </p:sp>
    </p:spTree>
    <p:extLst>
      <p:ext uri="{BB962C8B-B14F-4D97-AF65-F5344CB8AC3E}">
        <p14:creationId xmlns:p14="http://schemas.microsoft.com/office/powerpoint/2010/main" val="1179741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18"/>
          <p:cNvPicPr preferRelativeResize="0"/>
          <p:nvPr/>
        </p:nvPicPr>
        <p:blipFill>
          <a:blip r:embed="rId3">
            <a:alphaModFix/>
          </a:blip>
          <a:stretch>
            <a:fillRect/>
          </a:stretch>
        </p:blipFill>
        <p:spPr>
          <a:xfrm>
            <a:off x="0" y="0"/>
            <a:ext cx="9144018" cy="5143499"/>
          </a:xfrm>
          <a:prstGeom prst="rect">
            <a:avLst/>
          </a:prstGeom>
          <a:noFill/>
          <a:ln>
            <a:noFill/>
          </a:ln>
        </p:spPr>
      </p:pic>
      <p:sp>
        <p:nvSpPr>
          <p:cNvPr id="88" name="Google Shape;88;p18"/>
          <p:cNvSpPr txBox="1"/>
          <p:nvPr/>
        </p:nvSpPr>
        <p:spPr>
          <a:xfrm>
            <a:off x="264025" y="889850"/>
            <a:ext cx="7284900" cy="60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solidFill>
                  <a:schemeClr val="dk2"/>
                </a:solidFill>
              </a:rPr>
              <a:t>Demonstrate working of the solution to the evaluation team</a:t>
            </a:r>
            <a:endParaRPr sz="1800" dirty="0">
              <a:solidFill>
                <a:schemeClr val="dk2"/>
              </a:solidFill>
            </a:endParaRPr>
          </a:p>
        </p:txBody>
      </p:sp>
      <p:pic>
        <p:nvPicPr>
          <p:cNvPr id="2" name="Picture 1">
            <a:extLst>
              <a:ext uri="{FF2B5EF4-FFF2-40B4-BE49-F238E27FC236}">
                <a16:creationId xmlns:a16="http://schemas.microsoft.com/office/drawing/2014/main" id="{B7C5B4CD-E6BD-4FCF-CE6C-A71A81A7E9A8}"/>
              </a:ext>
            </a:extLst>
          </p:cNvPr>
          <p:cNvPicPr>
            <a:picLocks noChangeAspect="1"/>
          </p:cNvPicPr>
          <p:nvPr/>
        </p:nvPicPr>
        <p:blipFill>
          <a:blip r:embed="rId4"/>
          <a:stretch>
            <a:fillRect/>
          </a:stretch>
        </p:blipFill>
        <p:spPr>
          <a:xfrm>
            <a:off x="60960" y="1623060"/>
            <a:ext cx="8983980" cy="294179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9"/>
          <p:cNvPicPr preferRelativeResize="0"/>
          <p:nvPr/>
        </p:nvPicPr>
        <p:blipFill>
          <a:blip r:embed="rId3">
            <a:alphaModFix/>
          </a:blip>
          <a:stretch>
            <a:fillRect/>
          </a:stretch>
        </p:blipFill>
        <p:spPr>
          <a:xfrm>
            <a:off x="0" y="0"/>
            <a:ext cx="9144018" cy="5143499"/>
          </a:xfrm>
          <a:prstGeom prst="rect">
            <a:avLst/>
          </a:prstGeom>
          <a:noFill/>
          <a:ln>
            <a:noFill/>
          </a:ln>
        </p:spPr>
      </p:pic>
      <p:sp>
        <p:nvSpPr>
          <p:cNvPr id="95" name="Google Shape;95;p19"/>
          <p:cNvSpPr txBox="1"/>
          <p:nvPr/>
        </p:nvSpPr>
        <p:spPr>
          <a:xfrm>
            <a:off x="352025" y="958300"/>
            <a:ext cx="8409600" cy="36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u="sng" dirty="0">
                <a:solidFill>
                  <a:schemeClr val="dk2"/>
                </a:solidFill>
              </a:rPr>
              <a:t>Important Links:-</a:t>
            </a:r>
            <a:endParaRPr sz="1800" u="sng" dirty="0">
              <a:solidFill>
                <a:schemeClr val="dk2"/>
              </a:solidFill>
            </a:endParaRPr>
          </a:p>
          <a:p>
            <a:pPr marL="0" lvl="0" indent="0" algn="l" rtl="0">
              <a:spcBef>
                <a:spcPts val="0"/>
              </a:spcBef>
              <a:spcAft>
                <a:spcPts val="0"/>
              </a:spcAft>
              <a:buNone/>
            </a:pPr>
            <a:endParaRPr sz="1800" u="sng" dirty="0">
              <a:solidFill>
                <a:schemeClr val="dk2"/>
              </a:solidFill>
            </a:endParaRPr>
          </a:p>
          <a:p>
            <a:pPr marL="457200" lvl="0" indent="-342900" algn="l" rtl="0">
              <a:spcBef>
                <a:spcPts val="0"/>
              </a:spcBef>
              <a:spcAft>
                <a:spcPts val="0"/>
              </a:spcAft>
              <a:buClr>
                <a:schemeClr val="dk2"/>
              </a:buClr>
              <a:buSzPts val="1800"/>
              <a:buChar char="●"/>
            </a:pPr>
            <a:r>
              <a:rPr lang="en-GB" sz="1800" dirty="0">
                <a:solidFill>
                  <a:schemeClr val="dk2"/>
                </a:solidFill>
              </a:rPr>
              <a:t>GitHub Public Repository Link - </a:t>
            </a:r>
            <a:endParaRPr sz="1800" dirty="0">
              <a:solidFill>
                <a:schemeClr val="dk2"/>
              </a:solidFill>
            </a:endParaRPr>
          </a:p>
          <a:p>
            <a:pPr marL="0" lvl="0" indent="0" algn="l" rtl="0">
              <a:spcBef>
                <a:spcPts val="0"/>
              </a:spcBef>
              <a:spcAft>
                <a:spcPts val="0"/>
              </a:spcAft>
              <a:buNone/>
            </a:pPr>
            <a:endParaRPr sz="1800" dirty="0">
              <a:solidFill>
                <a:schemeClr val="dk2"/>
              </a:solidFill>
            </a:endParaRPr>
          </a:p>
          <a:p>
            <a:pPr marL="457200" lvl="0" indent="-342900" algn="l" rtl="0">
              <a:spcBef>
                <a:spcPts val="0"/>
              </a:spcBef>
              <a:spcAft>
                <a:spcPts val="0"/>
              </a:spcAft>
              <a:buClr>
                <a:schemeClr val="dk2"/>
              </a:buClr>
              <a:buSzPts val="1800"/>
              <a:buChar char="●"/>
            </a:pPr>
            <a:r>
              <a:rPr lang="en-GB" sz="1800" dirty="0">
                <a:solidFill>
                  <a:schemeClr val="dk2"/>
                </a:solidFill>
              </a:rPr>
              <a:t>Link to test cases and data files -</a:t>
            </a:r>
            <a:endParaRPr sz="1800" dirty="0">
              <a:solidFill>
                <a:schemeClr val="dk2"/>
              </a:solidFill>
            </a:endParaRPr>
          </a:p>
        </p:txBody>
      </p:sp>
      <p:sp>
        <p:nvSpPr>
          <p:cNvPr id="96" name="Google Shape;96;p19"/>
          <p:cNvSpPr txBox="1"/>
          <p:nvPr/>
        </p:nvSpPr>
        <p:spPr>
          <a:xfrm>
            <a:off x="4700100" y="4732775"/>
            <a:ext cx="4443900" cy="19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000">
                <a:solidFill>
                  <a:schemeClr val="dk2"/>
                </a:solidFill>
              </a:rPr>
              <a:t>*You can make a copy of the slides. Do not change the template branding.</a:t>
            </a:r>
            <a:endParaRPr sz="1000">
              <a:solidFill>
                <a:schemeClr val="dk2"/>
              </a:solidFill>
            </a:endParaRPr>
          </a:p>
        </p:txBody>
      </p:sp>
      <p:sp>
        <p:nvSpPr>
          <p:cNvPr id="2" name="TextBox 1">
            <a:extLst>
              <a:ext uri="{FF2B5EF4-FFF2-40B4-BE49-F238E27FC236}">
                <a16:creationId xmlns:a16="http://schemas.microsoft.com/office/drawing/2014/main" id="{2C0C8368-100D-DA14-DDA6-426151022596}"/>
              </a:ext>
            </a:extLst>
          </p:cNvPr>
          <p:cNvSpPr txBox="1"/>
          <p:nvPr/>
        </p:nvSpPr>
        <p:spPr>
          <a:xfrm>
            <a:off x="4260575" y="1493450"/>
            <a:ext cx="4000500" cy="523220"/>
          </a:xfrm>
          <a:prstGeom prst="rect">
            <a:avLst/>
          </a:prstGeom>
          <a:noFill/>
        </p:spPr>
        <p:txBody>
          <a:bodyPr wrap="square" rtlCol="0">
            <a:spAutoFit/>
          </a:bodyPr>
          <a:lstStyle/>
          <a:p>
            <a:r>
              <a:rPr lang="en-IN" dirty="0" err="1">
                <a:hlinkClick r:id="rId4"/>
              </a:rPr>
              <a:t>Riteshsavale_Scifor</a:t>
            </a:r>
            <a:r>
              <a:rPr lang="en-IN" dirty="0">
                <a:hlinkClick r:id="rId4"/>
              </a:rPr>
              <a:t>/ at main · Ritesh1704/</a:t>
            </a:r>
            <a:r>
              <a:rPr lang="en-IN" dirty="0" err="1">
                <a:hlinkClick r:id="rId4"/>
              </a:rPr>
              <a:t>Riteshsavale_Scifor</a:t>
            </a:r>
            <a:r>
              <a:rPr lang="en-IN" dirty="0">
                <a:hlinkClick r:id="rId4"/>
              </a:rPr>
              <a:t> (github.com)</a:t>
            </a:r>
            <a:endParaRPr lang="en-IN" dirty="0"/>
          </a:p>
        </p:txBody>
      </p:sp>
      <p:sp>
        <p:nvSpPr>
          <p:cNvPr id="4" name="TextBox 3">
            <a:extLst>
              <a:ext uri="{FF2B5EF4-FFF2-40B4-BE49-F238E27FC236}">
                <a16:creationId xmlns:a16="http://schemas.microsoft.com/office/drawing/2014/main" id="{72F0BB6C-7DD5-8D33-60B3-332CAACB701D}"/>
              </a:ext>
            </a:extLst>
          </p:cNvPr>
          <p:cNvSpPr txBox="1"/>
          <p:nvPr/>
        </p:nvSpPr>
        <p:spPr>
          <a:xfrm>
            <a:off x="4305997" y="2094845"/>
            <a:ext cx="3393282" cy="523220"/>
          </a:xfrm>
          <a:prstGeom prst="rect">
            <a:avLst/>
          </a:prstGeom>
          <a:noFill/>
        </p:spPr>
        <p:txBody>
          <a:bodyPr wrap="square" rtlCol="0">
            <a:spAutoFit/>
          </a:bodyPr>
          <a:lstStyle/>
          <a:p>
            <a:r>
              <a:rPr lang="en-IN" dirty="0">
                <a:hlinkClick r:id="rId5"/>
              </a:rPr>
              <a:t>price prediction - </a:t>
            </a:r>
            <a:r>
              <a:rPr lang="en-IN" dirty="0" err="1">
                <a:hlinkClick r:id="rId5"/>
              </a:rPr>
              <a:t>Jupyter</a:t>
            </a:r>
            <a:r>
              <a:rPr lang="en-IN" dirty="0">
                <a:hlinkClick r:id="rId5"/>
              </a:rPr>
              <a:t> Notebook</a:t>
            </a:r>
            <a:endParaRPr lang="en-IN" dirty="0"/>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Google Shape;101;p20"/>
          <p:cNvPicPr preferRelativeResize="0"/>
          <p:nvPr/>
        </p:nvPicPr>
        <p:blipFill>
          <a:blip r:embed="rId3">
            <a:alphaModFix/>
          </a:blip>
          <a:stretch>
            <a:fillRect/>
          </a:stretch>
        </p:blipFill>
        <p:spPr>
          <a:xfrm>
            <a:off x="0" y="0"/>
            <a:ext cx="9143997" cy="514349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0" y="0"/>
            <a:ext cx="9144018" cy="5143499"/>
          </a:xfrm>
          <a:prstGeom prst="rect">
            <a:avLst/>
          </a:prstGeom>
          <a:noFill/>
          <a:ln>
            <a:noFill/>
          </a:ln>
        </p:spPr>
      </p:pic>
      <p:sp>
        <p:nvSpPr>
          <p:cNvPr id="60" name="Google Shape;60;p14"/>
          <p:cNvSpPr txBox="1"/>
          <p:nvPr/>
        </p:nvSpPr>
        <p:spPr>
          <a:xfrm>
            <a:off x="176025" y="938750"/>
            <a:ext cx="8751900" cy="3393220"/>
          </a:xfrm>
          <a:prstGeom prst="rect">
            <a:avLst/>
          </a:prstGeom>
          <a:noFill/>
          <a:ln>
            <a:noFill/>
          </a:ln>
        </p:spPr>
        <p:txBody>
          <a:bodyPr spcFirstLastPara="1" wrap="square" lIns="91425" tIns="91425" rIns="91425" bIns="91425" anchor="t" anchorCtr="0">
            <a:noAutofit/>
          </a:bodyPr>
          <a:lstStyle/>
          <a:p>
            <a:r>
              <a:rPr lang="en-GB" sz="1800" b="1" dirty="0">
                <a:solidFill>
                  <a:schemeClr val="dk2"/>
                </a:solidFill>
              </a:rPr>
              <a:t>Team Name: </a:t>
            </a:r>
            <a:r>
              <a:rPr lang="en-GB" sz="1800" dirty="0" err="1">
                <a:solidFill>
                  <a:schemeClr val="dk2"/>
                </a:solidFill>
              </a:rPr>
              <a:t>DataDynamos</a:t>
            </a:r>
            <a:endParaRPr lang="en-GB" sz="1800" dirty="0">
              <a:solidFill>
                <a:schemeClr val="dk2"/>
              </a:solidFill>
            </a:endParaRPr>
          </a:p>
          <a:p>
            <a:endParaRPr sz="1800" b="1" dirty="0">
              <a:solidFill>
                <a:schemeClr val="dk2"/>
              </a:solidFill>
            </a:endParaRPr>
          </a:p>
          <a:p>
            <a:pPr marL="0" lvl="0" indent="0" algn="l" rtl="0">
              <a:spcBef>
                <a:spcPts val="0"/>
              </a:spcBef>
              <a:spcAft>
                <a:spcPts val="0"/>
              </a:spcAft>
              <a:buNone/>
            </a:pPr>
            <a:r>
              <a:rPr lang="en-US" sz="1800" b="1" dirty="0">
                <a:solidFill>
                  <a:schemeClr val="dk2"/>
                </a:solidFill>
              </a:rPr>
              <a:t>Team Leader Name: </a:t>
            </a:r>
            <a:r>
              <a:rPr lang="en-US" sz="1800" dirty="0">
                <a:solidFill>
                  <a:schemeClr val="dk2"/>
                </a:solidFill>
              </a:rPr>
              <a:t>Ritesh </a:t>
            </a:r>
            <a:r>
              <a:rPr lang="en-US" sz="1800" dirty="0" err="1">
                <a:solidFill>
                  <a:schemeClr val="dk2"/>
                </a:solidFill>
              </a:rPr>
              <a:t>Savale</a:t>
            </a:r>
            <a:endParaRPr lang="en-US" sz="1800" b="1" dirty="0">
              <a:solidFill>
                <a:schemeClr val="dk2"/>
              </a:solidFill>
            </a:endParaRPr>
          </a:p>
          <a:p>
            <a:pPr marL="0" lvl="0" indent="0" algn="l" rtl="0">
              <a:spcBef>
                <a:spcPts val="0"/>
              </a:spcBef>
              <a:spcAft>
                <a:spcPts val="0"/>
              </a:spcAft>
              <a:buNone/>
            </a:pPr>
            <a:endParaRPr sz="1800" b="1" dirty="0">
              <a:solidFill>
                <a:schemeClr val="dk2"/>
              </a:solidFill>
            </a:endParaRPr>
          </a:p>
          <a:p>
            <a:pPr marL="0" lvl="0" indent="0" algn="l" rtl="0">
              <a:spcBef>
                <a:spcPts val="0"/>
              </a:spcBef>
              <a:spcAft>
                <a:spcPts val="0"/>
              </a:spcAft>
              <a:buNone/>
            </a:pPr>
            <a:r>
              <a:rPr lang="en-GB" sz="1800" b="1" dirty="0">
                <a:solidFill>
                  <a:schemeClr val="dk2"/>
                </a:solidFill>
              </a:rPr>
              <a:t>Team Member Names: </a:t>
            </a:r>
            <a:r>
              <a:rPr lang="en-GB" sz="1800" dirty="0" err="1">
                <a:solidFill>
                  <a:schemeClr val="dk2"/>
                </a:solidFill>
              </a:rPr>
              <a:t>Vijaey</a:t>
            </a:r>
            <a:r>
              <a:rPr lang="en-GB" sz="1800" dirty="0">
                <a:solidFill>
                  <a:schemeClr val="dk2"/>
                </a:solidFill>
              </a:rPr>
              <a:t> Anand, Sahil Bhandari, Sakthi Eswaran</a:t>
            </a:r>
            <a:endParaRPr sz="1800" b="1" dirty="0">
              <a:solidFill>
                <a:schemeClr val="dk2"/>
              </a:solidFill>
            </a:endParaRPr>
          </a:p>
          <a:p>
            <a:pPr marL="0" lvl="0" indent="0" algn="l" rtl="0">
              <a:spcBef>
                <a:spcPts val="0"/>
              </a:spcBef>
              <a:spcAft>
                <a:spcPts val="0"/>
              </a:spcAft>
              <a:buNone/>
            </a:pPr>
            <a:endParaRPr sz="1800" dirty="0">
              <a:solidFill>
                <a:schemeClr val="dk2"/>
              </a:solidFill>
            </a:endParaRPr>
          </a:p>
          <a:p>
            <a:pPr marL="0" lvl="0" indent="0" algn="l" rtl="0">
              <a:spcBef>
                <a:spcPts val="0"/>
              </a:spcBef>
              <a:spcAft>
                <a:spcPts val="0"/>
              </a:spcAft>
              <a:buNone/>
            </a:pPr>
            <a:r>
              <a:rPr lang="en-GB" sz="1800" b="1" dirty="0">
                <a:solidFill>
                  <a:schemeClr val="dk2"/>
                </a:solidFill>
              </a:rPr>
              <a:t>Problem Statement Category:</a:t>
            </a:r>
            <a:r>
              <a:rPr lang="en-GB" sz="1800" dirty="0">
                <a:solidFill>
                  <a:schemeClr val="dk2"/>
                </a:solidFill>
              </a:rPr>
              <a:t> Foundational or Scalable Solution</a:t>
            </a:r>
            <a:endParaRPr sz="1800" dirty="0">
              <a:solidFill>
                <a:schemeClr val="dk2"/>
              </a:solidFill>
            </a:endParaRPr>
          </a:p>
          <a:p>
            <a:pPr marL="0" lvl="0" indent="0" algn="l" rtl="0">
              <a:spcBef>
                <a:spcPts val="0"/>
              </a:spcBef>
              <a:spcAft>
                <a:spcPts val="0"/>
              </a:spcAft>
              <a:buNone/>
            </a:pPr>
            <a:endParaRPr sz="1800" dirty="0">
              <a:solidFill>
                <a:schemeClr val="dk2"/>
              </a:solidFill>
            </a:endParaRPr>
          </a:p>
          <a:p>
            <a:pPr marL="0" lvl="0" indent="0" algn="l" rtl="0">
              <a:spcBef>
                <a:spcPts val="0"/>
              </a:spcBef>
              <a:spcAft>
                <a:spcPts val="0"/>
              </a:spcAft>
              <a:buNone/>
            </a:pPr>
            <a:r>
              <a:rPr lang="en-GB" sz="1800" b="1" dirty="0">
                <a:solidFill>
                  <a:schemeClr val="dk2"/>
                </a:solidFill>
              </a:rPr>
              <a:t>Problem Statement:</a:t>
            </a:r>
            <a:r>
              <a:rPr lang="en-GB" sz="1800" dirty="0">
                <a:solidFill>
                  <a:schemeClr val="dk2"/>
                </a:solidFill>
              </a:rPr>
              <a:t> Price optimization Engine</a:t>
            </a:r>
            <a:endParaRPr sz="1800" dirty="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0" y="0"/>
            <a:ext cx="9144018" cy="5143499"/>
          </a:xfrm>
          <a:prstGeom prst="rect">
            <a:avLst/>
          </a:prstGeom>
          <a:noFill/>
          <a:ln>
            <a:noFill/>
          </a:ln>
        </p:spPr>
      </p:pic>
      <p:sp>
        <p:nvSpPr>
          <p:cNvPr id="67" name="Google Shape;67;p15"/>
          <p:cNvSpPr txBox="1"/>
          <p:nvPr/>
        </p:nvSpPr>
        <p:spPr>
          <a:xfrm>
            <a:off x="185800" y="860500"/>
            <a:ext cx="6991500" cy="59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dirty="0">
                <a:solidFill>
                  <a:schemeClr val="dk2"/>
                </a:solidFill>
              </a:rPr>
              <a:t>Architecture &amp; Design for the innovative solution</a:t>
            </a:r>
            <a:r>
              <a:rPr lang="en-GB" sz="1800" dirty="0">
                <a:solidFill>
                  <a:schemeClr val="dk2"/>
                </a:solidFill>
              </a:rPr>
              <a:t>.</a:t>
            </a:r>
            <a:endParaRPr sz="1800" dirty="0">
              <a:solidFill>
                <a:schemeClr val="dk2"/>
              </a:solidFill>
            </a:endParaRPr>
          </a:p>
          <a:p>
            <a:pPr marL="0" lvl="0" indent="0" algn="l" rtl="0">
              <a:spcBef>
                <a:spcPts val="0"/>
              </a:spcBef>
              <a:spcAft>
                <a:spcPts val="0"/>
              </a:spcAft>
              <a:buNone/>
            </a:pPr>
            <a:endParaRPr lang="en-IN" sz="1800" dirty="0">
              <a:solidFill>
                <a:schemeClr val="dk2"/>
              </a:solidFill>
            </a:endParaRPr>
          </a:p>
          <a:p>
            <a:pPr>
              <a:lnSpc>
                <a:spcPct val="107000"/>
              </a:lnSpc>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The proposed solution adopts a modular architecture that fosters flexible integration options, ensuring seamless scalability and extensibility to accommodate various use-cases. The architecture comprises several key components:</a:t>
            </a:r>
          </a:p>
          <a:p>
            <a:pPr>
              <a:lnSpc>
                <a:spcPct val="107000"/>
              </a:lnSpc>
              <a:spcAft>
                <a:spcPts val="800"/>
              </a:spcAft>
            </a:pPr>
            <a:r>
              <a:rPr lang="en-IN" sz="1600" kern="100" dirty="0">
                <a:latin typeface="Calibri" panose="020F0502020204030204" pitchFamily="34" charset="0"/>
                <a:ea typeface="Calibri" panose="020F0502020204030204" pitchFamily="34" charset="0"/>
                <a:cs typeface="Times New Roman" panose="02020603050405020304" pitchFamily="18" charset="0"/>
              </a:rPr>
              <a:t>    1.</a:t>
            </a:r>
            <a:r>
              <a:rPr lang="en-IN" sz="1600" dirty="0">
                <a:effectLst/>
                <a:latin typeface="Calibri" panose="020F0502020204030204" pitchFamily="34" charset="0"/>
                <a:ea typeface="Calibri" panose="020F0502020204030204" pitchFamily="34" charset="0"/>
                <a:cs typeface="Times New Roman" panose="02020603050405020304" pitchFamily="18" charset="0"/>
              </a:rPr>
              <a:t> Data Acquisition and Preprocessing Module</a:t>
            </a:r>
          </a:p>
          <a:p>
            <a:pPr>
              <a:lnSpc>
                <a:spcPct val="107000"/>
              </a:lnSpc>
              <a:spcAft>
                <a:spcPts val="800"/>
              </a:spcAft>
            </a:pPr>
            <a:r>
              <a:rPr lang="en-IN" sz="1600" kern="100" dirty="0">
                <a:latin typeface="Calibri" panose="020F0502020204030204" pitchFamily="34" charset="0"/>
                <a:ea typeface="Calibri" panose="020F0502020204030204" pitchFamily="34" charset="0"/>
                <a:cs typeface="Times New Roman" panose="02020603050405020304" pitchFamily="18" charset="0"/>
              </a:rPr>
              <a:t>    2.</a:t>
            </a:r>
            <a:r>
              <a:rPr lang="en-IN" sz="1600" dirty="0">
                <a:effectLst/>
                <a:latin typeface="Calibri" panose="020F0502020204030204" pitchFamily="34" charset="0"/>
                <a:ea typeface="Calibri" panose="020F0502020204030204" pitchFamily="34" charset="0"/>
                <a:cs typeface="Times New Roman" panose="02020603050405020304" pitchFamily="18" charset="0"/>
              </a:rPr>
              <a:t> Feature Engineering and Selection Module</a:t>
            </a:r>
          </a:p>
          <a:p>
            <a:pPr>
              <a:lnSpc>
                <a:spcPct val="107000"/>
              </a:lnSpc>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3.</a:t>
            </a:r>
            <a:r>
              <a:rPr lang="en-IN" sz="1600" dirty="0">
                <a:effectLst/>
                <a:latin typeface="Calibri" panose="020F0502020204030204" pitchFamily="34" charset="0"/>
                <a:ea typeface="Calibri" panose="020F0502020204030204" pitchFamily="34" charset="0"/>
                <a:cs typeface="Times New Roman" panose="02020603050405020304" pitchFamily="18" charset="0"/>
              </a:rPr>
              <a:t> Machine Learning Model Building Module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100" dirty="0">
                <a:latin typeface="Calibri" panose="020F0502020204030204" pitchFamily="34" charset="0"/>
                <a:ea typeface="Calibri" panose="020F0502020204030204" pitchFamily="34" charset="0"/>
                <a:cs typeface="Times New Roman" panose="02020603050405020304" pitchFamily="18" charset="0"/>
              </a:rPr>
              <a:t>    4.</a:t>
            </a:r>
            <a:r>
              <a:rPr lang="en-IN" sz="1600" dirty="0">
                <a:effectLst/>
                <a:latin typeface="Calibri" panose="020F0502020204030204" pitchFamily="34" charset="0"/>
                <a:ea typeface="Calibri" panose="020F0502020204030204" pitchFamily="34" charset="0"/>
                <a:cs typeface="Times New Roman" panose="02020603050405020304" pitchFamily="18" charset="0"/>
              </a:rPr>
              <a:t> Evaluation and Validation Module</a:t>
            </a:r>
            <a:endParaRPr lang="en-IN" sz="16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100" dirty="0">
                <a:latin typeface="Calibri" panose="020F0502020204030204" pitchFamily="34" charset="0"/>
                <a:ea typeface="Calibri" panose="020F0502020204030204" pitchFamily="34" charset="0"/>
                <a:cs typeface="Times New Roman" panose="02020603050405020304" pitchFamily="18" charset="0"/>
              </a:rPr>
              <a:t>    5.</a:t>
            </a:r>
            <a:r>
              <a:rPr lang="en-IN" sz="1600" dirty="0">
                <a:effectLst/>
                <a:latin typeface="Calibri" panose="020F0502020204030204" pitchFamily="34" charset="0"/>
                <a:ea typeface="Calibri" panose="020F0502020204030204" pitchFamily="34" charset="0"/>
                <a:cs typeface="Times New Roman" panose="02020603050405020304" pitchFamily="18" charset="0"/>
              </a:rPr>
              <a:t> Deployment and Monitoring Module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sz="1800" dirty="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73;p16">
            <a:extLst>
              <a:ext uri="{FF2B5EF4-FFF2-40B4-BE49-F238E27FC236}">
                <a16:creationId xmlns:a16="http://schemas.microsoft.com/office/drawing/2014/main" id="{B147FA74-CE43-8040-6250-6E2A5A24BEE2}"/>
              </a:ext>
            </a:extLst>
          </p:cNvPr>
          <p:cNvPicPr preferRelativeResize="0"/>
          <p:nvPr/>
        </p:nvPicPr>
        <p:blipFill>
          <a:blip r:embed="rId2">
            <a:alphaModFix/>
          </a:blip>
          <a:stretch>
            <a:fillRect/>
          </a:stretch>
        </p:blipFill>
        <p:spPr>
          <a:xfrm>
            <a:off x="0" y="0"/>
            <a:ext cx="9144018" cy="5143499"/>
          </a:xfrm>
          <a:prstGeom prst="rect">
            <a:avLst/>
          </a:prstGeom>
          <a:noFill/>
          <a:ln>
            <a:noFill/>
          </a:ln>
        </p:spPr>
      </p:pic>
      <p:sp>
        <p:nvSpPr>
          <p:cNvPr id="6" name="TextBox 5">
            <a:extLst>
              <a:ext uri="{FF2B5EF4-FFF2-40B4-BE49-F238E27FC236}">
                <a16:creationId xmlns:a16="http://schemas.microsoft.com/office/drawing/2014/main" id="{408BC520-7EA2-B9B9-BD30-A6D011BFE5B5}"/>
              </a:ext>
            </a:extLst>
          </p:cNvPr>
          <p:cNvSpPr txBox="1"/>
          <p:nvPr/>
        </p:nvSpPr>
        <p:spPr>
          <a:xfrm>
            <a:off x="268604" y="800517"/>
            <a:ext cx="8875396" cy="7500836"/>
          </a:xfrm>
          <a:prstGeom prst="rect">
            <a:avLst/>
          </a:prstGeom>
          <a:noFill/>
        </p:spPr>
        <p:txBody>
          <a:bodyPr wrap="square">
            <a:spAutoFit/>
          </a:bodyPr>
          <a:lstStyle/>
          <a:p>
            <a:pPr marL="0" lvl="0" indent="0" algn="l" rtl="0">
              <a:spcBef>
                <a:spcPts val="0"/>
              </a:spcBef>
              <a:spcAft>
                <a:spcPts val="0"/>
              </a:spcAft>
              <a:buNone/>
            </a:pPr>
            <a:r>
              <a:rPr lang="en-US" sz="1800" b="1" dirty="0">
                <a:solidFill>
                  <a:schemeClr val="dk2"/>
                </a:solidFill>
              </a:rPr>
              <a:t>Architecture &amp; Design for the innovative solution</a:t>
            </a:r>
            <a:r>
              <a:rPr lang="en-US" sz="1800" dirty="0">
                <a:solidFill>
                  <a:schemeClr val="dk2"/>
                </a:solidFill>
              </a:rPr>
              <a:t>.</a:t>
            </a:r>
          </a:p>
          <a:p>
            <a:pPr marL="0" lvl="0" indent="0" algn="l" rtl="0">
              <a:spcBef>
                <a:spcPts val="0"/>
              </a:spcBef>
              <a:spcAft>
                <a:spcPts val="0"/>
              </a:spcAft>
              <a:buNone/>
            </a:pPr>
            <a:endParaRPr lang="en-US" sz="1800" dirty="0">
              <a:solidFill>
                <a:schemeClr val="dk2"/>
              </a:solidFill>
            </a:endParaRPr>
          </a:p>
          <a:p>
            <a:pPr>
              <a:lnSpc>
                <a:spcPct val="107000"/>
              </a:lnSpc>
              <a:spcAft>
                <a:spcPts val="800"/>
              </a:spcAf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Key Design Considerations</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Reusability:</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The solution emphasizes the reusability of APIs, algorithms, and datasets to facilitate easy integration and interoperability with existing systems.</a:t>
            </a:r>
          </a:p>
          <a:p>
            <a:pPr>
              <a:lnSpc>
                <a:spcPct val="107000"/>
              </a:lnSpc>
              <a:spcAft>
                <a:spcPts val="800"/>
              </a:spcAf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Extensibility</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The architecture is designed to be extensible, allowing for seamless integration of additional use-cases or features as the project evolves.</a:t>
            </a:r>
          </a:p>
          <a:p>
            <a:pPr>
              <a:lnSpc>
                <a:spcPct val="107000"/>
              </a:lnSpc>
              <a:spcAft>
                <a:spcPts val="800"/>
              </a:spcAf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Scalability</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The solution is engineered to operate efficiently at population scale, with the capability to handle large volumes of data while maintaining optimal capacity and minimal latency.</a:t>
            </a:r>
          </a:p>
          <a:p>
            <a:pPr>
              <a:lnSpc>
                <a:spcPct val="107000"/>
              </a:lnSpc>
              <a:spcAft>
                <a:spcPts val="800"/>
              </a:spcAf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Security</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Transactional guarantees are ensured to maintain the confidentiality, integrity, and availability of sensitive data throughout the system.</a:t>
            </a:r>
          </a:p>
          <a:p>
            <a:r>
              <a:rPr lang="en-IN" sz="1600" dirty="0">
                <a:effectLst/>
                <a:latin typeface="Calibri" panose="020F0502020204030204" pitchFamily="34" charset="0"/>
                <a:ea typeface="Calibri" panose="020F0502020204030204" pitchFamily="34" charset="0"/>
                <a:cs typeface="Times New Roman" panose="02020603050405020304" pitchFamily="18" charset="0"/>
              </a:rPr>
              <a:t>Overall, the proposed architecture provides a robust and innovative solution for predicting price of Grocery costs, leveraging machine learning techniques and advanced data analytics to deliver actionable insights for informed decision-making</a:t>
            </a:r>
            <a:endParaRPr lang="en-US" sz="1600" dirty="0">
              <a:solidFill>
                <a:schemeClr val="dk2"/>
              </a:solidFill>
            </a:endParaRPr>
          </a:p>
          <a:p>
            <a:pPr marL="0" lvl="0" indent="0" algn="l" rtl="0">
              <a:spcBef>
                <a:spcPts val="0"/>
              </a:spcBef>
              <a:spcAft>
                <a:spcPts val="0"/>
              </a:spcAft>
              <a:buNone/>
            </a:pPr>
            <a:endParaRPr lang="en-US" dirty="0">
              <a:solidFill>
                <a:schemeClr val="dk2"/>
              </a:solidFill>
            </a:endParaRPr>
          </a:p>
          <a:p>
            <a:pPr marL="0" lvl="0" indent="0" algn="l" rtl="0">
              <a:spcBef>
                <a:spcPts val="0"/>
              </a:spcBef>
              <a:spcAft>
                <a:spcPts val="0"/>
              </a:spcAft>
              <a:buNone/>
            </a:pPr>
            <a:endParaRPr lang="en-US" sz="1400" dirty="0">
              <a:solidFill>
                <a:schemeClr val="dk2"/>
              </a:solidFill>
            </a:endParaRPr>
          </a:p>
          <a:p>
            <a:pPr marL="0" lvl="0" indent="0" algn="l" rtl="0">
              <a:spcBef>
                <a:spcPts val="0"/>
              </a:spcBef>
              <a:spcAft>
                <a:spcPts val="0"/>
              </a:spcAft>
              <a:buNone/>
            </a:pPr>
            <a:endParaRPr lang="en-US" dirty="0">
              <a:solidFill>
                <a:schemeClr val="dk2"/>
              </a:solidFill>
            </a:endParaRPr>
          </a:p>
          <a:p>
            <a:pPr marL="0" lvl="0" indent="0" algn="l" rtl="0">
              <a:spcBef>
                <a:spcPts val="0"/>
              </a:spcBef>
              <a:spcAft>
                <a:spcPts val="0"/>
              </a:spcAft>
              <a:buNone/>
            </a:pPr>
            <a:endParaRPr lang="en-US" sz="1400" dirty="0">
              <a:solidFill>
                <a:schemeClr val="dk2"/>
              </a:solidFill>
            </a:endParaRPr>
          </a:p>
          <a:p>
            <a:pPr marL="0" lvl="0" indent="0" algn="l" rtl="0">
              <a:spcBef>
                <a:spcPts val="0"/>
              </a:spcBef>
              <a:spcAft>
                <a:spcPts val="0"/>
              </a:spcAft>
              <a:buNone/>
            </a:pPr>
            <a:endParaRPr lang="en-US" dirty="0">
              <a:solidFill>
                <a:schemeClr val="dk2"/>
              </a:solidFill>
            </a:endParaRPr>
          </a:p>
          <a:p>
            <a:pPr marL="0" lvl="0" indent="0" algn="l" rtl="0">
              <a:spcBef>
                <a:spcPts val="0"/>
              </a:spcBef>
              <a:spcAft>
                <a:spcPts val="0"/>
              </a:spcAft>
              <a:buNone/>
            </a:pPr>
            <a:endParaRPr lang="en-US" sz="1400" dirty="0">
              <a:solidFill>
                <a:schemeClr val="dk2"/>
              </a:solidFill>
            </a:endParaRPr>
          </a:p>
          <a:p>
            <a:pPr marL="0" lvl="0" indent="0" algn="l" rtl="0">
              <a:spcBef>
                <a:spcPts val="0"/>
              </a:spcBef>
              <a:spcAft>
                <a:spcPts val="0"/>
              </a:spcAft>
              <a:buNone/>
            </a:pPr>
            <a:endParaRPr lang="en-US" dirty="0">
              <a:solidFill>
                <a:schemeClr val="dk2"/>
              </a:solidFill>
            </a:endParaRPr>
          </a:p>
          <a:p>
            <a:pPr marL="0" lvl="0" indent="0" algn="l" rtl="0">
              <a:spcBef>
                <a:spcPts val="0"/>
              </a:spcBef>
              <a:spcAft>
                <a:spcPts val="0"/>
              </a:spcAft>
              <a:buNone/>
            </a:pPr>
            <a:endParaRPr lang="en-US" sz="1400" dirty="0">
              <a:solidFill>
                <a:schemeClr val="dk2"/>
              </a:solidFill>
            </a:endParaRPr>
          </a:p>
          <a:p>
            <a:pPr marL="0" lvl="0" indent="0" algn="l" rtl="0">
              <a:spcBef>
                <a:spcPts val="0"/>
              </a:spcBef>
              <a:spcAft>
                <a:spcPts val="0"/>
              </a:spcAft>
              <a:buNone/>
            </a:pPr>
            <a:endParaRPr lang="en-US" dirty="0">
              <a:solidFill>
                <a:schemeClr val="dk2"/>
              </a:solidFill>
            </a:endParaRPr>
          </a:p>
          <a:p>
            <a:pPr marL="0" lvl="0" indent="0" algn="l" rtl="0">
              <a:spcBef>
                <a:spcPts val="0"/>
              </a:spcBef>
              <a:spcAft>
                <a:spcPts val="0"/>
              </a:spcAft>
              <a:buNone/>
            </a:pPr>
            <a:endParaRPr lang="en-US" sz="1400" dirty="0">
              <a:solidFill>
                <a:schemeClr val="dk2"/>
              </a:solidFill>
            </a:endParaRPr>
          </a:p>
          <a:p>
            <a:pPr marL="0" lvl="0" indent="0" algn="l" rtl="0">
              <a:spcBef>
                <a:spcPts val="0"/>
              </a:spcBef>
              <a:spcAft>
                <a:spcPts val="0"/>
              </a:spcAft>
              <a:buNone/>
            </a:pPr>
            <a:endParaRPr lang="en-US" dirty="0">
              <a:solidFill>
                <a:schemeClr val="dk2"/>
              </a:solidFill>
            </a:endParaRPr>
          </a:p>
          <a:p>
            <a:pPr marL="0" lvl="0" indent="0" algn="l" rtl="0">
              <a:spcBef>
                <a:spcPts val="0"/>
              </a:spcBef>
              <a:spcAft>
                <a:spcPts val="0"/>
              </a:spcAft>
              <a:buNone/>
            </a:pPr>
            <a:endParaRPr lang="en-US" sz="1400" dirty="0">
              <a:solidFill>
                <a:schemeClr val="dk2"/>
              </a:solidFill>
            </a:endParaRPr>
          </a:p>
          <a:p>
            <a:pPr marL="0" lvl="0" indent="0" algn="l" rtl="0">
              <a:spcBef>
                <a:spcPts val="0"/>
              </a:spcBef>
              <a:spcAft>
                <a:spcPts val="0"/>
              </a:spcAft>
              <a:buNone/>
            </a:pPr>
            <a:endParaRPr lang="en-US" dirty="0">
              <a:solidFill>
                <a:schemeClr val="dk2"/>
              </a:solidFill>
            </a:endParaRPr>
          </a:p>
          <a:p>
            <a:pPr marL="0" lvl="0" indent="0" algn="l" rtl="0">
              <a:spcBef>
                <a:spcPts val="0"/>
              </a:spcBef>
              <a:spcAft>
                <a:spcPts val="0"/>
              </a:spcAft>
              <a:buNone/>
            </a:pPr>
            <a:endParaRPr lang="en-US" sz="1400" dirty="0">
              <a:solidFill>
                <a:schemeClr val="dk2"/>
              </a:solidFill>
            </a:endParaRPr>
          </a:p>
          <a:p>
            <a:pPr marL="0" lvl="0" indent="0" algn="l" rtl="0">
              <a:spcBef>
                <a:spcPts val="0"/>
              </a:spcBef>
              <a:spcAft>
                <a:spcPts val="0"/>
              </a:spcAft>
              <a:buNone/>
            </a:pPr>
            <a:r>
              <a:rPr lang="en-US" sz="1400" dirty="0">
                <a:solidFill>
                  <a:schemeClr val="dk2"/>
                </a:solidFill>
              </a:rPr>
              <a:t>.</a:t>
            </a:r>
          </a:p>
        </p:txBody>
      </p:sp>
    </p:spTree>
    <p:extLst>
      <p:ext uri="{BB962C8B-B14F-4D97-AF65-F5344CB8AC3E}">
        <p14:creationId xmlns:p14="http://schemas.microsoft.com/office/powerpoint/2010/main" val="1264606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pic>
        <p:nvPicPr>
          <p:cNvPr id="73" name="Google Shape;73;p16"/>
          <p:cNvPicPr preferRelativeResize="0"/>
          <p:nvPr/>
        </p:nvPicPr>
        <p:blipFill>
          <a:blip r:embed="rId3">
            <a:alphaModFix/>
          </a:blip>
          <a:stretch>
            <a:fillRect/>
          </a:stretch>
        </p:blipFill>
        <p:spPr>
          <a:xfrm>
            <a:off x="0" y="0"/>
            <a:ext cx="9144018" cy="5143499"/>
          </a:xfrm>
          <a:prstGeom prst="rect">
            <a:avLst/>
          </a:prstGeom>
          <a:noFill/>
          <a:ln>
            <a:noFill/>
          </a:ln>
        </p:spPr>
      </p:pic>
      <p:sp>
        <p:nvSpPr>
          <p:cNvPr id="74" name="Google Shape;74;p16"/>
          <p:cNvSpPr txBox="1"/>
          <p:nvPr/>
        </p:nvSpPr>
        <p:spPr>
          <a:xfrm>
            <a:off x="234674" y="811625"/>
            <a:ext cx="8635005" cy="664800"/>
          </a:xfrm>
          <a:prstGeom prst="rect">
            <a:avLst/>
          </a:prstGeom>
          <a:noFill/>
          <a:ln>
            <a:noFill/>
          </a:ln>
        </p:spPr>
        <p:txBody>
          <a:bodyPr spcFirstLastPara="1" wrap="square" lIns="91425" tIns="91425" rIns="91425" bIns="91425" anchor="t" anchorCtr="0">
            <a:noAutofit/>
          </a:bodyPr>
          <a:lstStyle/>
          <a:p>
            <a:pPr>
              <a:lnSpc>
                <a:spcPct val="107000"/>
              </a:lnSpc>
              <a:spcAft>
                <a:spcPts val="800"/>
              </a:spcAft>
            </a:pPr>
            <a:r>
              <a:rPr lang="en-IN" sz="2400" b="1" kern="100" dirty="0">
                <a:effectLst/>
                <a:latin typeface="Calibri" panose="020F0502020204030204" pitchFamily="34" charset="0"/>
                <a:ea typeface="Calibri" panose="020F0502020204030204" pitchFamily="34" charset="0"/>
                <a:cs typeface="Times New Roman" panose="02020603050405020304" pitchFamily="18" charset="0"/>
              </a:rPr>
              <a:t>Customization Options</a:t>
            </a: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1600" b="1" kern="100" dirty="0">
                <a:latin typeface="Calibri" panose="020F0502020204030204" pitchFamily="34" charset="0"/>
                <a:ea typeface="Calibri" panose="020F0502020204030204" pitchFamily="34" charset="0"/>
                <a:cs typeface="Times New Roman" panose="02020603050405020304" pitchFamily="18" charset="0"/>
              </a:rPr>
              <a:t>F</a:t>
            </a: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eature Selection and Engineering</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Clients can customize the feature selection and engineering process based on their specific requirements and domain knowledge. This includes selecting relevant features, creating new features, and fine-tuning feature transformations to enhance model performance.</a:t>
            </a:r>
          </a:p>
          <a:p>
            <a:pPr>
              <a:lnSpc>
                <a:spcPct val="107000"/>
              </a:lnSpc>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Algorithm Selection</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The solution offers flexibility in algorithm selection, allowing clients to choose from a variety of machine learning algorithms based on their data characteristics and business objectives. </a:t>
            </a:r>
          </a:p>
          <a:p>
            <a:pPr>
              <a:lnSpc>
                <a:spcPct val="107000"/>
              </a:lnSpc>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Hyperparameter Tuning</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Clients can customize hyperparameter tuning parameters to optimize model performance further. This includes fine-tuning parameters such as tree depth, learning rate, and regularization strength to achieve the best possible results for their specific use-case.</a:t>
            </a:r>
          </a:p>
          <a:p>
            <a:pPr marL="0" lvl="0" indent="0" algn="l" rtl="0">
              <a:spcBef>
                <a:spcPts val="0"/>
              </a:spcBef>
              <a:spcAft>
                <a:spcPts val="0"/>
              </a:spcAft>
              <a:buNone/>
            </a:pPr>
            <a:endParaRPr lang="en-GB" sz="1800" dirty="0">
              <a:solidFill>
                <a:schemeClr val="dk2"/>
              </a:solidFill>
            </a:endParaRPr>
          </a:p>
          <a:p>
            <a:pPr marL="0" lvl="0" indent="0" algn="l" rtl="0">
              <a:spcBef>
                <a:spcPts val="0"/>
              </a:spcBef>
              <a:spcAft>
                <a:spcPts val="0"/>
              </a:spcAft>
              <a:buNone/>
            </a:pPr>
            <a:endParaRPr sz="1800" dirty="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73;p16">
            <a:extLst>
              <a:ext uri="{FF2B5EF4-FFF2-40B4-BE49-F238E27FC236}">
                <a16:creationId xmlns:a16="http://schemas.microsoft.com/office/drawing/2014/main" id="{231B8715-45EF-09E4-A412-4ED8EF4D89BE}"/>
              </a:ext>
            </a:extLst>
          </p:cNvPr>
          <p:cNvPicPr preferRelativeResize="0"/>
          <p:nvPr/>
        </p:nvPicPr>
        <p:blipFill>
          <a:blip r:embed="rId2">
            <a:alphaModFix/>
          </a:blip>
          <a:stretch>
            <a:fillRect/>
          </a:stretch>
        </p:blipFill>
        <p:spPr>
          <a:xfrm>
            <a:off x="0" y="0"/>
            <a:ext cx="9144018" cy="5143499"/>
          </a:xfrm>
          <a:prstGeom prst="rect">
            <a:avLst/>
          </a:prstGeom>
          <a:noFill/>
          <a:ln>
            <a:noFill/>
          </a:ln>
        </p:spPr>
      </p:pic>
      <p:sp>
        <p:nvSpPr>
          <p:cNvPr id="6" name="TextBox 5">
            <a:extLst>
              <a:ext uri="{FF2B5EF4-FFF2-40B4-BE49-F238E27FC236}">
                <a16:creationId xmlns:a16="http://schemas.microsoft.com/office/drawing/2014/main" id="{8D4E9AD8-444F-74DE-52D8-6DB083899704}"/>
              </a:ext>
            </a:extLst>
          </p:cNvPr>
          <p:cNvSpPr txBox="1"/>
          <p:nvPr/>
        </p:nvSpPr>
        <p:spPr>
          <a:xfrm>
            <a:off x="45720" y="811530"/>
            <a:ext cx="9052560" cy="5231881"/>
          </a:xfrm>
          <a:prstGeom prst="rect">
            <a:avLst/>
          </a:prstGeom>
          <a:noFill/>
        </p:spPr>
        <p:txBody>
          <a:bodyPr wrap="square" rtlCol="0">
            <a:spAutoFit/>
          </a:bodyPr>
          <a:lstStyle/>
          <a:p>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Model Evaluation Metrics</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Clients can customize the evaluation metrics used to assess model performance based on their business goals and objectives. This includes choosing appropriate metrics such as accuracy, precision, recall, or F1-score, depending on the specific requirements of the application.</a:t>
            </a:r>
          </a:p>
          <a:p>
            <a:endParaRPr lang="en-GB" sz="1800" dirty="0">
              <a:solidFill>
                <a:schemeClr val="dk2"/>
              </a:solidFill>
            </a:endParaRPr>
          </a:p>
          <a:p>
            <a:pPr>
              <a:lnSpc>
                <a:spcPct val="107000"/>
              </a:lnSpc>
              <a:spcAft>
                <a:spcPts val="800"/>
              </a:spcAft>
            </a:pPr>
            <a:r>
              <a:rPr lang="en-IN" sz="2400" b="1" kern="100" dirty="0">
                <a:effectLst/>
                <a:latin typeface="Calibri" panose="020F0502020204030204" pitchFamily="34" charset="0"/>
                <a:ea typeface="Calibri" panose="020F0502020204030204" pitchFamily="34" charset="0"/>
                <a:cs typeface="Times New Roman" panose="02020603050405020304" pitchFamily="18" charset="0"/>
              </a:rPr>
              <a:t>Deployment Options</a:t>
            </a: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Cloud Deployment</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The solution can be deployed on cloud platforms such as Amazon Web Services (AWS), Microsoft Azure, or Google Cloud Platform (GCP). Cloud deployment offers scalability, flexibility, and cost-effectiveness, allowing clients to scale resources up or down based on demand.</a:t>
            </a:r>
          </a:p>
          <a:p>
            <a:pPr>
              <a:lnSpc>
                <a:spcPct val="107000"/>
              </a:lnSpc>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On-Premises Deployment</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For clients with strict data privacy or regulatory requirements, the solution can be deployed on-premises within their own infrastructure. This option provides greater control over data security and compliance while still leveraging the power of machine learning and analytics.</a:t>
            </a:r>
          </a:p>
          <a:p>
            <a:pPr>
              <a:lnSpc>
                <a:spcPct val="107000"/>
              </a:lnSpc>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GB" sz="1800" dirty="0">
              <a:solidFill>
                <a:schemeClr val="dk2"/>
              </a:solidFill>
            </a:endParaRPr>
          </a:p>
          <a:p>
            <a:endParaRPr lang="en-GB" sz="1800" dirty="0">
              <a:solidFill>
                <a:schemeClr val="dk2"/>
              </a:solidFill>
            </a:endParaRPr>
          </a:p>
          <a:p>
            <a:endParaRPr lang="en-GB" sz="1800" dirty="0">
              <a:solidFill>
                <a:schemeClr val="dk2"/>
              </a:solidFill>
            </a:endParaRPr>
          </a:p>
          <a:p>
            <a:endParaRPr lang="en-IN" sz="1800" dirty="0"/>
          </a:p>
        </p:txBody>
      </p:sp>
    </p:spTree>
    <p:extLst>
      <p:ext uri="{BB962C8B-B14F-4D97-AF65-F5344CB8AC3E}">
        <p14:creationId xmlns:p14="http://schemas.microsoft.com/office/powerpoint/2010/main" val="3232638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80;p17">
            <a:extLst>
              <a:ext uri="{FF2B5EF4-FFF2-40B4-BE49-F238E27FC236}">
                <a16:creationId xmlns:a16="http://schemas.microsoft.com/office/drawing/2014/main" id="{BAC64D59-4B44-A44E-ACBF-B4962857A829}"/>
              </a:ext>
            </a:extLst>
          </p:cNvPr>
          <p:cNvPicPr preferRelativeResize="0"/>
          <p:nvPr/>
        </p:nvPicPr>
        <p:blipFill>
          <a:blip r:embed="rId2">
            <a:alphaModFix/>
          </a:blip>
          <a:stretch>
            <a:fillRect/>
          </a:stretch>
        </p:blipFill>
        <p:spPr>
          <a:xfrm>
            <a:off x="0" y="0"/>
            <a:ext cx="9144018" cy="5143499"/>
          </a:xfrm>
          <a:prstGeom prst="rect">
            <a:avLst/>
          </a:prstGeom>
          <a:noFill/>
          <a:ln>
            <a:noFill/>
          </a:ln>
        </p:spPr>
      </p:pic>
      <p:sp>
        <p:nvSpPr>
          <p:cNvPr id="6" name="TextBox 5">
            <a:extLst>
              <a:ext uri="{FF2B5EF4-FFF2-40B4-BE49-F238E27FC236}">
                <a16:creationId xmlns:a16="http://schemas.microsoft.com/office/drawing/2014/main" id="{D3765EAE-C4BC-8B66-3C02-FD5A1FD63205}"/>
              </a:ext>
            </a:extLst>
          </p:cNvPr>
          <p:cNvSpPr txBox="1"/>
          <p:nvPr/>
        </p:nvSpPr>
        <p:spPr>
          <a:xfrm>
            <a:off x="171450" y="731520"/>
            <a:ext cx="8972550" cy="3718903"/>
          </a:xfrm>
          <a:prstGeom prst="rect">
            <a:avLst/>
          </a:prstGeom>
          <a:noFill/>
        </p:spPr>
        <p:txBody>
          <a:bodyPr wrap="square" rtlCol="0">
            <a:spAutoFit/>
          </a:bodyPr>
          <a:lstStyle/>
          <a:p>
            <a:pPr>
              <a:lnSpc>
                <a:spcPct val="107000"/>
              </a:lnSpc>
              <a:spcAft>
                <a:spcPts val="800"/>
              </a:spcAf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Containerization</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The solution can be containerized using technologies such as Docker and Kubernetes, enabling seamless deployment across different environments and ensuring consistency and portability.</a:t>
            </a:r>
          </a:p>
          <a:p>
            <a:pPr>
              <a:lnSpc>
                <a:spcPct val="107000"/>
              </a:lnSpc>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API Integration</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The solution can be exposed as RESTful APIs, allowing for easy integration with existing systems, applications, and workflows. Clients can access predictive capabilities and insights from the solution through standardized API endpoints, enabling seamless integration into their business processes.</a:t>
            </a:r>
          </a:p>
          <a:p>
            <a:pPr>
              <a:lnSpc>
                <a:spcPct val="107000"/>
              </a:lnSpc>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Continuous Integration/Continuous Deployment (CI/CD): </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A CI/CD pipeline can be established to automate the deployment process, ensuring rapid and reliable delivery of updates and enhancements to the solution. This enables agile development practices and facilitates iterative improvements based on feedback and evolving requirements.</a:t>
            </a:r>
          </a:p>
          <a:p>
            <a:endParaRPr lang="en-IN" dirty="0"/>
          </a:p>
        </p:txBody>
      </p:sp>
    </p:spTree>
    <p:extLst>
      <p:ext uri="{BB962C8B-B14F-4D97-AF65-F5344CB8AC3E}">
        <p14:creationId xmlns:p14="http://schemas.microsoft.com/office/powerpoint/2010/main" val="2105917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pic>
        <p:nvPicPr>
          <p:cNvPr id="80" name="Google Shape;80;p17"/>
          <p:cNvPicPr preferRelativeResize="0"/>
          <p:nvPr/>
        </p:nvPicPr>
        <p:blipFill>
          <a:blip r:embed="rId3">
            <a:alphaModFix/>
          </a:blip>
          <a:stretch>
            <a:fillRect/>
          </a:stretch>
        </p:blipFill>
        <p:spPr>
          <a:xfrm>
            <a:off x="0" y="0"/>
            <a:ext cx="9144018" cy="5143499"/>
          </a:xfrm>
          <a:prstGeom prst="rect">
            <a:avLst/>
          </a:prstGeom>
          <a:noFill/>
          <a:ln>
            <a:noFill/>
          </a:ln>
        </p:spPr>
      </p:pic>
      <p:sp>
        <p:nvSpPr>
          <p:cNvPr id="81" name="Google Shape;81;p17"/>
          <p:cNvSpPr txBox="1"/>
          <p:nvPr/>
        </p:nvSpPr>
        <p:spPr>
          <a:xfrm>
            <a:off x="195575" y="850725"/>
            <a:ext cx="8761500" cy="56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solidFill>
                  <a:schemeClr val="dk2"/>
                </a:solidFill>
              </a:rPr>
              <a:t>Test cases &amp; data (as applicable) against which the eval criteria can be assessed</a:t>
            </a:r>
          </a:p>
          <a:p>
            <a:pPr marL="0" lvl="0" indent="0" algn="l" rtl="0">
              <a:spcBef>
                <a:spcPts val="0"/>
              </a:spcBef>
              <a:spcAft>
                <a:spcPts val="0"/>
              </a:spcAft>
              <a:buNone/>
            </a:pPr>
            <a:endParaRPr lang="en-GB" sz="1800" dirty="0">
              <a:solidFill>
                <a:schemeClr val="dk2"/>
              </a:solidFill>
            </a:endParaRPr>
          </a:p>
          <a:p>
            <a:pPr>
              <a:lnSpc>
                <a:spcPct val="107000"/>
              </a:lnSpc>
              <a:spcAft>
                <a:spcPts val="800"/>
              </a:spcAf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Test Cases</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Data Preprocessing</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Test Case 1</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Ensure all required datasets (aisles, departments, order products, orders, products) are successfully loaded.</a:t>
            </a:r>
          </a:p>
          <a:p>
            <a:pPr>
              <a:lnSpc>
                <a:spcPct val="107000"/>
              </a:lnSpc>
              <a:spcAft>
                <a:spcPts val="800"/>
              </a:spcAf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Test Case 2</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Check for missing values in the datasets and verify that appropriate handling mechanisms are in place (e.g., imputation or removal).</a:t>
            </a:r>
          </a:p>
          <a:p>
            <a:pPr>
              <a:lnSpc>
                <a:spcPct val="107000"/>
              </a:lnSpc>
              <a:spcAft>
                <a:spcPts val="800"/>
              </a:spcAf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Test Case 3</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Validate the consistency and completeness of the </a:t>
            </a:r>
            <a:r>
              <a:rPr lang="en-IN" sz="1600" kern="100" dirty="0" err="1">
                <a:effectLst/>
                <a:latin typeface="Calibri" panose="020F0502020204030204" pitchFamily="34" charset="0"/>
                <a:ea typeface="Calibri" panose="020F0502020204030204" pitchFamily="34" charset="0"/>
                <a:cs typeface="Times New Roman" panose="02020603050405020304" pitchFamily="18" charset="0"/>
              </a:rPr>
              <a:t>preprocessed</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data.</a:t>
            </a:r>
          </a:p>
          <a:p>
            <a:pPr marL="0" lvl="0" indent="0" algn="l" rtl="0">
              <a:spcBef>
                <a:spcPts val="0"/>
              </a:spcBef>
              <a:spcAft>
                <a:spcPts val="0"/>
              </a:spcAft>
              <a:buNone/>
            </a:pPr>
            <a:endParaRPr sz="1800" dirty="0">
              <a:solidFill>
                <a:schemeClr val="dk2"/>
              </a:solidFill>
            </a:endParaRPr>
          </a:p>
        </p:txBody>
      </p:sp>
      <p:sp>
        <p:nvSpPr>
          <p:cNvPr id="82" name="Google Shape;82;p17"/>
          <p:cNvSpPr txBox="1"/>
          <p:nvPr/>
        </p:nvSpPr>
        <p:spPr>
          <a:xfrm>
            <a:off x="4700100" y="4732775"/>
            <a:ext cx="4443900" cy="19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000" dirty="0">
                <a:solidFill>
                  <a:schemeClr val="dk2"/>
                </a:solidFill>
              </a:rPr>
              <a:t>.</a:t>
            </a:r>
            <a:endParaRPr sz="1000" dirty="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80;p17">
            <a:extLst>
              <a:ext uri="{FF2B5EF4-FFF2-40B4-BE49-F238E27FC236}">
                <a16:creationId xmlns:a16="http://schemas.microsoft.com/office/drawing/2014/main" id="{BCE26973-29BE-6597-0D7F-87DB239FA20F}"/>
              </a:ext>
            </a:extLst>
          </p:cNvPr>
          <p:cNvPicPr preferRelativeResize="0"/>
          <p:nvPr/>
        </p:nvPicPr>
        <p:blipFill>
          <a:blip r:embed="rId2">
            <a:alphaModFix/>
          </a:blip>
          <a:stretch>
            <a:fillRect/>
          </a:stretch>
        </p:blipFill>
        <p:spPr>
          <a:xfrm>
            <a:off x="0" y="0"/>
            <a:ext cx="9144018" cy="5143499"/>
          </a:xfrm>
          <a:prstGeom prst="rect">
            <a:avLst/>
          </a:prstGeom>
          <a:noFill/>
          <a:ln>
            <a:noFill/>
          </a:ln>
        </p:spPr>
      </p:pic>
      <p:sp>
        <p:nvSpPr>
          <p:cNvPr id="5" name="TextBox 4">
            <a:extLst>
              <a:ext uri="{FF2B5EF4-FFF2-40B4-BE49-F238E27FC236}">
                <a16:creationId xmlns:a16="http://schemas.microsoft.com/office/drawing/2014/main" id="{EF6A5EF8-8A85-1C51-5E0F-F604883546B6}"/>
              </a:ext>
            </a:extLst>
          </p:cNvPr>
          <p:cNvSpPr txBox="1"/>
          <p:nvPr/>
        </p:nvSpPr>
        <p:spPr>
          <a:xfrm>
            <a:off x="114300" y="697230"/>
            <a:ext cx="9029700" cy="3899016"/>
          </a:xfrm>
          <a:prstGeom prst="rect">
            <a:avLst/>
          </a:prstGeom>
          <a:noFill/>
        </p:spPr>
        <p:txBody>
          <a:bodyPr wrap="square" rtlCol="0">
            <a:spAutoFit/>
          </a:bodyPr>
          <a:lstStyle/>
          <a:p>
            <a:pPr>
              <a:lnSpc>
                <a:spcPct val="107000"/>
              </a:lnSpc>
              <a:spcAft>
                <a:spcPts val="800"/>
              </a:spcAf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Feature Engineering:</a:t>
            </a:r>
          </a:p>
          <a:p>
            <a:pPr>
              <a:lnSpc>
                <a:spcPct val="107000"/>
              </a:lnSpc>
              <a:spcAft>
                <a:spcPts val="800"/>
              </a:spcAft>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Test Case 4</a:t>
            </a:r>
            <a:r>
              <a:rPr lang="en-IN" kern="100" dirty="0">
                <a:effectLst/>
                <a:latin typeface="Calibri" panose="020F0502020204030204" pitchFamily="34" charset="0"/>
                <a:ea typeface="Calibri" panose="020F0502020204030204" pitchFamily="34" charset="0"/>
                <a:cs typeface="Times New Roman" panose="02020603050405020304" pitchFamily="18" charset="0"/>
              </a:rPr>
              <a:t>: Verify that new features are created successfully and are relevant to the prediction task.</a:t>
            </a:r>
          </a:p>
          <a:p>
            <a:pPr>
              <a:lnSpc>
                <a:spcPct val="107000"/>
              </a:lnSpc>
              <a:spcAft>
                <a:spcPts val="800"/>
              </a:spcAft>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Test Case 5</a:t>
            </a:r>
            <a:r>
              <a:rPr lang="en-IN" kern="100" dirty="0">
                <a:effectLst/>
                <a:latin typeface="Calibri" panose="020F0502020204030204" pitchFamily="34" charset="0"/>
                <a:ea typeface="Calibri" panose="020F0502020204030204" pitchFamily="34" charset="0"/>
                <a:cs typeface="Times New Roman" panose="02020603050405020304" pitchFamily="18" charset="0"/>
              </a:rPr>
              <a:t>: Ensure feature transformations (e.g., scaling, encoding) are applied correctly and improve model performance.</a:t>
            </a:r>
          </a:p>
          <a:p>
            <a:pPr>
              <a:lnSpc>
                <a:spcPct val="107000"/>
              </a:lnSpc>
              <a:spcAft>
                <a:spcPts val="800"/>
              </a:spcAft>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Test Case 6</a:t>
            </a:r>
            <a:r>
              <a:rPr lang="en-IN" kern="100" dirty="0">
                <a:effectLst/>
                <a:latin typeface="Calibri" panose="020F0502020204030204" pitchFamily="34" charset="0"/>
                <a:ea typeface="Calibri" panose="020F0502020204030204" pitchFamily="34" charset="0"/>
                <a:cs typeface="Times New Roman" panose="02020603050405020304" pitchFamily="18" charset="0"/>
              </a:rPr>
              <a:t>: Validate the integrity of the feature engineering pipeline and confirm that it produces consistent results across different runs.</a:t>
            </a:r>
          </a:p>
          <a:p>
            <a:pPr>
              <a:lnSpc>
                <a:spcPct val="107000"/>
              </a:lnSpc>
              <a:spcAft>
                <a:spcPts val="800"/>
              </a:spcAf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Model Building</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Test Case 7</a:t>
            </a:r>
            <a:r>
              <a:rPr lang="en-IN" kern="100" dirty="0">
                <a:effectLst/>
                <a:latin typeface="Calibri" panose="020F0502020204030204" pitchFamily="34" charset="0"/>
                <a:ea typeface="Calibri" panose="020F0502020204030204" pitchFamily="34" charset="0"/>
                <a:cs typeface="Times New Roman" panose="02020603050405020304" pitchFamily="18" charset="0"/>
              </a:rPr>
              <a:t>: Train multiple machine learning models using different algorithms (e.g., decision trees, nearest </a:t>
            </a:r>
            <a:r>
              <a:rPr lang="en-IN" kern="100" dirty="0" err="1">
                <a:effectLst/>
                <a:latin typeface="Calibri" panose="020F0502020204030204" pitchFamily="34" charset="0"/>
                <a:ea typeface="Calibri" panose="020F0502020204030204" pitchFamily="34" charset="0"/>
                <a:cs typeface="Times New Roman" panose="02020603050405020304" pitchFamily="18" charset="0"/>
              </a:rPr>
              <a:t>neighbors</a:t>
            </a:r>
            <a:r>
              <a:rPr lang="en-IN" kern="100" dirty="0">
                <a:effectLst/>
                <a:latin typeface="Calibri" panose="020F0502020204030204" pitchFamily="34" charset="0"/>
                <a:ea typeface="Calibri" panose="020F0502020204030204" pitchFamily="34" charset="0"/>
                <a:cs typeface="Times New Roman" panose="02020603050405020304" pitchFamily="18" charset="0"/>
              </a:rPr>
              <a:t>) and verify their performance.</a:t>
            </a:r>
          </a:p>
          <a:p>
            <a:pPr>
              <a:lnSpc>
                <a:spcPct val="107000"/>
              </a:lnSpc>
              <a:spcAft>
                <a:spcPts val="800"/>
              </a:spcAft>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Test Case 8</a:t>
            </a:r>
            <a:r>
              <a:rPr lang="en-IN" kern="100" dirty="0">
                <a:effectLst/>
                <a:latin typeface="Calibri" panose="020F0502020204030204" pitchFamily="34" charset="0"/>
                <a:ea typeface="Calibri" panose="020F0502020204030204" pitchFamily="34" charset="0"/>
                <a:cs typeface="Times New Roman" panose="02020603050405020304" pitchFamily="18" charset="0"/>
              </a:rPr>
              <a:t>: Evaluate model performance using appropriate metrics (e.g., accuracy, precision, recall) and compare results across different models.</a:t>
            </a:r>
          </a:p>
          <a:p>
            <a:pPr>
              <a:lnSpc>
                <a:spcPct val="107000"/>
              </a:lnSpc>
              <a:spcAft>
                <a:spcPts val="800"/>
              </a:spcAft>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Test Case 9</a:t>
            </a:r>
            <a:r>
              <a:rPr lang="en-IN" kern="100" dirty="0">
                <a:effectLst/>
                <a:latin typeface="Calibri" panose="020F0502020204030204" pitchFamily="34" charset="0"/>
                <a:ea typeface="Calibri" panose="020F0502020204030204" pitchFamily="34" charset="0"/>
                <a:cs typeface="Times New Roman" panose="02020603050405020304" pitchFamily="18" charset="0"/>
              </a:rPr>
              <a:t>: Tune hyperparameters for selected models and assess the impact on model performance.</a:t>
            </a:r>
          </a:p>
          <a:p>
            <a:endParaRPr lang="en-IN" sz="1000" dirty="0"/>
          </a:p>
        </p:txBody>
      </p:sp>
    </p:spTree>
    <p:extLst>
      <p:ext uri="{BB962C8B-B14F-4D97-AF65-F5344CB8AC3E}">
        <p14:creationId xmlns:p14="http://schemas.microsoft.com/office/powerpoint/2010/main" val="425976210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235</TotalTime>
  <Words>1113</Words>
  <Application>Microsoft Office PowerPoint</Application>
  <PresentationFormat>On-screen Show (16:9)</PresentationFormat>
  <Paragraphs>91</Paragraphs>
  <Slides>13</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Sakthi eswaran</dc:creator>
  <cp:lastModifiedBy>Ritesh savale</cp:lastModifiedBy>
  <cp:revision>11</cp:revision>
  <dcterms:modified xsi:type="dcterms:W3CDTF">2024-02-10T14:36:39Z</dcterms:modified>
</cp:coreProperties>
</file>