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00DBF6-4EA9-4E44-A278-702B90E3530E}"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84864-E587-4336-A4B4-8A03B55FDDF0}" type="slidenum">
              <a:rPr lang="en-US" smtClean="0"/>
              <a:t>‹#›</a:t>
            </a:fld>
            <a:endParaRPr lang="en-US"/>
          </a:p>
        </p:txBody>
      </p:sp>
    </p:spTree>
    <p:extLst>
      <p:ext uri="{BB962C8B-B14F-4D97-AF65-F5344CB8AC3E}">
        <p14:creationId xmlns:p14="http://schemas.microsoft.com/office/powerpoint/2010/main" val="156086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00DBF6-4EA9-4E44-A278-702B90E3530E}"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84864-E587-4336-A4B4-8A03B55FDDF0}" type="slidenum">
              <a:rPr lang="en-US" smtClean="0"/>
              <a:t>‹#›</a:t>
            </a:fld>
            <a:endParaRPr lang="en-US"/>
          </a:p>
        </p:txBody>
      </p:sp>
    </p:spTree>
    <p:extLst>
      <p:ext uri="{BB962C8B-B14F-4D97-AF65-F5344CB8AC3E}">
        <p14:creationId xmlns:p14="http://schemas.microsoft.com/office/powerpoint/2010/main" val="326026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00DBF6-4EA9-4E44-A278-702B90E3530E}"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84864-E587-4336-A4B4-8A03B55FDDF0}" type="slidenum">
              <a:rPr lang="en-US" smtClean="0"/>
              <a:t>‹#›</a:t>
            </a:fld>
            <a:endParaRPr lang="en-US"/>
          </a:p>
        </p:txBody>
      </p:sp>
    </p:spTree>
    <p:extLst>
      <p:ext uri="{BB962C8B-B14F-4D97-AF65-F5344CB8AC3E}">
        <p14:creationId xmlns:p14="http://schemas.microsoft.com/office/powerpoint/2010/main" val="323054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00DBF6-4EA9-4E44-A278-702B90E3530E}"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84864-E587-4336-A4B4-8A03B55FDDF0}" type="slidenum">
              <a:rPr lang="en-US" smtClean="0"/>
              <a:t>‹#›</a:t>
            </a:fld>
            <a:endParaRPr lang="en-US"/>
          </a:p>
        </p:txBody>
      </p:sp>
    </p:spTree>
    <p:extLst>
      <p:ext uri="{BB962C8B-B14F-4D97-AF65-F5344CB8AC3E}">
        <p14:creationId xmlns:p14="http://schemas.microsoft.com/office/powerpoint/2010/main" val="55099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00DBF6-4EA9-4E44-A278-702B90E3530E}" type="datetimeFigureOut">
              <a:rPr lang="en-US" smtClean="0"/>
              <a:t>11/14/2017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784864-E587-4336-A4B4-8A03B55FDDF0}" type="slidenum">
              <a:rPr lang="en-US" smtClean="0"/>
              <a:t>‹#›</a:t>
            </a:fld>
            <a:endParaRPr lang="en-US"/>
          </a:p>
        </p:txBody>
      </p:sp>
    </p:spTree>
    <p:extLst>
      <p:ext uri="{BB962C8B-B14F-4D97-AF65-F5344CB8AC3E}">
        <p14:creationId xmlns:p14="http://schemas.microsoft.com/office/powerpoint/2010/main" val="3953255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00DBF6-4EA9-4E44-A278-702B90E3530E}"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84864-E587-4336-A4B4-8A03B55FDDF0}" type="slidenum">
              <a:rPr lang="en-US" smtClean="0"/>
              <a:t>‹#›</a:t>
            </a:fld>
            <a:endParaRPr lang="en-US"/>
          </a:p>
        </p:txBody>
      </p:sp>
    </p:spTree>
    <p:extLst>
      <p:ext uri="{BB962C8B-B14F-4D97-AF65-F5344CB8AC3E}">
        <p14:creationId xmlns:p14="http://schemas.microsoft.com/office/powerpoint/2010/main" val="909576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00DBF6-4EA9-4E44-A278-702B90E3530E}" type="datetimeFigureOut">
              <a:rPr lang="en-US" smtClean="0"/>
              <a:t>11/14/2017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784864-E587-4336-A4B4-8A03B55FDDF0}" type="slidenum">
              <a:rPr lang="en-US" smtClean="0"/>
              <a:t>‹#›</a:t>
            </a:fld>
            <a:endParaRPr lang="en-US"/>
          </a:p>
        </p:txBody>
      </p:sp>
    </p:spTree>
    <p:extLst>
      <p:ext uri="{BB962C8B-B14F-4D97-AF65-F5344CB8AC3E}">
        <p14:creationId xmlns:p14="http://schemas.microsoft.com/office/powerpoint/2010/main" val="3780597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00DBF6-4EA9-4E44-A278-702B90E3530E}" type="datetimeFigureOut">
              <a:rPr lang="en-US" smtClean="0"/>
              <a:t>11/14/2017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784864-E587-4336-A4B4-8A03B55FDDF0}" type="slidenum">
              <a:rPr lang="en-US" smtClean="0"/>
              <a:t>‹#›</a:t>
            </a:fld>
            <a:endParaRPr lang="en-US"/>
          </a:p>
        </p:txBody>
      </p:sp>
    </p:spTree>
    <p:extLst>
      <p:ext uri="{BB962C8B-B14F-4D97-AF65-F5344CB8AC3E}">
        <p14:creationId xmlns:p14="http://schemas.microsoft.com/office/powerpoint/2010/main" val="3319531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0DBF6-4EA9-4E44-A278-702B90E3530E}" type="datetimeFigureOut">
              <a:rPr lang="en-US" smtClean="0"/>
              <a:t>11/14/2017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784864-E587-4336-A4B4-8A03B55FDDF0}" type="slidenum">
              <a:rPr lang="en-US" smtClean="0"/>
              <a:t>‹#›</a:t>
            </a:fld>
            <a:endParaRPr lang="en-US"/>
          </a:p>
        </p:txBody>
      </p:sp>
    </p:spTree>
    <p:extLst>
      <p:ext uri="{BB962C8B-B14F-4D97-AF65-F5344CB8AC3E}">
        <p14:creationId xmlns:p14="http://schemas.microsoft.com/office/powerpoint/2010/main" val="4078184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00DBF6-4EA9-4E44-A278-702B90E3530E}"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84864-E587-4336-A4B4-8A03B55FDDF0}" type="slidenum">
              <a:rPr lang="en-US" smtClean="0"/>
              <a:t>‹#›</a:t>
            </a:fld>
            <a:endParaRPr lang="en-US"/>
          </a:p>
        </p:txBody>
      </p:sp>
    </p:spTree>
    <p:extLst>
      <p:ext uri="{BB962C8B-B14F-4D97-AF65-F5344CB8AC3E}">
        <p14:creationId xmlns:p14="http://schemas.microsoft.com/office/powerpoint/2010/main" val="292720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00DBF6-4EA9-4E44-A278-702B90E3530E}" type="datetimeFigureOut">
              <a:rPr lang="en-US" smtClean="0"/>
              <a:t>11/14/2017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784864-E587-4336-A4B4-8A03B55FDDF0}" type="slidenum">
              <a:rPr lang="en-US" smtClean="0"/>
              <a:t>‹#›</a:t>
            </a:fld>
            <a:endParaRPr lang="en-US"/>
          </a:p>
        </p:txBody>
      </p:sp>
    </p:spTree>
    <p:extLst>
      <p:ext uri="{BB962C8B-B14F-4D97-AF65-F5344CB8AC3E}">
        <p14:creationId xmlns:p14="http://schemas.microsoft.com/office/powerpoint/2010/main" val="210566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0DBF6-4EA9-4E44-A278-702B90E3530E}" type="datetimeFigureOut">
              <a:rPr lang="en-US" smtClean="0"/>
              <a:t>11/14/2017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84864-E587-4336-A4B4-8A03B55FDDF0}" type="slidenum">
              <a:rPr lang="en-US" smtClean="0"/>
              <a:t>‹#›</a:t>
            </a:fld>
            <a:endParaRPr lang="en-US"/>
          </a:p>
        </p:txBody>
      </p:sp>
    </p:spTree>
    <p:extLst>
      <p:ext uri="{BB962C8B-B14F-4D97-AF65-F5344CB8AC3E}">
        <p14:creationId xmlns:p14="http://schemas.microsoft.com/office/powerpoint/2010/main" val="2482524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667000"/>
            <a:ext cx="8229600" cy="1143000"/>
          </a:xfrm>
        </p:spPr>
        <p:txBody>
          <a:bodyPr/>
          <a:lstStyle/>
          <a:p>
            <a:r>
              <a:rPr lang="en-US" dirty="0" smtClean="0">
                <a:solidFill>
                  <a:srgbClr val="FF0000"/>
                </a:solidFill>
              </a:rPr>
              <a:t>CMOS inverters</a:t>
            </a:r>
            <a:endParaRPr lang="en-US" dirty="0">
              <a:solidFill>
                <a:srgbClr val="FF0000"/>
              </a:solidFill>
            </a:endParaRPr>
          </a:p>
        </p:txBody>
      </p:sp>
    </p:spTree>
    <p:extLst>
      <p:ext uri="{BB962C8B-B14F-4D97-AF65-F5344CB8AC3E}">
        <p14:creationId xmlns:p14="http://schemas.microsoft.com/office/powerpoint/2010/main" val="275615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74345"/>
            <a:ext cx="8458200" cy="4093428"/>
          </a:xfrm>
          <a:prstGeom prst="rect">
            <a:avLst/>
          </a:prstGeom>
        </p:spPr>
        <p:txBody>
          <a:bodyPr wrap="square">
            <a:spAutoFit/>
          </a:bodyPr>
          <a:lstStyle/>
          <a:p>
            <a:r>
              <a:rPr lang="en-US" sz="2000" dirty="0">
                <a:latin typeface="Times New Roman" pitchFamily="18" charset="0"/>
                <a:cs typeface="Times New Roman" pitchFamily="18" charset="0"/>
              </a:rPr>
              <a:t>Noise margin : is a parameter intimately related to the transfer characteristics. It allows one to estimate the allowable noise voltage on the input of a gate so that the output will not be affected. Noise margin (also called noise immunity) is specified in terms of two parameters - the low noise margin N</a:t>
            </a:r>
            <a:r>
              <a:rPr lang="en-US" sz="2000" baseline="-25000" dirty="0">
                <a:latin typeface="Times New Roman" pitchFamily="18" charset="0"/>
                <a:cs typeface="Times New Roman" pitchFamily="18" charset="0"/>
              </a:rPr>
              <a:t>L</a:t>
            </a:r>
            <a:r>
              <a:rPr lang="en-US" sz="2000" dirty="0">
                <a:latin typeface="Times New Roman" pitchFamily="18" charset="0"/>
                <a:cs typeface="Times New Roman" pitchFamily="18" charset="0"/>
              </a:rPr>
              <a:t>, and the high noise margin N</a:t>
            </a:r>
            <a:r>
              <a:rPr lang="en-US" sz="2000" baseline="-25000" dirty="0">
                <a:latin typeface="Times New Roman" pitchFamily="18" charset="0"/>
                <a:cs typeface="Times New Roman" pitchFamily="18" charset="0"/>
              </a:rPr>
              <a:t>H</a:t>
            </a:r>
            <a:r>
              <a:rPr lang="en-US" sz="2000" dirty="0">
                <a:latin typeface="Times New Roman" pitchFamily="18" charset="0"/>
                <a:cs typeface="Times New Roman" pitchFamily="18" charset="0"/>
              </a:rPr>
              <a:t> . Referring to above figure, N</a:t>
            </a:r>
            <a:r>
              <a:rPr lang="en-US" sz="2000" baseline="-25000" dirty="0">
                <a:latin typeface="Times New Roman" pitchFamily="18" charset="0"/>
                <a:cs typeface="Times New Roman" pitchFamily="18" charset="0"/>
              </a:rPr>
              <a:t>L</a:t>
            </a:r>
            <a:r>
              <a:rPr lang="en-US" sz="2000" dirty="0">
                <a:latin typeface="Times New Roman" pitchFamily="18" charset="0"/>
                <a:cs typeface="Times New Roman" pitchFamily="18" charset="0"/>
              </a:rPr>
              <a:t> is defined as the difference in magnitude between the maximum LOW input voltage recognized by the driven gate and the maximum LOW output voltage of the driving gate. That is, N</a:t>
            </a:r>
            <a:r>
              <a:rPr lang="en-US" sz="2000" baseline="-25000" dirty="0">
                <a:latin typeface="Times New Roman" pitchFamily="18" charset="0"/>
                <a:cs typeface="Times New Roman" pitchFamily="18" charset="0"/>
              </a:rPr>
              <a:t>L</a:t>
            </a:r>
            <a:r>
              <a:rPr lang="en-US" sz="2000" dirty="0">
                <a:latin typeface="Times New Roman" pitchFamily="18" charset="0"/>
                <a:cs typeface="Times New Roman" pitchFamily="18" charset="0"/>
              </a:rPr>
              <a:t> =|V</a:t>
            </a:r>
            <a:r>
              <a:rPr lang="en-US" sz="2000" baseline="-25000" dirty="0">
                <a:latin typeface="Times New Roman" pitchFamily="18" charset="0"/>
                <a:cs typeface="Times New Roman" pitchFamily="18" charset="0"/>
              </a:rPr>
              <a:t>IL</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OL</a:t>
            </a:r>
            <a:r>
              <a:rPr lang="en-US" sz="2000" dirty="0">
                <a:latin typeface="Times New Roman" pitchFamily="18" charset="0"/>
                <a:cs typeface="Times New Roman" pitchFamily="18" charset="0"/>
              </a:rPr>
              <a:t>|. Similarly, the value of N</a:t>
            </a:r>
            <a:r>
              <a:rPr lang="en-US" sz="2000" baseline="-25000" dirty="0">
                <a:latin typeface="Times New Roman" pitchFamily="18" charset="0"/>
                <a:cs typeface="Times New Roman" pitchFamily="18" charset="0"/>
              </a:rPr>
              <a:t>H</a:t>
            </a:r>
            <a:r>
              <a:rPr lang="en-US" sz="2000" dirty="0">
                <a:latin typeface="Times New Roman" pitchFamily="18" charset="0"/>
                <a:cs typeface="Times New Roman" pitchFamily="18" charset="0"/>
              </a:rPr>
              <a:t> is the difference in magnitude between the minimum HIGH output voltage of the driving gate and the minimum HIGH input voltage recognizable by the driven gate. That is, NM</a:t>
            </a:r>
            <a:r>
              <a:rPr lang="en-US" sz="2000" baseline="-25000" dirty="0">
                <a:latin typeface="Times New Roman" pitchFamily="18" charset="0"/>
                <a:cs typeface="Times New Roman" pitchFamily="18" charset="0"/>
              </a:rPr>
              <a:t>H</a:t>
            </a:r>
            <a:r>
              <a:rPr lang="en-US" sz="2000" dirty="0">
                <a:latin typeface="Times New Roman" pitchFamily="18" charset="0"/>
                <a:cs typeface="Times New Roman" pitchFamily="18" charset="0"/>
              </a:rPr>
              <a:t> =|V</a:t>
            </a:r>
            <a:r>
              <a:rPr lang="en-US" sz="2000" baseline="-25000" dirty="0">
                <a:latin typeface="Times New Roman" pitchFamily="18" charset="0"/>
                <a:cs typeface="Times New Roman" pitchFamily="18" charset="0"/>
              </a:rPr>
              <a:t>OH</a:t>
            </a:r>
            <a:r>
              <a:rPr lang="en-US" sz="2000" dirty="0">
                <a:latin typeface="Times New Roman" pitchFamily="18" charset="0"/>
                <a:cs typeface="Times New Roman" pitchFamily="18" charset="0"/>
              </a:rPr>
              <a:t> - V</a:t>
            </a:r>
            <a:r>
              <a:rPr lang="en-US" sz="2000" baseline="-25000" dirty="0">
                <a:latin typeface="Times New Roman" pitchFamily="18" charset="0"/>
                <a:cs typeface="Times New Roman" pitchFamily="18" charset="0"/>
              </a:rPr>
              <a:t>IH</a:t>
            </a:r>
            <a:r>
              <a:rPr lang="en-US" sz="2000" dirty="0">
                <a:latin typeface="Times New Roman" pitchFamily="18" charset="0"/>
                <a:cs typeface="Times New Roman" pitchFamily="18" charset="0"/>
              </a:rPr>
              <a:t>|. Where V</a:t>
            </a:r>
            <a:r>
              <a:rPr lang="en-US" sz="2000" baseline="-25000" dirty="0">
                <a:latin typeface="Times New Roman" pitchFamily="18" charset="0"/>
                <a:cs typeface="Times New Roman" pitchFamily="18" charset="0"/>
              </a:rPr>
              <a:t>IH</a:t>
            </a:r>
            <a:r>
              <a:rPr lang="en-US" sz="2000" dirty="0">
                <a:latin typeface="Times New Roman" pitchFamily="18" charset="0"/>
                <a:cs typeface="Times New Roman" pitchFamily="18" charset="0"/>
              </a:rPr>
              <a:t>: minimum HIGH input voltage, V</a:t>
            </a:r>
            <a:r>
              <a:rPr lang="en-US" sz="2000" baseline="-25000" dirty="0">
                <a:latin typeface="Times New Roman" pitchFamily="18" charset="0"/>
                <a:cs typeface="Times New Roman" pitchFamily="18" charset="0"/>
              </a:rPr>
              <a:t>IL</a:t>
            </a:r>
            <a:r>
              <a:rPr lang="en-US" sz="2000" dirty="0">
                <a:latin typeface="Times New Roman" pitchFamily="18" charset="0"/>
                <a:cs typeface="Times New Roman" pitchFamily="18" charset="0"/>
              </a:rPr>
              <a:t>: maximum LOW input voltage, V</a:t>
            </a:r>
            <a:r>
              <a:rPr lang="en-US" sz="2000" baseline="-25000" dirty="0">
                <a:latin typeface="Times New Roman" pitchFamily="18" charset="0"/>
                <a:cs typeface="Times New Roman" pitchFamily="18" charset="0"/>
              </a:rPr>
              <a:t>OH</a:t>
            </a:r>
            <a:r>
              <a:rPr lang="en-US" sz="2000" dirty="0">
                <a:latin typeface="Times New Roman" pitchFamily="18" charset="0"/>
                <a:cs typeface="Times New Roman" pitchFamily="18" charset="0"/>
              </a:rPr>
              <a:t>: minimum HIGH output voltage, V</a:t>
            </a:r>
            <a:r>
              <a:rPr lang="en-US" sz="2000" baseline="-25000" dirty="0">
                <a:latin typeface="Times New Roman" pitchFamily="18" charset="0"/>
                <a:cs typeface="Times New Roman" pitchFamily="18" charset="0"/>
              </a:rPr>
              <a:t>OL</a:t>
            </a:r>
            <a:r>
              <a:rPr lang="en-US" sz="2000" dirty="0">
                <a:latin typeface="Times New Roman" pitchFamily="18" charset="0"/>
                <a:cs typeface="Times New Roman" pitchFamily="18" charset="0"/>
              </a:rPr>
              <a:t>: maximum LOW output voltage</a:t>
            </a:r>
          </a:p>
        </p:txBody>
      </p:sp>
    </p:spTree>
    <p:extLst>
      <p:ext uri="{BB962C8B-B14F-4D97-AF65-F5344CB8AC3E}">
        <p14:creationId xmlns:p14="http://schemas.microsoft.com/office/powerpoint/2010/main" val="260407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237981"/>
            <a:ext cx="8534400" cy="23178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0937" rIns="0" bIns="80937"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Georgia" pitchFamily="18" charset="0"/>
                <a:cs typeface="Arial" pitchFamily="34" charset="0"/>
              </a:rPr>
              <a:t>Inverter Dynamic Characteristics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Fig.4 shows the dynamic characteristics of a CMOS inverter. The following are some formal definitions of temporal parameters of digital circuits. All percentages are of the steady state values.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2" descr="data:image/jpeg;base64,/9j/4AAQSkZJRgABAQEAYABgAAD/4QAWRXhpZgAASUkqAAgAAAAAAAAAAAD/2wBDAAgGBgcGBQgHBwcJCQgKDBQNDAsLDBkSEw8UHRofHh0aHBwgJC4nICIsIxwcKDcpLDAxNDQ0Hyc5PTgyPC4zNDL/2wBDAQkJCQwLDBgNDRgyIRwhMjIyMjIyMjIyMjIyMjIyMjIyMjIyMjIyMjIyMjIyMjIyMjIyMjIyMjIyMjIyMjIyMjL/wAARCAF4Ai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DRRQBGZEDYLAH3NHmx/31/OsK10vT77WdYe7sred1nQBpYwxA8pOOavf8I7ov/QJsv8Avwv+FSm2aOMFu/w/4Jf82P8Avr+dHmx/31/OqH/CO6L/ANAmy/78L/hR/wAI7ov/AECbL/vwv+FPUVqfd/d/wS/5sf8AfX86PNj/AL6/nVD/AIR3Rf8AoE2X/fhf8KP+Ed0X/oE2X/fhf8KNQtT7v7v+CX/Nj/vr+dHmx/31/OqH/CO6L/0CbL/vwv8AhR/wjui/9Amy/wC/C/4Uahan3f3f8Ev+bH/fX86PNj/vr+dUP+Ed0X/oE2X/AH4X/Cj/AIR3Rf8AoE2X/fhf8KNQtT7v7v8Agl/zY/76/nR5sf8AfX86of8ACO6L/wBAmy/78L/hR/wjui/9Amy/78L/AIUahan3f3f8Ev8Amx/31/OjzY/76/nVD/hHdF/6BNl/34X/AAo/4R3Rf+gTZf8Afhf8KNQtT7v7v+CX/Nj/AL6/nR5sf99fzqh/wjui/wDQJsv+/C/4Uf8ACO6L/wBAmy/78L/hRqFqfd/d/wAEv+bH/fX86PNj/vr+dUP+Ed0X/oE2X/fhf8KP+Ed0X/oE2X/fhf8ACjULU+7+7/gl/wA2P++v50qMrHKkEe1Z/wDwjui/9Amy/wC/C/4VW8P28NreaxDBEkUS3gCoigAfuo+gFK7vqPli02nt/Xc3KKKKozCiiigAooooAKKKKACiiigAooooAKKKKACiiigAooooAKKKKACiiigAooooAKKKKACiiigAooooAKKKKACiiigAooooAKKKKACiiigAooooAKKKKACiiigAooooAydL/wCQtrX/AF8p/wCikrWrJ0v/AJC2tf8AXyn/AKKStalHYupv8l+QUUhdQ4QsNxBIGeSP8mkLqrKpYAt0BPWmQOooooAQkDqaXisHxbEk+jwxSqHjkv7NWU9CDcR5FT/YtQsBmwuftEI/5drtySP92Tlh/wACDfhQBr0VnW2swSzi2uEktLo9IZwFLf7p6N+BP4Vo0AFFFFABRRRQAUUm9d5TcNwGcZ5xSb1DhCw3kEhc8kD/APWKAHUUUUAFY+j/APIS1v8A6/B/6KjrYrH0f/kJa3/1+D/0VHSe6NI/DL+upsUUUUzMKKKKACiiigAooooAKKKKACiiigAooooAKKKKACiiigAooooAKKKKACiiigAooooAKKKKACiiigAooooAKKKKACiiigAooooAKKKKACiiigAooooAKKKKACiiigDJ0v8A5C2tf9fKf+ikrWrJ0v8A5C2tf9fKf+ikrWpR2Lqb/Jfkc7rqtD4n8NXig48+a1cg4+V4mYZ/4FGtM0zOs+IrrWGO6zst1lZDHBYH99ID7kBB/wBc29as+LNDudf0X7JZXv2G7SeKaG52bjEyODkD1xkfjVTxBCuh+BpdP04CNjEljaggH55CI1zu4PLZOfemQdG80cUTSyOqRqNzOzYAHqT6Vm/8JT4e/wCg9pf/AIGR/wCNcx4b1DUrnxDaob5n0+4jvJI7XyowkcEcqRwkEDOSMnrjBPHFd15Uf/PNfyoA5bX9f0a9tbO3tNWsZ5m1Gz2xxXKMx/0iM8AHPSusHSsPxOiLptqQig/2jZ8gf9PEdbg6UAQ3NrBeQmG5hjmibqkihgfzrO/s+90/5tOujLEP+Xa7csP+AycsPx3D6VevNQtNPjV7qdYwzbUB5Lt6KByT7DmqXn6nqBxbxfYYP+etwu6Rh/sp0X6sf+A0AQT+IfL8u0NtJb6lM6xxQ3A+ViepDDhgACxwc4Hai4uLrQ1ju7/UVuLJpFSZ5USMQ7jgMCMDbkgHOeuc8cyTeHoDEskbs1/GyyJdz/vH3A5/BTyCFwME9KPs2o6jLCmoQW9vbwyrKVimMhmZTlc5UbRnB79BQA//AISnw9/0HtL/APAyP/GpbbXtHvbhYLTVbG4mbJEcNwjscdeAc1e8qP8A55r+VKI0ByEUfQUAc7fk2vj3SbgDEd1Z3FvI2eNylHTP4CT86PDw/tfUbvxG+DHNm3sP+vdT98f77fN7qEp/izw3J4ktLOGG8No8Nz5jyquWMbIyOo9CVcjPaqXi3U00SHSrBNQTRbCeRopL4BAsCKhKopcFVZiABkHgHjNAHXUgOa8vbxlqaWEcd1fLBezadts1Kqr3Ms05igl2EdgqsR0Hmc1v+A45ZW16+bW5tQE2pSx+XIUPkeWdmPlAIJABwe23jkkgHZVj6P8A8hLW/wDr8H/oqOtisfR/+Qlrf/X4P/RUdJ7o0j8Mv66mxRRRTMwooooAKKKKACiiigAooooAKKKKACiiigAooooAKKKKACiiigAooooAKKKKACiiigAooooAKKKKACiiigAooooAKKKKACiiigAooooAKKKKACiiigAooooAKKKKAMnS/wDkLa1/18p/6KStasXTriGLV9ZEksaE3CYDMB/yyStP7Za/8/MP/fYqY7GlRO/yX5E9IyqwwwB5zyKh+2Wv/PzD/wB9ij7Za/8APzD/AN9iquRZkojRTkIoOMcCnVB9stf+fmH/AL7FH2y1/wCfmH/vsUXCzMrxW2zSIX2SMI760kYRoXIUXEZJwASeAal83VtQ/wBTGNPtz/y0lAeZh7J91fqSfda0Ptdr/wA/MP8A38FH2y1/5+Yf++xRcLMgs9KtbNzKqtLcMMNcTNvkYemT0HsMD2q9UH2y1/5+Yf8AvsUfbLX/AJ+Yf++xRcLMnoqD7Za/8/MP/fYo+2Wv/PzD/wB9ii4WZPRUH2y1/wCfmH/vsUfbLX/n5h/77FFwsyemsiOMOoYehGai+2Wv/PzD/wB9ij7Za/8APzD/AN9ii4WZK0UbEFkUkdCRSqipnaoGTk4HU1D9stf+fmH/AL7FH2y1/wCfmH/vsUXCzJ6x9H/5CWt/9fg/9FR1om8tf+fmH/v4KzdEdZNQ1pkYMpvBgg5B/dR1L3RcV7sv66mzRRRVGYUUUUAFFFFABRRRQAUUUUAFFFFABRRRQAUUUUAFFFFABRRRQAUUUUAFFFFABRRRQAUUUUAFFFFABRRRQAUUUUAFFFFABRWdHeyv4jubA7fJitIZl453M8gP4YQVo0AFFFFABRRRQAUUUUAFFFFABRRRQBTm0uwuJmmmsbaSRurPEpJ/Eimf2Lpf/QNs/wDvwv8AhV+ilZFKclomUP7F0v8A6Btn/wB+F/wo/sXS/wDoG2f/AH4X/Cr9FFkP2k+7KH9i6X/0DbP/AL8L/hR/Yul/9A2z/wC/C/4Vfoosg9pPuyh/Yul/9A2z/wC/C/4Uf2Lpf/QNs/8Avwv+FX6KLIPaT7sof2Lpf/QNs/8Avwv+FH9i6X/0DbP/AL8L/hV+iiyD2k+7KH9i6X/0DbP/AL8L/hR/Yul/9A2z/wC/C/4Vfoosg9pPuyh/Yul/9A2z/wC/C/4Uf2Lpf/QNs/8Avwv+FX6KLIPaT7sof2Lpf/QNs/8Avwv+FH9i6X/0DbP/AL8L/hV+iiyD2k+7KH9i6X/0DbP/AL8L/hR/Yul/9A2z/wC/C/4Vfoosg9pPuzPOi6V302z/AO/C/wCFWLa1trRSltBFChOSI0Cgn8KsUU7ITlJ7sKKKKCQooooAKKKKACiiigAooooAKKKKACiiigAooooAKKKKACiiigAooooAKKKKACiiigAooooAKKKKACiiigCObzPJk8rHmbTs3dM44zWDB4lx4JttemiLzS2yP5EZ5eZgAI1z3LnaPrXRV594Zsp7zVG0yWApp+g307j5cLNK8jtHjPUIjg/7zD+7QB3FgLsWFv8Ab2ja78tfOMQIXfjnAPbNWa5m+8WLp2r3Fq9tcXEaNHAiW8O5zKY3lYZLYICKvbgkZPPG7p1/DqmmWuoWxYwXUSzRlhg7WGRkduDQBnQ/8jrff9g62/8ARk9bVYsP/I633/YOtv8A0ZPW1QAUUUUAFFFFABRRRQAUUUUAFFFFABRRRQAUUUUAFFFFABRRRQAUUUUAFFFFABRRRQAUUUUAFFFFABRRRQAUUUUAFFFFABRRRQAUUUUAFFFFABRRRQAUUUUAFFFFABRRRQAUUUUAFFFFABRRRQAUUUUAFFFFABRRRQAUUUUAFGKKKAOWl8GRS6hd3ovpVlnF0QQg+RpljTcPdVjAH1NdHaW0VlZwWsChYYY1jRR2UDAH6VNRQBiw/wDI633/AGDrb/0ZPW1WLD/yOt9/2Drb/wBGT1tUAFFFFABRRRQAUUUUAFFFFABRRXHfEjU72z8PQafpc/k6jq13HYQSA/NHvPzOPooP0oAXVfiRoun6nJpdpFfavqMRxLb6ZbmYxn0Y9AfbNUz8Q9Vkytr8P/Erv286JIl/MtXS+HPDem+F9Hh03TIFiiQfM2PmkbuzHuT61r0AcF/bnxIuf3tv4R0y3ib7sV1qOZF+u0Yo/tb4nf8AQs6H/wCDBv8A4mu9ooA4L+1vid/0LOh/+DBv/iaP7W+J3/Qs6H/4MG/+JrvaKAOC/tb4nf8AQs6H/wCDBv8A4mj+1vid/wBCzof/AIMG/wDia72igDgv7W+J3/Qs6H/4MG/+Jo/tb4nf9Czof/gwb/4mu9ooA4L+1vid/wBCzof/AIMG/wDiaP7W+J3/AELOh/8Agwb/AOJrvaKAOC/tb4nf9Czof/gwb/4mj+1vid/0LOh/+DBv/ia72igDgv7W+J3/AELOh/8Agwb/AOJpTrvxGt03zeD9OuQM5S21IK2PbcMetd5RQBxWmfErT59Si0rW7G80DUpeI4dQTakp/wBiQfK36V2uRWbrmg6b4j0uXTtVtUubaQcqw5U9ip7Eeorz/wCHl54g0bxjq/g/xBdzXEUMKzaXLNgs8CsUzkdf4evPBoA9SooooAKKKKACiiigAooooAKKTcAaAc0ALRRRQAUUUUAFFFJQAtFFFABRRRQAUUUZoAKKKKACiiigAooooAKKKKACiiigAooooAKKKKACiiigDFh/5HW+/wCwdbf+jJ62qxYf+R1vv+wdbf8AoyetqgAooooAKKKKACiiigAooooAK89sB/wlvxUutQ+/pfhtDa254KvduP3jfVVwv1rofG/iL/hF/Cd7qMal7raIrWMDJkmc7UAHfk5+gNJ4I8Pf8Ix4Us9PkbfdEGa6kPWSZzuck9+Tj6AUAdFRRRQAUUUUAFFFFABRRRQAUUUUAFFFFABRRRQAUUUUAFcD4/xo2veFvE4KpHa3v2O6c9oZxtyfYNg/jXfVgeNdD/4SPwbqulAAyz27CLPaQcqf++gKAN+iue8Da23iLwXpWpuQZpYAsw9JF+V//Hga6GgAooooAKKKKACkNLSYoA5cX1xLf33ma/FZrBOY0hdI/uhQe/PertjrjzLZRyWsjT3EXmHywAoUNtLcnpzn6VNZaPHFcXk1zbwO8twZUYqCQMD1HqDUzWUh1tLsbfKW2aLGeclgf5CoSZ0SlTd1Yih12GaeNRbzrBK/lxXDAbHbngc57HBI5qOPxFDIxP2S5WBZjA05A2K4fb65xnvjHNQw6TepHaWMvkfYrWVZFkVjvcKSVBXGB2yc9qqafaXeoafNa4hFk97MzvuO8ATsSoHfOOuePSi7HyU7X/r/AIc1l1yM3UcTWlzHFLIYo5nUBWYZ4xnI6HGRUc3iGKHL/ZLloBKIROANpYsFx1zgHvjHFZ40C+a8hnlEDvDciXzzKxeRcnjB4XAPQdcdqoS3GbdNItpbZl+2IUjLnzv9cGKlMcY5+b0HSldjVOm2rHRvrSR3KxvaXCwvL5KzkAKXzjGM5xnvjFZ1trt1PDctcW81uEvFiV8IeDIq7TyeeeT+VNk0G8lu0mkWB3iulnWdpWLMofO3bjC4HHHp71O2kXuy6twITDJepdI+85/1isQRjsAe/NP3gSpJfcW49dhedV+zzi3eTykuSB5bPnGOuevGcYpv9vxbifstwIVnNu82F2q4baO+cE+1VotHvVihsG8n7FDOJRLuO9gH3hduMDnHOakk0i5bSp7YGPzJL0zj5jjb5wf064ovInlp/wBdjUvLyOytmnlDFQQAqjJYk4AA9STWQmvOupSi5gmt4Y7YP5LqCxcvtGCCQc8DrWjqdk97ahI2VZY5EljLcjcpBGfbjFZF5ol9qss0l4tsm+BEVAxdQyybxngZB79OtN36E01C3vE2pa7ImjX8kUMtrewQ+YqTBScE4B4JBHBq1JrKwy4e1uPIEgia4wAgYkD1zjJxnGKy38OTSaZqESWdjay3EPlIsRJ79S2B+WKW90C+u5ZSwt3bz1mjmeVyQoYEIF6LwMZ/TmlqactLa/8AWhsPq0SRyExvvS4W32cZLEgA9emCD9K0K51oFufFymGVWihUSzoOcSgFVz6Eq2f+AiuiqkzGaStYKKKKZmFQRXttNc3FtFPG81uVEyA8xlhkZ9Mjmp68z1vVdUHiTVLSDUbiBF1rTII9rZ2JIg3gA8YJ6joaAPTMikyK8v1O+1TTLq90WLXLsRwanpoju52VpUSdzvVjgBl4OAfXHTAqxqt5qOhao2kw6pe3Nutxps3nzyAvGJLrY8bMAMqyjPPQZ7YoA9EnuYLWLzJ5UiTcq7nOBkkAD6kkD8akBBryzx0kup6tq9k2pXsUFtJo7JHbzlArSXLKxx642t9VU9q9OtYBa2sMAlll8pAnmStudsDGWPcnuaAJqKKKACiiigAooooAxYf+R1vv+wdbf+jJ62qxYf8Akdb7/sHW3/oyetqgAooooAKKKKACiiigAoorK8R63B4d8OX+r3HMdrEXx/eboq/UkgfjQByWoAeLfinaaefn0zw2gu7gEfK924/dr/wFfm+vFehVyHw50KbR/C63F/g6rqkjX962MHzJOdv/AAEYGPY112aAForkPDviy/167DCDR1sCGkzFqJe4WPnYzRbBjPB+9xmlsfGNzO+n3V3pa2+lamxWxuFuN7n5GdS6YG3cqkjBbsDigDrqK5Oy8bxTWU1zcWjRAWMN/AiNuMscxYRr0HzkrjHqRXTWjzyWkT3MaRzsgMkaNuCtjkA8Z+tAE1FFFABRRRQAUUUUAFFFFABRRRQAUUUUAFFFFAHBeA8aN4n8VeFyFSOC7F/aJn/llOMkAegYEfjXe15/4oU6J8TPDHiBVVYL4SaRdvnu3zxf+PKa9AoAKKKKACiiigAooooAKKKrXV7FavAjsN8z7EGe+Cf5A0DSb0RZPIpqoqjCqAM54pRS5HrQIKZ5aby+xdxGC2OafVWa8SK7jtwNzsC7c8Io7n8eP/1UDV+haoqtY3kV/apcwkmNxlc+lWaBNNOzCiikJAGSQB70ALRSZBGQciq73sUd7FaEgyyKzAZHAGOf1FAJXLNFFFADQqgkgAE9T606q15eLZrEzISjyrGSP4dxwCfxwPxovbtbO3MpUuxIVUHVmPAFK47NlmisaHXxK8TtZTpZzMqxXLFdrEnA4zkAnoSO9bI6UJ3BxcdwrMl8PaVPdy3UlmhnlniuXfJyZIxhG69hWma4XVvF99pcd1abIptRt712ZQhANoiiZmAz18s7M/3zTEaviDwrBqrxywxQLNJe2k900uSJY4XztxyM4JA+vNXofDGiwaXcabHptuLS4OZoyufMPbJPJxgY9O1c9f8Aie8kFzPaajYWlibpbaCeaFpWbEe5iiKQZCWYLgYwEY80zQPFuoXy2U12YntRf3Gm3Eq27wkyDBik2sSUBwVKnuwoA3ovB3h+G0ubWPS4RBdRpFMvJ3qhJXJJzkFic9fete2torK2it4F2xRII0XOcKBgDJ9q4K/8a6hFY2Bi/dy6rLcTWskdhLdeXaoQEby4+WLBkOSQAG9sHH1SbWfGQ8P2dxLHbRyajNbzR3elypHcFIJJEk8t2VtuAPlPRhnJxQB63RXCL4j1oWX/AAkPmWR0QXn2b7IIGE3l+d5Pmb92N2edu3pxnNVrzxP4gh0TxJq0c1lssL57O2hMBycSooZm3ejEYx7+1AHolFefahrfimxl1+D7ZpjPpFmuomT7I+JY2Eh8rb5nB/dH58nqOK7u0m+02kNxt2+bGr49MjNAE1FFFAGLD/yOt9/2Drb/ANGT1tViw/8AI633/YOtv/Rk9bVABRRRQAUUUUAFFFFAGfqlnc3sCpa6hJZOGyXjQMSMdOa831vT73W/Glp4Rl1iW8toIhf3zyxgCEg4iAA4YlucHtzXp2pX9tpWmXOoXjiO2to2lkY9lUZNcV8PLK5l8P3nibUE2ahr84u3U8+XDnESc9gv860hVlBWVvuREoKTuza/4R/WM/8AI0Xf4wR/4VupC6WSwvKZZAm0yNxuOOpx0/CrFFKdSU9/yS/IcYKOx57Zab9uk0aytfDsujS6c+buUQhYwnkshjR+sgYsOeemTzxUOmWl9d2nhXw/LpV9A+hTRPdXMiBYSIomRdjfx7iV6dATnFekUVBRwut6FcSPfpoVp9neztnlt9wO2a6KMIgu7jbHkkAcBmHoa2/CgvBbX/2n7SIDdE2Yud3mCLy067vm+/5nXtjtit+igAooooAKKKKACiiigAooooAKKKKACiiigApskiRRtJIwVFGWYngCnU11DqVYAqRggjrQBwPxFvdK1vwVexWWp2j39vturTbMC3mxsGGPc4I/Gt/TfGGj3ml2l1NqFrbyzQpI8LygNGxAJUg9COlaLaLpZUj+zbTn/pgv+FcN8NrOzSPXfD95ZQS3Gj6lLGjSxhmaBzvjJJHoSPwrW9Ls/wAP8jO0/L+vmd9ZalZaiGayuobgIcMYnDYPvirdQW9pbWgK21vFCrHJEaBc/lU9Zu19Ni1e2oUUUUhhRRRQAhrGv7W3vfEGnpJDHI0CPMSyAkdAo/Mk/hW1Va4gt/MW7liQyQqxWQjlRjnBpNXKhLld0JFfWs1w1vHcRPMud0auCwwcHj68Vk6vp5ub7zBpH2r5QPM+2GL8NtR6Hp10z2d3crEipG7qVJLu0pDHdxxjp3z7V0lLdaltqnL3Xf8AryM3RrY2tk0ZsvsmXJ8vzjLngc5P8vas3zoxput6hKgly8qbXGciMbQv0yCfxrpKz4NOEYvopgktvcSlwhHQEDIP45P40WCM9W2RWg0/QdNt7V5YLdRH3IXcQBk/yq0L6M3ctuOsUSyM2eMHOP5ViX1pLcak1pYwwBLe08kb8hYxITkgDqQEHHv1FEnhmKS1vVeCKWdkEVs8hyUVUCjJ9cgmjXZFcsHrN6s1rLVY76RESN1LQJPliOFYnA478VHrqXj6bcC1aEDyX3rJGzFhjoMEVBaW1/Z6lMUghktpCiq5mwyIqgY27fXJ6962hyKe61IdoyTiZuipeR6bCLt4T+6TYI4ypUY6HJOT+VQLa21x4okuDDGZLa3Vd5TncxJ6+wA/Otk1m6okNpaXeoJCn2oQFBIF+Y+gz9cUW0GpuU2+4sms2KWV1dRXEc628fmOsTgnGMj86sT3qQG2VkYtcSCNQMcHBP8AIGueGiagsIdY7YPGkMCxrIQHjR9xJOOCfTBx61oT6bNqtzaNqNtCIYlkLRCTeN5wFPQdBu/OldjcKa6jNYu0vIJ7GLcJRdQRA+rblc4+i8/hU+9LnUJbqVgtpZBlVieC+Pmb6Acf99VDpGh/YZmllEYCSyNBGnRNxPP124Htz61qGyt2tGtDAn2dgQ0eOCDyaFd7g5RWkf67mbCsusPDMyeRp8bB4UIw0xH3WI/hUdQOvTpW0vAqha6Np1lKJbaziikAwGVeRV8dKaRE5Jv3dhazTolo2vPrBRjcta/ZDk/KY927p65rSopkHMr4J0+HSdNsbS4vLNtOLG3uIJB5q7s78kgg5zzkU5fBenLoWo6P5l0be+mM8jtMTIsh2/MrHnOVDc55rpKKAMfUvD1rqFtaRxy3FlJZ/wDHtPaOEeIbduBkEEY7EEcD0qO38L2kDaY/n3UsthPJcrLNLvaWR0ZGLkjnhzwMYwOwxW5RQBzv/CHWX2/7R9qvvs32j7X9g879x527dv24z975sZ255xmnS+EbCbR9S0xpbjydQu2u5SGG4OXDkLx0yoroKKAMW88NWl7Pq8ssk4bVbJbKcKwwqKJACvHB/eN1z2rVtoBbW0UCklY0CAnrgDFS0UAFFFFAGLD/AMjrff8AYOtv/Rk9bVYsP/I633/YOtv/AEZPW1QAUUUUAFFFFABRRTJpUgheaV1SNFLMzHAAHUmgDgfiE58Qato/geBzjUJPtOobDgpaxnJz6bmwB9DXczosdpsRQqrtAAGABkVxHw6ik1q81bxtdKwfVZfKslb/AJZ2kZITHpuOSfXg13N1/wAe7fUfzFAE1FFFABRRRQAUUUUAFFFFABRRRQAUUUUAFFFFABRRRQAUUUUAFFFFAAa86bOhfGCyudu2DX7Sa2fB486Fyyk+5TIr0WvPviVaSL4NXWbWNjdaJfrqMYB5ISQ7/wANpb8qAPQBS1DZ3MV7ZQXUDbop41kQ+qsMj+dTUAFFFFABRRRQAUUUUAGKKKKACiiigBMD0owPSlooATA9KWiigAooooATA9KXFFFABiiiigAxRRRQAUUUUAFFFFABRRRQAUUUUAFFFFABRRRQBiw/8jrff9g62/8ARk9bVYsP/I633/YOtv8A0ZPW1QAUUUUAFFFFABXCfEy9ubmxsPCmnOy32vT/AGdmXrHbjmZ/pt4/Gu7JxXn/AIX8vxF8SPEfiDd51vp2zS7F/wCEYG6Yj33EDNAHcWFlBp1hb2Vqgjgt41jjUdlAwKddf8e7fUfzFTVDdf8AHu31H8xQBNRRRQAUUUUAFFFFABRRRQAUUUUAFFFFABRRRQAUUUUAFFFFABRRRQAVQezhv9LurO4UtDcebE4PdWLA/oav1Baf6k/9dH/9CNAHH/Cu8lfwf/ZN0xN3otzLp02ep2N8p/74K/lXb1wOmlND+MWr2TN5cWuWcd7CDwrSx/I4HvjBNd9QAUUUUAFFFFABRRRQAUUUUAFFFFABRRRQAUVG88UcscTyKryEhFJ5YgZOPwqSgAooooAKKKKACiiigAooooAKKKKACiiigAooooAKKKKACiiigAooooA4jxJ4hufDHilrpfDutarDdWUUYbTbbzQjI8hIbkY4cVR/4WrP/wBCD4y/8Fv/ANevRcUUAedf8LVn/wChB8Zf+C3/AOvR/wALVn/6EHxl/wCC3/69ei0UAedf8LVn/wChB8Zf+C3/AOvT1+KFzIoCeAvF29jgBrAL+ZLcD3r0KigDzHUbv4g+KS1mNIl8N6VIP3k6SxzXTqeoXDAIffqK6vQba28N6Nb6Xp2iX0VtAuAP3ZLHuxO/kk8k10dFAGd/ak3/AECb/wDKP/4uorjUpWgYf2XfDkckR+v+/WtUN1/x7t9R/MUAVP7Tm/6BN/8AlH/8XR/ak3/QJv8A8o//AIutGkJA60AZ/wDak3/QJv8A8o//AIuj+1Jv+gTf/lH/APF1btrqC7iEsEgkjJIDL0JBwf1FTUPTRgZ39qTf9Am//KP/AOLo/tSb/oE3/wCUf/xdaNFAGcdUlGM6VfDJx0j/APi6P7Tm/wCgTf8A5R//ABdXZvurxn5xUlAGd/ak3/QJv/yj/wDi6P7Um/6BN/8AlH/8XWjRQBnf2pN/0Cb/APKP/wCLo/tSb/oE3/5R/wDxdaNFAGd/ak3/AECb/wDKP/4uj+1Jv+gTf/lH/wDF1o0UAZ39qTf9Am//ACj/APi6P7Um/wCgTf8A5R//ABdaNFAGd/ak3/QJv/yj/wDi6P7Um/6BN/8AlH/8XWjRQBnf2pN/0Cb/APKP/wCLo/tSb/oE3/5R/wDxdaNFAGd/ac3/AECb/wDKP/4uobbUpViI/su+PzueBH/eP+3WvVe04hb/AK6P/wChGgDlvFmjR+KrKFXsNTtL61fzbO9gEYkt5PUfPyPUd6xIfFnjvw9CU13wncavbxsEW900r5snuYQSc+uMCvRre6gukZ4JA6q7RkjpuU4I/Agj8KlwKHpowPO/+Fqz/wDQg+Mv/Bb/APXo/wCFqz/9CD4y/wDBb/8AXr0WigDzr/hasw6+AvGI/wC4d/8AZUf8LVn/AOhB8Zf+C3/69egXA/dDjPzrx/wIVIKAPO/+Fqz/APQg+Mv/AAW//Xro9E8UzazYfav+Ec1qz+cp5V3Ckb8d8FuldFRQBnf2pN/0Cb/8o/8A4uj+1Jv+gTf/AJR//F1o0UAZ39qTf9Am/wDyj/8Ai6P7Um/6BN/+Uf8A8XWjRQBwtx8Q5rXx/F4Zfw9qEiywpIJ4lDmPcSMuASAvHXP4V3Q6U0RoHLhFDNwTjk06gDkNQsJtQ+JmnyJqV5FHp9i07wIE8sl3CgHKk/MFfPP8IxjnPX1mLowj8SS6yl1MDNbrBJb4TY20kq2cbsjc3Gcc9K06ACiiigAooooAKKKKACiiigAooooAKKKKACiiigAooooAKKKKACiiigAooooAKKKKACiiigAooooAKhuv+PdvqP5ipqhuv+PdvqP5igCaqGtTQ2+h309xJJHDHbyO7xOUdVCkkqw6H0NX6q6lYQapptxYXSloLiNopArbSVIwcHtVRaUk3sBl+D9K/sXwvYWjyzPJ5SvJ5shchiAWAz0Gc8VrfbIPtps9489YxKVweFJIBz06g/lXDeI7Iy6laaYlle6tHZ6fIGTzRuaSUhI2ckjjCSZPbPSo5PDGrSW2p3kmoaqt9bWcVrB9ml2faikWdx4OcyO3613OhCo/aVJ2ctfvfr8yb20O2tNYsb6WOO2n8xpIvOUBSMpu255HqKv1w2im40XxC9nNo+oSxpb2tjBdQxAxBEXJZmLf33bPHYV3NctekqcrR2Gncin6J1++On1qWopzgJzj5x/OpaxGFFFFABRRRQAUUUUAFFFFABRRRQAUUUUABql8n9nXHmu0ceZdzq20qNzZIPb61dNUfs0V5ptxazLuimMsbgHGVLMDz9DQrdQMbwLpq6b4VtWM08jXWbpvPlLlTId+Bnp1598nvW+95Al7HZmQefJG0ipg8qpAJ/Nh+dcXr1klvNo2kJZ32rW1pFLPJCJA0j5HloCSV4/eH6Ae1RaENS0XW7aDUNN1K7ZdPtrNLqKMPGhyxkJYkcDKAnH8Fd9Sj7Xmrc2ru7fP1JTtodo+qWcaXrtMAtlzcHB+T5A/pz8pB4q2jrJGrqcqwBBx2rzy78K3t9ZXVy91qaS6hqRMtosu2LyTKFyy46eUozzXog4AFc9anTglyyu+v4frcabI7jHlDJP306f7wqUVFcHEY5x86/8AoQqQVgMWiiigAooooAKKKKACiiigAooooAKKKKACiiigAooooAKKKKACiiigAooooAKKKKACmPIke3eyruO0ZOMn0p9c742BTwzLdoCWspobsYODiOVWb/x0GgDfklSJd0jKi5AyxwMk4H60+ubvca54ng07Aey0zbd3PcPMf9Uh/wB3/WfUJXSUAFFJuGcUtAGPotxNPqOvRyyM6wX4jjB/gX7PC2B7ZYn8a2KwtA/5CviT/sJL/wCk0FbtABRRRQAUUUUAFFFFABUN1/x7t9R/MVNVa/QS2UsZLDcAMqcEc9j2oAmEqGRow6lwASueQD0OKfXCeH/hpDoOs6rejW9UulvijfvLl1kUjOdzqRu68ZHFdL/wj1v/AM/mqf8Agwm/+KoA0EtoEupLlYUWeRVV5AvzMFzgE+2T+Zqasj/hHrf/AJ/NU/8ABhN/8VS/8I9b/wDP5qn/AIMJv/iqANaisn/hHrf/AJ/NU/8ABhN/8VR/wj1v/wA/mqf+DCb/AOKoAvSSpIimN1YCQKSDnkHBH1qxXC+G/h6nhnXdQ1b+17+5e+uml+zmUiJQzE/MCTvYf3jXdUAFFFFABRRRQAUUUUAFFFFABRRRQAUUUUAFVbeVEhy7qu6Z1GW6neePrVquC1j4eR6/4l0/Xv7Yv4Xs7lnNsJWMRAY/cwQUb3H5UAduLaH7UboRJ55QRmTHzbQc4z6Z7VNWQPD1t/z+an/4MJv/AIql/wCEet/+fzVP/BhN/wDFUAa1FZP/AAj1v/z+ap/4MJv/AIqkPh63/wCf3VP/AAYTf/FUAX5pUkiOx1O2VVbBzg7hx9asCuD0r4dx6J4r1DxCNXv5nu50YW3nN5eMgfPkkue+T0rux0oAWiiigAooooAKKKKACiiigAooooAKKKKACiiigAooooAKKKKACiiigAooooAKKKKACqerWCappF7YPjbdQPCSRkYZSP61cooA5IW114L8A3s0bNf6lFC9xLLs5mmI5Ygdhxx/dUCsG38S3kcrRw+IxqGmPd2kY1WRY1VWYu80alVCkbURR1IMmM5FelkZpgijChQihQcgAcZoA838PXd1r/jmw1CTXLhY/sM93DY4QK8Mk5WPjbkgIqknORlemTu9LFMWKNCCqKCo2jAHA9KfQBwb/wDCXf21rv8AwjJ0Ty/7QHnf2l5uc/ZoMbdnb60/HxV9fB3/AJM1uaB/yFfEn/YSX/0mgrdoA4bHxV9fB3/kzRj4q+vg7/yZruaKAOGx8VfXwd/5M0Y+Kvr4O/8AJmu5ooA4bHxV9fB3/kzRj4q+vg7/AMma7migDhsfFX18Hf8AkzUVwPin5Dbj4PxkdPtPrXfVDdf8e7fUfzFAHGY+Kvr4O/8AJmjHxV9fB3/kzXc0UAcMP+FqZ5Pg7H/bzUcut/EbSzvvPC+manCOWOm3hVwPZZBya72igDnPC/jXSvFSzR2rTW99b8XFjdR+XNCfdT1HuM10dee/E6wGmWNv4z09DHqmjyxuzx8GaAsFkjc91wSeemK76GVZ4UlQhkdQykHgg80ANucbY8gn94v86mqG46R84/eLU1ABRRRQAUUUUAFFFFABRRRQAUUUUAFFFFABVe0/1Lf9dJP/AEM1Yqvaf6pv+ukn/oZoAsUUUUAFFFFAEN1/qRkE/vE6f7wqUVFdcQjnH7xP/QhVHVNaj0p40ezvrjeM5toDIB9cdKcYuTshNpas0ywUZJwK4O++I0l5ez6d4P0W41+6hJWSdGEdrE3oZG4J9h+dZvj3xO+raVbaDYw6jZzalcLFKXgKSNbjmXyx1LYwPoTXQ6TrOl6RYW2m6boWq21tEAkaCxYAe5/qa1+r1exHtYdzNtpfizNGGlt/CVuxHKO05I/75JFT4+Kvr4O/8mansPF2ozxafqlxZ2kei6nMkNqUlbz03khGcEbcEgcA5G4dadbeKtTla11OS1sRoF5ci3glWZvOAZiiSEEbSGbbwDkbh1rE0K2Pir6+Dv8AyZox8VfXwd/5M1Jpnjz7T9plvLXyoRavdw7AS21ZWiEbZ6yEqMAdzjHGT1enSXcunwSX0ccd0yBpY4zlUY9s98dKAOQx8VfXwd/5M1reHx4z+2Sf8JIdC+y+X+7/ALO83fvyOu/jGM/pXR0UAFFFFABRRRQAUUUUAFFFFABRRRQAUUUUAFFFFABRRRQAUUUUAFFFFABRRRQBhaB/yFfEn/YSX/0mgrdrC0D/AJCviT/sJL/6TQVu0AFFFFABRRRQAUUUUAFV7rd5bdNvy/XOasUUAFFFFABRRRQBT1XTYdX0m8064/1N1C8L/RgR/WuZ+F+oTXfgqCzuyftulSvp1xnruiOB/wCO7a7KvP8ATM6B8X9W08hltddtEv4f7vnR/JIB7kbWNAHdz/dT/fX+dS1DcdI+M/Ov86moAKKKKACiiigAooooAKKKKACiiigAooooAKr2n+qb/ro//oRqxRQAUUUUAFFFFAEN1/qR0/1idf8AeFS4qK6/1I4z+8Tj/gQrA8deIG8M+Eb2/hG68YCC0Tu8z/KgA78nP4GgDnNIJ8UfFC+10ndYaMx0yyyOGl2kzOPccLn0r0YrXNeFPDy+F/DGjaVgNLCd075zulZWLt/30TXT0rAecw+GZr3VLSFtHvrFLS9S7kMl95louwlv3CbuCzYzlRgZ/GW00rUhpmmeE30e4jtNPu4na/aVDE0MMnmRkYO4sdqAggYyea9BopgclrOgS3t9PHp9tFaqkTXIn2ACa6wwiz6hD85z/FtPXNS+DbLUrOO9+2rLFA7ReTDK25lYRqJWzk8M4J9+T3rqKKACiiigAooooAKKKKACiiigAooooAKKKKACiisrxPeXen+FdWvbFN93BaSyQr/tBSRQBqbhz7UjOqIzswVVGSSeAK89kEml3dvb6Tqd7fpf6XczzmS7aY7lRdky5J2kk4wuAc8Diqd7drqOk+CbGTUJm+2abK9wsV0yPLttc5JUgnDd/WgD0q1u4L20huraVZYJ41kjkXoykZBH1BqXIryPRLGBYvAemf2rf21nfaPNNPGt9IPOk2W52hi2VA5ICkYwQMAmtbSdQu08WaVZveXEunxXOoW8E8kxb7QqrGw3H+IqxkQE8/IfegD0CS9tobqC2kmRZ7jd5UZPzPtGWwPap68dsrW113xzpt1c3t1Mp1LVI43jvpFUJGylAu1sY5PTqMA5AFexDpQAUUUUAFFFFAGFoH/IV8Sf9hJf/SaCt2sLQP8AkK+JP+wkv/pNBW7QAUUUUAFFFFABRRRQAUUUUAFFFFABRRRQAVwXxOU6bbaL4qiVi+iX6SS7ept5PkkH6r+Vd7VDW9Lh1rRL3TJxmK6geFvbcMZoAsTMrxxMpyC6kEVPXE/DjUptQ8C2EF2SL7TpDYXKk5IeJtvP1AB/Gu2oAKKKKACiiigAooooAKKKKACiiigAooooAKKKKACiiigAoooyKAIbrHkjOf8AWJ0/3hXB6kD4q+K1jpq/Npvh2MXtz3Vrl+IlPuoy1dd4h1S30TQLzVLptsFogmfHUhSDge56fjXPfDPSri08NNquoD/iZ61M2oXWRgjfyi/QLjj3NFwOsuf9da9f9b2/3WqzVe5P7225x+9/P5WqxQAUUUUAFFFGRQAUUZpMj1oAWikyPWjI9aAFopNw9aMj1oAWikyPWlzQAUUmR60tABRRRQAUhAIwelLWZ4hlvLfQbu5sGIuYF85QFDFwpDMmD/eUFfxoAfp+h6VpLzPp2nWlo07bpTBCqFz74HNRWnhrQ7C4+0Wek2VvNvaTzIoFU7iCCcgdwSPxrlLjxzcLe6hLAFexlhkh0v5f9bcxgZGe4ZpAoH/TJvWqXiHxRq2iG4nj1d7p9OkijltoNOLwyA7A3mzbcI/zE4UjGRwaAOkm8D6S2rWssVjYx6dHb3MU1kLcbJWlaI7iOn/LL07j0rXutA0e+06LT7rS7OaziwUt3hUomOmFxgVz9zrepwSXejeeP7Vk1FIbWXyx/qJP3m7GMfJGsq8jkxj1rDvPGWvSapdz2Flq81vaXb262sOliSKZY32sTLuyGOGwRwMjINAHbvoOgTBbKTTrBwkv2oQtEp2yZ/1mOxz3rXryiziv9J1nxHqy363F/Pq8elRST2cZ8vzFt8MWADbVDfcyFJGepzWpruu674fsdYsTqS3V5b21vdW94bZVIDzeWyuo+U9OMAcE+maAPQ6K4S+uPESeJf7Fg17yxHpLXjTtaRks4mIAxjAGOPp780vh/XtYudQ8OzXt1HLb67pz3X2dIgotmVY2AVurZ3kHPoMYoA7qiiigDC0D/kK+JP8AsJL/AOk0FbtYWgf8hXxJ/wBhJf8A0mgrdoAKKKKACiiigAooooAKKKKACiiigAooooAKKKy9Yk1iNYv7JtrWYnPmefIVx0xjH400ruwm7K5yOkg6D8Vta0gLi21iKPVIPQSKdkoHueGr0KvKvG0mv6fNpXivULO0h/saY/PBIzZSXCEMP7uSK65bvxe2GGnaWVPOfPbmtPYvuvvRPtF2Zt6jqlhpFr9q1G9t7O33BfNuJBGuT0GTxVePxHosuktqserWL6epIa6E6+UCOo3ZxWX4msLjVL3RLaLU4LGRZZJcPGJGdhGy/Ip4JG4nnpjpWHb3Nze+IdK03UEgntrHU7mBpjEqrNItuHjbb0Bw7jjumeKyLO2OsacLGO++3232STASbzV2Nn0bODVhrqFJoYnmjEk2fKUty+Bk49eK4IaBPqOsasbBoIYLDU3aGNuI282zVJOB0IaQt05OR3zVTT9ft9FnjuZ0e6hstOVIJWYgrZo6xmYDB3PI/wA2O6IvOSAQD06igdKKACiiigAooooAKKKKACiiigAooooAKx9VOv8Anp/ZC6cYtvz/AGrfu3Z7be1bFMkdYo2kdgqKMsxOAB61UZcrvYTV1Y8q8Wvr/iDVLLwZejTmkugL2WO237fKjYcSk9EZuOOeO1dlCfGKyxrLHogiBG4J5uQvfFYvw6jfW7/WfGtwrf8AE0m8mxDfwWsRKrj03Nkn8K9ArT22luVfcR7PzZXn/wBbbdP9Z/7K1WKr3H+ttuM/vPy+VqsViaBRRRQBka3qc2nLD5YREkJDTyIzJH6ZC88/hVGfW/LSxvJo4nXybiQmKQsDsA+6Qcc+44rZvrOS6CNDdy20iZwyYIOeoIPB/pWdNoMKWq7Va4aJJsxuwXzjJ97JA4yfSoaZvB07JSIpdU1O0uoIbmK1xNFLJ+73fLtUEDnr9f5UlprN8yafJdQW5W+g3xrESCriPfgk8YOD9Peq9rp91falC85vvJhhljLXSopG4AADb17nJ9q05NBhltNPt2lk2WcRiGMAuDGYzn8DmhXLl7ONk/w+dv0KtlrctxqH2OWW0l8yF5AbYn92RjgnoevUY6VPpdzNF4Ps7lY3uJls0cJn5nO0HH40+30Qw3EE8l7NM8MbRIGCgBTjjAA9BzVq30+O10eLTvMfy44RDvDbWwBjOR0NNJ9SJyhtHy/X/gHP3Gsy3miaqBPbSFbV2DwFkaM4PBVufx9u1XpNWvRHc3MEUDWdmSr7yd77QCxB6DHPXOcdqll8Pi5juRdXs08k0LQCRlUFEbrjAGT060+fQ1lklC3c0dvOQZoEC7XOAOuMjOOcdaSTKc6f9fIrrqeqXN5qEdnDamK0ZNpkLAyZQNjjoeev6VRn8YIxaS2aHy0RW8uRXLyZUNgEDA6gc9/SrcWk3E2qauxuLi2hmlQDy8YkTylBxkHBzkZHPFW20RQ7C1vLi0hkAEkUWAGwAODjKnAA4Paj3ugXop6rt/XUp3OvzR3/AJSC3ij+UxrcBlM4IB+VvujrjB7jtXSVk3ujfbWkVr24W3l4lg4ZW4xwSCV49K1QMDApq/Uym4tLlFoooqjMKQjIxx+NLRQBiReFNJhsNNskth5GnXAubZcn5JAWOfzY1Vv/AALoupS3jTrdeXeHfLAl06xGTj95sB27uBzjt610tFAGe+i2Umtw6w8Wb2GBrdJM/wABIPT168+59az7nwdpN1qb30i3IMkqzTQJcyLBLIuMM8YO0kbR2wcc5roKKAMl/Demy2+pW8sLPFqM/wBouFLkfPtRQVIwVwI1xjoRmqf/AAhelHTbuylN3OLwoZ5p7l5JX2NuUbmJIAPYcV0VFAGdJotpLq76oyt9qe1NoSG48stu6eue9QWnhuwsjpBhWTOk27W1rl84QqqnPqcIK2KKACiiigDC0D/kK+JP+wkv/pNBW7WFoH/IV8Sf9hJf/SaCt2gAooooAKKKKACiiigAooooAKKKKACiiigAooooAzPEOkQ694ev9KnAKXcDxfQkcH8Dg/hWL8NtXl1jwNp7XOReWgNldK33hLEdhz7nAP411tcB4cH9gfFHxFoeNttqkaatbDtuPySj6lsGgDsNV0aw1u2FvqFuJow25fmKspxjKspBBwTyD3qvN4Y0a40hNKksYzZo29IwzKVbn5gwO4Nyec55rXooAzbXQtOsdIbSrW3EVmysrIrsC277xLZ3EnnnOaLjQtOuzbGa1RvsyhIgCQAoIIUgHkZVTg8ZAPatKigAHSiiigAooooAKKKKACiiigAooooAKKKKACuI+J2oXI0G38P6cxGo69OLGIgZKRn/AFr49Amee2a7fOK890E/8JV8TtV104ew0RTplkccGY8zOPpkLn0oA7fTNPt9K0u10+1QJBbRLFGo7ADAq3RRQBXuP9bbdf8AW/8AsrVYqC4/1tvzj95+fytU9ABRRRQAUUUUAFFFFABVLUsNbLD/ABSyIg/PJ/QGrhqjGTeagZRzDb5RD/ef+I/gOPxPpSZUd7l5RiloFFMkKKKKACiiigAooooAKKKKACiiigAooooAKKKKACiiigAooooAwtA/5CviT/sJL/6TQVu1haB/yFfEn/YSX/0mgrdoAKKKKACiiigAooooAKKKKACiiigAooooAKKKKACuA+IynSdR8OeLUXA029EF03pbzfIxPsCVNd/WP4s0ldd8JarpjR+Ybi1dEX/bxlf/AB7FAGuDkZ60tcz8PtY/tzwJo94WJl+zrFNnqJE+RgffKmumoAKKKKACiiigAooooAKKKKACsnVfEenaRf6fYXEpN3fTCGGJOW5z8x9F4PP5VrVyXjG3iS88OzLGglfWYFaQKNxASTAJ7gZP50AW9S8YWumX81u1lfzw2wBvLqCENFbZGRvOcng5O0HAwTirA8TWJ13+yvn8zzfs/m4GwzeX5vl9c58v5umPfPFclqepWukw+LtFvJ3/ALR1OSWSxgKEtciSBEUR/wB7DAg46Y5wKuX3h+Ox/s+K2nkOs3W1Y2yNqSiERSXOMZ3CIEcnGSvGTmgDrNN1SLVFuJIEfyYp2gWUgbZSvDFeegbK845U9sE364fwjqF6NUXTChW2iiuFe3wv+h+VMI4lyBk+ZH8+STnGRwa6htc0pGKtqdkrA4IM65H60CbS3Mvx34gPhvwje30XzXbKILRB1eZztQD15OfoDUvgvw8vhjwpYaWSWmjj3TuTnfKx3Oc9/mJrgfFfiewvviXodrcs02jaZKkxaDDpJcyDEZJz91BuYntnmvU7XUbO9Zltru3nZRkiKQNgfgabi1ugui1RRRSGQT/6236f6z/2U1PUE/8ArLfjP7z8vlNT0AFFFFABRRRQAUlBOBkkAVQa5lvSY7M7YujXH/xA7n36fWgaVx1zO88xtLZsP/y1kHPlj/4o9h+P1tQwpBCsUa7UUYAptvbx20QjiGFHPqSfUnuampA30QUUUUxBRRRQAUUUUAFFFFABRRRQAUUUUAFFFFABRRRQAUUUUAFFFFAHJWGu6TpWueIodQ1G1tZX1BXVJpQhK/ZoRkA9sg/ka0v+Ex8Nf9B7Tv8AwJX/ABrbooAxP+Ex8Nf9B7Tv/Alf8aP+Ex8Nf9B7Tv8AwJX/ABrbooAxP+Ex8Nf9B7Tv/Alf8aP+Ex8Nf9B7Tv8AwJX/ABrbooAxP+Ex8Nf9B7Tv/Alf8aP+Ex8Nf9B7Tv8AwJX/ABrbooAxP+Ex8Nf9B7Tv/Alf8aP+Ex8Nf9B7Tv8AwJX/ABrbooAxP+Ex8Nf9B7Tv/Alf8aP+Ex8Nf9B7Tv8AwJX/ABrbooAxP+Ex8Nf9B7Tv/Alf8aP+Ex8Nf9B7Tv8AwJX/ABrbooAxP+Ex8Nf9B7Tv/Alf8aP+Ex8Nf9B7Tv8AwJX/ABrbooAxP+Ex8Nf9B7Tv/Alf8aD4w8NY/wCQ9p3/AIEL/jW3RQB5Bf6rb+DNcu9a8K6npuo6ZfSGa/0f7WissneWE5xk917/AMty2+NPg+WBXmlv7Zz1jmspNw/75BH5GvQ6KAPOp/jX4QhQtGdTn9BFYvz/AN9ACrVn8YvA13ZxXDa3Hbl1yYpkYOh9CACM/jXdYHpUX2S2/wCfeL/vgUAcj/wtrwH/ANDJa/8AfL//ABNH/C2vAf8A0Mlr/wB8v/8AE1132S2/594v++BR9ktv+feL/vgUAcj/AMLa8B/9DJa/98v/APE0f8La8B/9DJa/98v/APE1132S2/594v8AvgUfZLb/AJ94v++BQByP/C2vAf8A0Mlr/wB8v/8AE0f8La8B/wDQyWv/AHy//wATXXfZLb/n3i/74FH2S2/594v++BQByP8AwtrwH/0Mlr/3y/8A8TSH4s+AzjPiS04/2H/+Jrr/ALJbf8+8X/fAo+yW3/PvF/3wKAOQPxY8BEgnxHaZHQ7H4/8AHaP+Fs+A8g/8JJa5H+y//wATXX/ZLb/n3i/74FH2S2/594v++BQBx5+LHgQbiniG2Zj/AApG5Zj6D5eTXH6j8Q/Bckpj0jwu2oXcnIa4hW1iz3LPJ0/KvYRa26sCsEQI5BCDipaqM5R+F2E0nuePeFbDQP7QudX8T63obXUg2R6bazKLa3GAfX529z7+xrt7HV/BGmyNJZajo9u7DazRzICR6da6WI/vJxknDj8PlFSE4purOSs2xKEVsjF/4THw1/0HtO/8CF/xo/4THw1/0HtO/wDAlf8AGoNP8QzX/i/UtK+xXMdvaRJiaSLCs+Tn5s9CNpHrzXQbgDgnmlUpypytLtf79Rp3Ofn8YeGzJb413TuJP+fhf7re9T/8Jj4a/wCg9p3/AIEr/jWpO37y35x+8/8AZWqVpEQZZgB7mpGY3/CY+Gv+g9p3/gSv+NH/AAmPhr/oPad/4Er/AI1fbU7TO1JDK3pCpf8AlTfPvZ8eTbCEf3p35/75XOfzFK5XK+pS/wCEx8N/9B3Tv/Ahf8ahufG3h+FU8vVLOVpASm2dQpHTO4nHWtP+z2m5u7iSb1QHYn0wOv4k1cSNY0CIoVQMAAYAoDRHEaR438PeI9en0dtUjkvYX2rajiOXjOVb/lp/njvVzxydUOnafZaRd2tvNd30MX75GO8Bt5C7WHG1GJ9VyOOtbtnoemWGoXeoWtjBHeXbbp5wnzyH3brj26VU1vSr2+1XRb20eDbYXLSyRzFgCGRkJXH8QDNgHjmmJu5sxhxEocqXx8xUYGfanUUUCCiiigAooooAKKKKACiiigAooooAKKKKACiiigAooooAKKKKACiiigAooooAKKKKACiiigAooooAKKKKACiiigAooooAKKKKACiiigAooooAKKKKACiiigAooooAKKKKACiiigAooooAKKKKAIYj+9nyR98fh8oqU1wOux+P28aWR0mWwXQBcDztqEyD5P8AloCQSucfcI966byvEv8Az+aT/wCAkn/xygDKstSXSIfFGp39tcxmG7eZwYiN8aoqpsJwGyFB4PBbHWpbXR57/WU1sXl9FGd6iCdQGVegKjsDweRnHWnaro/iHVbP7LNfaUIjLHIwFnIdwRw20/vOhxg+1SahD4r/ALLu/s93ppn8l/LEdrIG3YOMEyYzn1rSo4TV7a/okrFQnKF7F+fTomlgLzXLkyd53A+6ewIFWRplmME28bEd3XcfzNcz4MXxgmkWo8YPZtd+YNnkD58bW/1hHyk/7tdjWYuZjVXbwAAPalpaKBBRRRQAUUUUAFFFFABRRRQAUUUUAFFFFABRRRQAUUUUAFFFFABRRRQAUUUUAFFFFABRRRQAUUUUAFFFFABRRRQAUUUUAFFFFABRRRQAUUUUAFFFFABRRRQAUUUUAFFFFABRRRQAUUUUAFFFFABRRRQAUUUUAFFFFADEjCNIw/jbJ/ID+lPoooAKKKKAGSR72jbONjbvrwR/Wn0UUAFFFFABRRRQAUUUUAFFFFABRRRQAUUUUAFFFFABRRRQB//Z"/>
          <p:cNvSpPr>
            <a:spLocks noChangeAspect="1" noChangeArrowheads="1"/>
          </p:cNvSpPr>
          <p:nvPr/>
        </p:nvSpPr>
        <p:spPr bwMode="auto">
          <a:xfrm>
            <a:off x="11090275" y="1063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90508"/>
            <a:ext cx="762000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2759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457200"/>
            <a:ext cx="8458200"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Rise Time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t</a:t>
            </a:r>
            <a:r>
              <a:rPr kumimoji="0" lang="en-US" sz="2000" b="0" i="1" u="none" strike="noStrike" cap="none" normalizeH="0" baseline="-30000" dirty="0" err="1" smtClean="0">
                <a:ln>
                  <a:noFill/>
                </a:ln>
                <a:solidFill>
                  <a:srgbClr val="000000"/>
                </a:solidFill>
                <a:effectLst/>
                <a:latin typeface="Verdana" pitchFamily="34" charset="0"/>
                <a:cs typeface="Arial" pitchFamily="34" charset="0"/>
              </a:rPr>
              <a:t>r</a:t>
            </a:r>
            <a:r>
              <a:rPr kumimoji="0" lang="en-US" sz="2000" b="0" i="0" u="none" strike="noStrike" cap="none" normalizeH="0" baseline="0" dirty="0" smtClean="0">
                <a:ln>
                  <a:noFill/>
                </a:ln>
                <a:solidFill>
                  <a:srgbClr val="000000"/>
                </a:solidFill>
                <a:effectLst/>
                <a:latin typeface="Verdana" pitchFamily="34" charset="0"/>
                <a:cs typeface="Arial" pitchFamily="34" charset="0"/>
              </a:rPr>
              <a:t>) : Time taken to rise from 10% to 90%.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Fall Time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t</a:t>
            </a:r>
            <a:r>
              <a:rPr kumimoji="0" lang="en-US" sz="2000" b="0" i="1" u="none" strike="noStrike" cap="none" normalizeH="0" baseline="-30000" dirty="0" err="1" smtClean="0">
                <a:ln>
                  <a:noFill/>
                </a:ln>
                <a:solidFill>
                  <a:srgbClr val="000000"/>
                </a:solidFill>
                <a:effectLst/>
                <a:latin typeface="Verdana" pitchFamily="34" charset="0"/>
                <a:cs typeface="Arial" pitchFamily="34" charset="0"/>
              </a:rPr>
              <a:t>f</a:t>
            </a:r>
            <a:r>
              <a:rPr kumimoji="0" lang="en-US" sz="2000" b="0" i="0" u="none" strike="noStrike" cap="none" normalizeH="0" baseline="0" dirty="0" smtClean="0">
                <a:ln>
                  <a:noFill/>
                </a:ln>
                <a:solidFill>
                  <a:srgbClr val="000000"/>
                </a:solidFill>
                <a:effectLst/>
                <a:latin typeface="Verdana" pitchFamily="34" charset="0"/>
                <a:cs typeface="Arial" pitchFamily="34" charset="0"/>
              </a:rPr>
              <a:t>): Time taken to fall from 90% to 10%.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Edge Rate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t</a:t>
            </a:r>
            <a:r>
              <a:rPr kumimoji="0" lang="en-US" sz="2000" b="0" i="0" u="none" strike="noStrike" cap="none" normalizeH="0" baseline="-30000" dirty="0" err="1" smtClean="0">
                <a:ln>
                  <a:noFill/>
                </a:ln>
                <a:solidFill>
                  <a:srgbClr val="000000"/>
                </a:solidFill>
                <a:effectLst/>
                <a:latin typeface="Verdana" pitchFamily="34" charset="0"/>
                <a:cs typeface="Arial" pitchFamily="34" charset="0"/>
              </a:rPr>
              <a:t>rf</a:t>
            </a:r>
            <a:r>
              <a:rPr kumimoji="0" lang="en-US" sz="2000" b="0" i="0" u="none" strike="noStrike" cap="none" normalizeH="0" baseline="0" dirty="0" smtClean="0">
                <a:ln>
                  <a:noFill/>
                </a:ln>
                <a:solidFill>
                  <a:srgbClr val="000000"/>
                </a:solidFill>
                <a:effectLst/>
                <a:latin typeface="Verdana" pitchFamily="34" charset="0"/>
                <a:cs typeface="Arial" pitchFamily="34" charset="0"/>
              </a:rPr>
              <a:t>):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t</a:t>
            </a:r>
            <a:r>
              <a:rPr kumimoji="0" lang="en-US" sz="2000" b="0" i="0" u="none" strike="noStrike" cap="none" normalizeH="0" baseline="-30000" dirty="0" err="1" smtClean="0">
                <a:ln>
                  <a:noFill/>
                </a:ln>
                <a:solidFill>
                  <a:srgbClr val="000000"/>
                </a:solidFill>
                <a:effectLst/>
                <a:latin typeface="Verdana" pitchFamily="34" charset="0"/>
                <a:cs typeface="Arial" pitchFamily="34" charset="0"/>
              </a:rPr>
              <a:t>r</a:t>
            </a:r>
            <a:r>
              <a:rPr kumimoji="0" lang="en-US" sz="2000" b="0" i="0" u="none" strike="noStrike" cap="none" normalizeH="0" baseline="0" dirty="0" smtClean="0">
                <a:ln>
                  <a:noFill/>
                </a:ln>
                <a:solidFill>
                  <a:srgbClr val="000000"/>
                </a:solidFill>
                <a:effectLst/>
                <a:latin typeface="Verdana" pitchFamily="34" charset="0"/>
                <a:cs typeface="Arial" pitchFamily="34" charset="0"/>
              </a:rPr>
              <a:t> +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t</a:t>
            </a:r>
            <a:r>
              <a:rPr kumimoji="0" lang="en-US" sz="2000" b="0" i="0" u="none" strike="noStrike" cap="none" normalizeH="0" baseline="-30000" dirty="0" err="1" smtClean="0">
                <a:ln>
                  <a:noFill/>
                </a:ln>
                <a:solidFill>
                  <a:srgbClr val="000000"/>
                </a:solidFill>
                <a:effectLst/>
                <a:latin typeface="Verdana" pitchFamily="34" charset="0"/>
                <a:cs typeface="Arial" pitchFamily="34" charset="0"/>
              </a:rPr>
              <a:t>f</a:t>
            </a:r>
            <a:r>
              <a:rPr kumimoji="0" lang="en-US" sz="2000" b="0" i="0" u="none" strike="noStrike" cap="none" normalizeH="0" baseline="0" dirty="0" smtClean="0">
                <a:ln>
                  <a:noFill/>
                </a:ln>
                <a:solidFill>
                  <a:srgbClr val="000000"/>
                </a:solidFill>
                <a:effectLst/>
                <a:latin typeface="Verdana" pitchFamily="34" charset="0"/>
                <a:cs typeface="Arial" pitchFamily="34" charset="0"/>
              </a:rPr>
              <a:t> )/2.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High-to-Low propagation delay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t</a:t>
            </a:r>
            <a:r>
              <a:rPr kumimoji="0" lang="en-US" sz="2000" b="0" i="0" u="none" strike="noStrike" cap="none" normalizeH="0" baseline="-30000" dirty="0" err="1" smtClean="0">
                <a:ln>
                  <a:noFill/>
                </a:ln>
                <a:solidFill>
                  <a:srgbClr val="000000"/>
                </a:solidFill>
                <a:effectLst/>
                <a:latin typeface="Arial Unicode MS" pitchFamily="34" charset="-128"/>
                <a:cs typeface="Arial" pitchFamily="34" charset="0"/>
              </a:rPr>
              <a:t>pHL</a:t>
            </a:r>
            <a:r>
              <a:rPr kumimoji="0" lang="en-US" sz="2000" b="0" i="0" u="none" strike="noStrike" cap="none" normalizeH="0" baseline="0" dirty="0" smtClean="0">
                <a:ln>
                  <a:noFill/>
                </a:ln>
                <a:solidFill>
                  <a:srgbClr val="000000"/>
                </a:solidFill>
                <a:effectLst/>
                <a:latin typeface="Verdana" pitchFamily="34" charset="0"/>
                <a:cs typeface="Arial" pitchFamily="34" charset="0"/>
              </a:rPr>
              <a:t>): Time taken to fall from V</a:t>
            </a:r>
            <a:r>
              <a:rPr kumimoji="0" lang="en-US" sz="2000" b="0" i="0" u="none" strike="noStrike" cap="none" normalizeH="0" baseline="-30000" dirty="0" smtClean="0">
                <a:ln>
                  <a:noFill/>
                </a:ln>
                <a:solidFill>
                  <a:srgbClr val="000000"/>
                </a:solidFill>
                <a:effectLst/>
                <a:latin typeface="Verdana" pitchFamily="34" charset="0"/>
                <a:cs typeface="Arial" pitchFamily="34" charset="0"/>
              </a:rPr>
              <a:t>OH</a:t>
            </a:r>
            <a:r>
              <a:rPr kumimoji="0" lang="en-US" sz="2000" b="0" i="0" u="none" strike="noStrike" cap="none" normalizeH="0" baseline="0" dirty="0" smtClean="0">
                <a:ln>
                  <a:noFill/>
                </a:ln>
                <a:solidFill>
                  <a:srgbClr val="000000"/>
                </a:solidFill>
                <a:effectLst/>
                <a:latin typeface="Verdana" pitchFamily="34" charset="0"/>
                <a:cs typeface="Arial" pitchFamily="34" charset="0"/>
              </a:rPr>
              <a:t> to 50%.</a:t>
            </a:r>
            <a:br>
              <a:rPr kumimoji="0" lang="en-US" sz="2000" b="0" i="0" u="none" strike="noStrike" cap="none" normalizeH="0" baseline="0" dirty="0" smtClean="0">
                <a:ln>
                  <a:noFill/>
                </a:ln>
                <a:solidFill>
                  <a:srgbClr val="000000"/>
                </a:solidFill>
                <a:effectLst/>
                <a:latin typeface="Verdana" pitchFamily="34" charset="0"/>
                <a:cs typeface="Arial" pitchFamily="34" charset="0"/>
              </a:rPr>
            </a:b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Low-to-High propagation delay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t</a:t>
            </a:r>
            <a:r>
              <a:rPr kumimoji="0" lang="en-US" sz="2000" b="0" i="0" u="none" strike="noStrike" cap="none" normalizeH="0" baseline="-30000" dirty="0" err="1" smtClean="0">
                <a:ln>
                  <a:noFill/>
                </a:ln>
                <a:solidFill>
                  <a:srgbClr val="000000"/>
                </a:solidFill>
                <a:effectLst/>
                <a:latin typeface="Arial Unicode MS" pitchFamily="34" charset="-128"/>
                <a:cs typeface="Arial" pitchFamily="34" charset="0"/>
              </a:rPr>
              <a:t>pLH</a:t>
            </a:r>
            <a:r>
              <a:rPr kumimoji="0" lang="en-US" sz="2000" b="0" i="0" u="none" strike="noStrike" cap="none" normalizeH="0" baseline="0" dirty="0" smtClean="0">
                <a:ln>
                  <a:noFill/>
                </a:ln>
                <a:solidFill>
                  <a:srgbClr val="000000"/>
                </a:solidFill>
                <a:effectLst/>
                <a:latin typeface="Verdana" pitchFamily="34" charset="0"/>
                <a:cs typeface="Arial" pitchFamily="34" charset="0"/>
              </a:rPr>
              <a:t>): Time taken to rise from 50% to V</a:t>
            </a:r>
            <a:r>
              <a:rPr kumimoji="0" lang="en-US" sz="2000" b="0" i="0" u="none" strike="noStrike" cap="none" normalizeH="0" baseline="-30000" dirty="0" smtClean="0">
                <a:ln>
                  <a:noFill/>
                </a:ln>
                <a:solidFill>
                  <a:srgbClr val="000000"/>
                </a:solidFill>
                <a:effectLst/>
                <a:latin typeface="Verdana" pitchFamily="34" charset="0"/>
                <a:cs typeface="Arial" pitchFamily="34" charset="0"/>
              </a:rPr>
              <a:t>OL</a:t>
            </a:r>
            <a:r>
              <a:rPr kumimoji="0" lang="en-US" sz="2000" b="0" i="0" u="none" strike="noStrike" cap="none" normalizeH="0" baseline="0" dirty="0" smtClean="0">
                <a:ln>
                  <a:noFill/>
                </a:ln>
                <a:solidFill>
                  <a:srgbClr val="000000"/>
                </a:solidFill>
                <a:effectLst/>
                <a:latin typeface="Verdana" pitchFamily="34" charset="0"/>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Propagation Delay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t</a:t>
            </a:r>
            <a:r>
              <a:rPr kumimoji="0" lang="en-US" sz="2000" b="0" i="0" u="none" strike="noStrike" cap="none" normalizeH="0" baseline="-30000" dirty="0" err="1" smtClean="0">
                <a:ln>
                  <a:noFill/>
                </a:ln>
                <a:solidFill>
                  <a:srgbClr val="000000"/>
                </a:solidFill>
                <a:effectLst/>
                <a:latin typeface="Verdana" pitchFamily="34" charset="0"/>
                <a:cs typeface="Arial" pitchFamily="34" charset="0"/>
              </a:rPr>
              <a:t>p</a:t>
            </a:r>
            <a:r>
              <a:rPr kumimoji="0" lang="en-US" sz="2000" b="0" i="0" u="none" strike="noStrike" cap="none" normalizeH="0" baseline="0" dirty="0" smtClean="0">
                <a:ln>
                  <a:noFill/>
                </a:ln>
                <a:solidFill>
                  <a:srgbClr val="000000"/>
                </a:solidFill>
                <a:effectLst/>
                <a:latin typeface="Verdana" pitchFamily="34" charset="0"/>
                <a:cs typeface="Arial" pitchFamily="34" charset="0"/>
              </a:rPr>
              <a:t>):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t</a:t>
            </a:r>
            <a:r>
              <a:rPr kumimoji="0" lang="en-US" sz="2000" b="0" i="0" u="none" strike="noStrike" cap="none" normalizeH="0" baseline="-30000" dirty="0" err="1" smtClean="0">
                <a:ln>
                  <a:noFill/>
                </a:ln>
                <a:solidFill>
                  <a:srgbClr val="000000"/>
                </a:solidFill>
                <a:effectLst/>
                <a:latin typeface="Verdana" pitchFamily="34" charset="0"/>
                <a:cs typeface="Arial" pitchFamily="34" charset="0"/>
              </a:rPr>
              <a:t>pHL</a:t>
            </a:r>
            <a:r>
              <a:rPr kumimoji="0" lang="en-US" sz="2000" b="0" i="0" u="none" strike="noStrike" cap="none" normalizeH="0" baseline="0" dirty="0" smtClean="0">
                <a:ln>
                  <a:noFill/>
                </a:ln>
                <a:solidFill>
                  <a:srgbClr val="000000"/>
                </a:solidFill>
                <a:effectLst/>
                <a:latin typeface="Verdana" pitchFamily="34" charset="0"/>
                <a:cs typeface="Arial" pitchFamily="34" charset="0"/>
              </a:rPr>
              <a:t> +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t</a:t>
            </a:r>
            <a:r>
              <a:rPr kumimoji="0" lang="en-US" sz="2000" b="0" i="0" u="none" strike="noStrike" cap="none" normalizeH="0" baseline="-30000" dirty="0" err="1" smtClean="0">
                <a:ln>
                  <a:noFill/>
                </a:ln>
                <a:solidFill>
                  <a:srgbClr val="000000"/>
                </a:solidFill>
                <a:effectLst/>
                <a:latin typeface="Verdana" pitchFamily="34" charset="0"/>
                <a:cs typeface="Arial" pitchFamily="34" charset="0"/>
              </a:rPr>
              <a:t>pLH</a:t>
            </a:r>
            <a:r>
              <a:rPr kumimoji="0" lang="en-US" sz="2000" b="0" i="0" u="none" strike="noStrike" cap="none" normalizeH="0" baseline="0" dirty="0" smtClean="0">
                <a:ln>
                  <a:noFill/>
                </a:ln>
                <a:solidFill>
                  <a:srgbClr val="000000"/>
                </a:solidFill>
                <a:effectLst/>
                <a:latin typeface="Verdana" pitchFamily="34" charset="0"/>
                <a:cs typeface="Arial" pitchFamily="34" charset="0"/>
              </a:rPr>
              <a:t>)/2.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Contamination Delay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t</a:t>
            </a:r>
            <a:r>
              <a:rPr kumimoji="0" lang="en-US" sz="2000" b="0" i="0" u="none" strike="noStrike" cap="none" normalizeH="0" baseline="-30000" dirty="0" err="1" smtClean="0">
                <a:ln>
                  <a:noFill/>
                </a:ln>
                <a:solidFill>
                  <a:srgbClr val="000000"/>
                </a:solidFill>
                <a:effectLst/>
                <a:latin typeface="Verdana" pitchFamily="34" charset="0"/>
                <a:cs typeface="Arial" pitchFamily="34" charset="0"/>
              </a:rPr>
              <a:t>cd</a:t>
            </a:r>
            <a:r>
              <a:rPr kumimoji="0" lang="en-US" sz="2000" b="0" i="0" u="none" strike="noStrike" cap="none" normalizeH="0" baseline="0" dirty="0" smtClean="0">
                <a:ln>
                  <a:noFill/>
                </a:ln>
                <a:solidFill>
                  <a:srgbClr val="000000"/>
                </a:solidFill>
                <a:effectLst/>
                <a:latin typeface="Verdana" pitchFamily="34" charset="0"/>
                <a:cs typeface="Arial" pitchFamily="34" charset="0"/>
              </a:rPr>
              <a:t>): Minimum time from the input crossing 50% to the output crossing 50%.</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7904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3400" y="751344"/>
            <a:ext cx="8153400" cy="5632311"/>
          </a:xfrm>
          <a:prstGeom prst="rect">
            <a:avLst/>
          </a:prstGeom>
        </p:spPr>
        <p:txBody>
          <a:bodyPr wrap="square">
            <a:spAutoFit/>
          </a:bodyPr>
          <a:lstStyle/>
          <a:p>
            <a:r>
              <a:rPr lang="en-US" sz="2400" dirty="0"/>
              <a:t>The inverter is truly the nucleus of all digital designs. Once its operation and properties are clearly understood, designing more intricate structures such as NAND gates, adders, multipliers, and microprocessors is greatly simplified. The electrical behavior of these complex circuits can be almost completely derived by extrapolating the results obtained for inverters.</a:t>
            </a:r>
          </a:p>
          <a:p>
            <a:r>
              <a:rPr lang="en-US" sz="2400" dirty="0"/>
              <a:t>The analysis of inverters can be extended to explain the behavior of more complex gates such as NAND, NOR, or XOR, which in turn form the building blocks for modules such as multipliers and processors. In this chapter, we focus on one single incarnation of the inverter gate, being the static CMOS inverter — or the CMOS inverter, in short. This is certainly the most popular at present and therefore deserves our special attention.</a:t>
            </a:r>
          </a:p>
        </p:txBody>
      </p:sp>
    </p:spTree>
    <p:extLst>
      <p:ext uri="{BB962C8B-B14F-4D97-AF65-F5344CB8AC3E}">
        <p14:creationId xmlns:p14="http://schemas.microsoft.com/office/powerpoint/2010/main" val="3863932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2212" y="381000"/>
            <a:ext cx="3844963" cy="584775"/>
          </a:xfrm>
          <a:prstGeom prst="rect">
            <a:avLst/>
          </a:prstGeom>
        </p:spPr>
        <p:txBody>
          <a:bodyPr wrap="none">
            <a:spAutoFit/>
          </a:bodyPr>
          <a:lstStyle/>
          <a:p>
            <a:r>
              <a:rPr lang="en-US" sz="3200" dirty="0"/>
              <a:t>Principle of Operation</a:t>
            </a:r>
          </a:p>
        </p:txBody>
      </p:sp>
      <p:sp>
        <p:nvSpPr>
          <p:cNvPr id="7" name="Rectangle 5"/>
          <p:cNvSpPr>
            <a:spLocks noChangeArrowheads="1"/>
          </p:cNvSpPr>
          <p:nvPr/>
        </p:nvSpPr>
        <p:spPr bwMode="auto">
          <a:xfrm>
            <a:off x="228600" y="1295400"/>
            <a:ext cx="8382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The logic symbol and truth table of ideal inverter is shown in figure given below. Here A is the input and B is the inverted output represented by their node voltages. Using positive logic, the Boolean value of logic 1 is represented by </a:t>
            </a:r>
            <a:r>
              <a:rPr kumimoji="0" lang="en-US" b="0" i="0" u="none" strike="noStrike" cap="none" normalizeH="0" baseline="0" dirty="0" err="1" smtClean="0">
                <a:ln>
                  <a:noFill/>
                </a:ln>
                <a:solidFill>
                  <a:srgbClr val="000000"/>
                </a:solidFill>
                <a:effectLst/>
                <a:latin typeface="Verdana" pitchFamily="34" charset="0"/>
                <a:cs typeface="Arial" pitchFamily="34" charset="0"/>
              </a:rPr>
              <a:t>V</a:t>
            </a:r>
            <a:r>
              <a:rPr kumimoji="0" lang="en-US" b="0" i="0" u="none" strike="noStrike" cap="none" normalizeH="0" baseline="-30000" dirty="0" err="1" smtClean="0">
                <a:ln>
                  <a:noFill/>
                </a:ln>
                <a:solidFill>
                  <a:srgbClr val="000000"/>
                </a:solidFill>
                <a:effectLst/>
                <a:latin typeface="Verdana" pitchFamily="34" charset="0"/>
                <a:cs typeface="Arial" pitchFamily="34" charset="0"/>
              </a:rPr>
              <a:t>dd</a:t>
            </a:r>
            <a:r>
              <a:rPr kumimoji="0" lang="en-US" b="0" i="0" u="none" strike="noStrike" cap="none" normalizeH="0" baseline="0" dirty="0" smtClean="0">
                <a:ln>
                  <a:noFill/>
                </a:ln>
                <a:solidFill>
                  <a:srgbClr val="000000"/>
                </a:solidFill>
                <a:effectLst/>
                <a:latin typeface="Verdana" pitchFamily="34" charset="0"/>
                <a:cs typeface="Arial" pitchFamily="34" charset="0"/>
              </a:rPr>
              <a:t> and logic 0 is represented by 0. </a:t>
            </a:r>
            <a:r>
              <a:rPr kumimoji="0" lang="en-US" b="0" i="0" u="none" strike="noStrike" cap="none" normalizeH="0" baseline="0" dirty="0" err="1" smtClean="0">
                <a:ln>
                  <a:noFill/>
                </a:ln>
                <a:solidFill>
                  <a:srgbClr val="000000"/>
                </a:solidFill>
                <a:effectLst/>
                <a:latin typeface="Verdana" pitchFamily="34" charset="0"/>
                <a:cs typeface="Arial" pitchFamily="34" charset="0"/>
              </a:rPr>
              <a:t>V</a:t>
            </a:r>
            <a:r>
              <a:rPr kumimoji="0" lang="en-US" b="0" i="0" u="none" strike="noStrike" cap="none" normalizeH="0" baseline="-30000" dirty="0" err="1" smtClean="0">
                <a:ln>
                  <a:noFill/>
                </a:ln>
                <a:solidFill>
                  <a:srgbClr val="000000"/>
                </a:solidFill>
                <a:effectLst/>
                <a:latin typeface="Verdana" pitchFamily="34" charset="0"/>
                <a:cs typeface="Arial" pitchFamily="34" charset="0"/>
              </a:rPr>
              <a:t>th</a:t>
            </a:r>
            <a:r>
              <a:rPr kumimoji="0" lang="en-US" b="0" i="0" u="none" strike="noStrike" cap="none" normalizeH="0" baseline="0" dirty="0" smtClean="0">
                <a:ln>
                  <a:noFill/>
                </a:ln>
                <a:solidFill>
                  <a:srgbClr val="000000"/>
                </a:solidFill>
                <a:effectLst/>
                <a:latin typeface="Verdana" pitchFamily="34" charset="0"/>
                <a:cs typeface="Arial" pitchFamily="34" charset="0"/>
              </a:rPr>
              <a:t> is the inverter threshold voltage, which is </a:t>
            </a:r>
            <a:r>
              <a:rPr kumimoji="0" lang="en-US" b="0" i="0" u="none" strike="noStrike" cap="none" normalizeH="0" baseline="0" dirty="0" err="1" smtClean="0">
                <a:ln>
                  <a:noFill/>
                </a:ln>
                <a:solidFill>
                  <a:srgbClr val="000000"/>
                </a:solidFill>
                <a:effectLst/>
                <a:latin typeface="Verdana" pitchFamily="34" charset="0"/>
                <a:cs typeface="Arial" pitchFamily="34" charset="0"/>
              </a:rPr>
              <a:t>V</a:t>
            </a:r>
            <a:r>
              <a:rPr kumimoji="0" lang="en-US" b="0" i="0" u="none" strike="noStrike" cap="none" normalizeH="0" baseline="-30000" dirty="0" err="1" smtClean="0">
                <a:ln>
                  <a:noFill/>
                </a:ln>
                <a:solidFill>
                  <a:srgbClr val="000000"/>
                </a:solidFill>
                <a:effectLst/>
                <a:latin typeface="Verdana" pitchFamily="34" charset="0"/>
                <a:cs typeface="Arial" pitchFamily="34" charset="0"/>
              </a:rPr>
              <a:t>dd</a:t>
            </a:r>
            <a:r>
              <a:rPr kumimoji="0" lang="en-US" b="0" i="0" u="none" strike="noStrike" cap="none" normalizeH="0" baseline="0" dirty="0" smtClean="0">
                <a:ln>
                  <a:noFill/>
                </a:ln>
                <a:solidFill>
                  <a:srgbClr val="000000"/>
                </a:solidFill>
                <a:effectLst/>
                <a:latin typeface="Verdana" pitchFamily="34" charset="0"/>
                <a:cs typeface="Arial" pitchFamily="34" charset="0"/>
              </a:rPr>
              <a:t> /2, where </a:t>
            </a:r>
            <a:r>
              <a:rPr kumimoji="0" lang="en-US" b="0" i="0" u="none" strike="noStrike" cap="none" normalizeH="0" baseline="0" dirty="0" err="1" smtClean="0">
                <a:ln>
                  <a:noFill/>
                </a:ln>
                <a:solidFill>
                  <a:srgbClr val="000000"/>
                </a:solidFill>
                <a:effectLst/>
                <a:latin typeface="Verdana" pitchFamily="34" charset="0"/>
                <a:cs typeface="Arial" pitchFamily="34" charset="0"/>
              </a:rPr>
              <a:t>V</a:t>
            </a:r>
            <a:r>
              <a:rPr kumimoji="0" lang="en-US" b="0" i="0" u="none" strike="noStrike" cap="none" normalizeH="0" baseline="-30000" dirty="0" err="1" smtClean="0">
                <a:ln>
                  <a:noFill/>
                </a:ln>
                <a:solidFill>
                  <a:srgbClr val="000000"/>
                </a:solidFill>
                <a:effectLst/>
                <a:latin typeface="Verdana" pitchFamily="34" charset="0"/>
                <a:cs typeface="Arial" pitchFamily="34" charset="0"/>
              </a:rPr>
              <a:t>dd</a:t>
            </a:r>
            <a:r>
              <a:rPr kumimoji="0" lang="en-US" b="0" i="0" u="none" strike="noStrike" cap="none" normalizeH="0" baseline="0" dirty="0" smtClean="0">
                <a:ln>
                  <a:noFill/>
                </a:ln>
                <a:solidFill>
                  <a:srgbClr val="000000"/>
                </a:solidFill>
                <a:effectLst/>
                <a:latin typeface="Verdana" pitchFamily="34" charset="0"/>
                <a:cs typeface="Arial" pitchFamily="34" charset="0"/>
              </a:rPr>
              <a:t> is the output voltage.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itchFamily="34" charset="0"/>
                <a:cs typeface="Arial" pitchFamily="34" charset="0"/>
              </a:rPr>
              <a:t>The output is switched from 0 to </a:t>
            </a:r>
            <a:r>
              <a:rPr kumimoji="0" lang="en-US" b="0" i="0" u="none" strike="noStrike" cap="none" normalizeH="0" baseline="0" dirty="0" err="1" smtClean="0">
                <a:ln>
                  <a:noFill/>
                </a:ln>
                <a:solidFill>
                  <a:srgbClr val="000000"/>
                </a:solidFill>
                <a:effectLst/>
                <a:latin typeface="Verdana" pitchFamily="34" charset="0"/>
                <a:cs typeface="Arial" pitchFamily="34" charset="0"/>
              </a:rPr>
              <a:t>V</a:t>
            </a:r>
            <a:r>
              <a:rPr kumimoji="0" lang="en-US" b="0" i="0" u="none" strike="noStrike" cap="none" normalizeH="0" baseline="-30000" dirty="0" err="1" smtClean="0">
                <a:ln>
                  <a:noFill/>
                </a:ln>
                <a:solidFill>
                  <a:srgbClr val="000000"/>
                </a:solidFill>
                <a:effectLst/>
                <a:latin typeface="Verdana" pitchFamily="34" charset="0"/>
                <a:cs typeface="Arial" pitchFamily="34" charset="0"/>
              </a:rPr>
              <a:t>dd</a:t>
            </a:r>
            <a:r>
              <a:rPr kumimoji="0" lang="en-US" b="0" i="0" u="none" strike="noStrike" cap="none" normalizeH="0" baseline="0" dirty="0" smtClean="0">
                <a:ln>
                  <a:noFill/>
                </a:ln>
                <a:solidFill>
                  <a:srgbClr val="000000"/>
                </a:solidFill>
                <a:effectLst/>
                <a:latin typeface="Verdana" pitchFamily="34" charset="0"/>
                <a:cs typeface="Arial" pitchFamily="34" charset="0"/>
              </a:rPr>
              <a:t> when input is less than </a:t>
            </a:r>
            <a:r>
              <a:rPr kumimoji="0" lang="en-US" b="0" i="0" u="none" strike="noStrike" cap="none" normalizeH="0" baseline="0" dirty="0" err="1" smtClean="0">
                <a:ln>
                  <a:noFill/>
                </a:ln>
                <a:solidFill>
                  <a:srgbClr val="000000"/>
                </a:solidFill>
                <a:effectLst/>
                <a:latin typeface="Verdana" pitchFamily="34" charset="0"/>
                <a:cs typeface="Arial" pitchFamily="34" charset="0"/>
              </a:rPr>
              <a:t>V</a:t>
            </a:r>
            <a:r>
              <a:rPr kumimoji="0" lang="en-US" b="0" i="0" u="none" strike="noStrike" cap="none" normalizeH="0" baseline="-30000" dirty="0" err="1" smtClean="0">
                <a:ln>
                  <a:noFill/>
                </a:ln>
                <a:solidFill>
                  <a:srgbClr val="000000"/>
                </a:solidFill>
                <a:effectLst/>
                <a:latin typeface="Verdana" pitchFamily="34" charset="0"/>
                <a:cs typeface="Arial" pitchFamily="34" charset="0"/>
              </a:rPr>
              <a:t>th</a:t>
            </a:r>
            <a:r>
              <a:rPr kumimoji="0" lang="en-US" b="0" i="0" u="none" strike="noStrike" cap="none" normalizeH="0" baseline="0" dirty="0" smtClean="0">
                <a:ln>
                  <a:noFill/>
                </a:ln>
                <a:solidFill>
                  <a:srgbClr val="000000"/>
                </a:solidFill>
                <a:effectLst/>
                <a:latin typeface="Verdana" pitchFamily="34" charset="0"/>
                <a:cs typeface="Arial" pitchFamily="34" charset="0"/>
              </a:rPr>
              <a:t>. So, for 0&lt;V</a:t>
            </a:r>
            <a:r>
              <a:rPr kumimoji="0" lang="en-US" b="0" i="0" u="none" strike="noStrike" cap="none" normalizeH="0" baseline="-30000" dirty="0" smtClean="0">
                <a:ln>
                  <a:noFill/>
                </a:ln>
                <a:solidFill>
                  <a:srgbClr val="000000"/>
                </a:solidFill>
                <a:effectLst/>
                <a:latin typeface="Verdana" pitchFamily="34" charset="0"/>
                <a:cs typeface="Arial" pitchFamily="34" charset="0"/>
              </a:rPr>
              <a:t>in</a:t>
            </a:r>
            <a:r>
              <a:rPr kumimoji="0" lang="en-US" b="0" i="0" u="none" strike="noStrike" cap="none" normalizeH="0" baseline="0" dirty="0" smtClean="0">
                <a:ln>
                  <a:noFill/>
                </a:ln>
                <a:solidFill>
                  <a:srgbClr val="000000"/>
                </a:solidFill>
                <a:effectLst/>
                <a:latin typeface="Verdana" pitchFamily="34" charset="0"/>
                <a:cs typeface="Arial" pitchFamily="34" charset="0"/>
              </a:rPr>
              <a:t>&lt;</a:t>
            </a:r>
            <a:r>
              <a:rPr kumimoji="0" lang="en-US" b="0" i="0" u="none" strike="noStrike" cap="none" normalizeH="0" baseline="0" dirty="0" err="1" smtClean="0">
                <a:ln>
                  <a:noFill/>
                </a:ln>
                <a:solidFill>
                  <a:srgbClr val="000000"/>
                </a:solidFill>
                <a:effectLst/>
                <a:latin typeface="Verdana" pitchFamily="34" charset="0"/>
                <a:cs typeface="Arial" pitchFamily="34" charset="0"/>
              </a:rPr>
              <a:t>V</a:t>
            </a:r>
            <a:r>
              <a:rPr kumimoji="0" lang="en-US" b="0" i="0" u="none" strike="noStrike" cap="none" normalizeH="0" baseline="-30000" dirty="0" err="1" smtClean="0">
                <a:ln>
                  <a:noFill/>
                </a:ln>
                <a:solidFill>
                  <a:srgbClr val="000000"/>
                </a:solidFill>
                <a:effectLst/>
                <a:latin typeface="Verdana" pitchFamily="34" charset="0"/>
                <a:cs typeface="Arial" pitchFamily="34" charset="0"/>
              </a:rPr>
              <a:t>th</a:t>
            </a:r>
            <a:r>
              <a:rPr kumimoji="0" lang="en-US" b="0" i="0" u="none" strike="noStrike" cap="none" normalizeH="0" baseline="0" dirty="0" smtClean="0">
                <a:ln>
                  <a:noFill/>
                </a:ln>
                <a:solidFill>
                  <a:srgbClr val="000000"/>
                </a:solidFill>
                <a:effectLst/>
                <a:latin typeface="Verdana" pitchFamily="34" charset="0"/>
                <a:cs typeface="Arial" pitchFamily="34" charset="0"/>
              </a:rPr>
              <a:t> output is equal to logic 0 input and </a:t>
            </a:r>
            <a:r>
              <a:rPr kumimoji="0" lang="en-US" b="0" i="0" u="none" strike="noStrike" cap="none" normalizeH="0" baseline="0" dirty="0" err="1" smtClean="0">
                <a:ln>
                  <a:noFill/>
                </a:ln>
                <a:solidFill>
                  <a:srgbClr val="000000"/>
                </a:solidFill>
                <a:effectLst/>
                <a:latin typeface="Verdana" pitchFamily="34" charset="0"/>
                <a:cs typeface="Arial" pitchFamily="34" charset="0"/>
              </a:rPr>
              <a:t>V</a:t>
            </a:r>
            <a:r>
              <a:rPr kumimoji="0" lang="en-US" b="0" i="0" u="none" strike="noStrike" cap="none" normalizeH="0" baseline="-30000" dirty="0" err="1" smtClean="0">
                <a:ln>
                  <a:noFill/>
                </a:ln>
                <a:solidFill>
                  <a:srgbClr val="000000"/>
                </a:solidFill>
                <a:effectLst/>
                <a:latin typeface="Verdana" pitchFamily="34" charset="0"/>
                <a:cs typeface="Arial" pitchFamily="34" charset="0"/>
              </a:rPr>
              <a:t>th</a:t>
            </a:r>
            <a:r>
              <a:rPr kumimoji="0" lang="en-US" b="0" i="0" u="none" strike="noStrike" cap="none" normalizeH="0" baseline="0" dirty="0" smtClean="0">
                <a:ln>
                  <a:noFill/>
                </a:ln>
                <a:solidFill>
                  <a:srgbClr val="000000"/>
                </a:solidFill>
                <a:effectLst/>
                <a:latin typeface="Verdana" pitchFamily="34" charset="0"/>
                <a:cs typeface="Arial" pitchFamily="34" charset="0"/>
              </a:rPr>
              <a:t>&lt;V</a:t>
            </a:r>
            <a:r>
              <a:rPr kumimoji="0" lang="en-US" b="0" i="0" u="none" strike="noStrike" cap="none" normalizeH="0" baseline="-30000" dirty="0" smtClean="0">
                <a:ln>
                  <a:noFill/>
                </a:ln>
                <a:solidFill>
                  <a:srgbClr val="000000"/>
                </a:solidFill>
                <a:effectLst/>
                <a:latin typeface="Verdana" pitchFamily="34" charset="0"/>
                <a:cs typeface="Arial" pitchFamily="34" charset="0"/>
              </a:rPr>
              <a:t>in</a:t>
            </a:r>
            <a:r>
              <a:rPr kumimoji="0" lang="en-US" b="0" i="0" u="none" strike="noStrike" cap="none" normalizeH="0" baseline="0" dirty="0" smtClean="0">
                <a:ln>
                  <a:noFill/>
                </a:ln>
                <a:solidFill>
                  <a:srgbClr val="000000"/>
                </a:solidFill>
                <a:effectLst/>
                <a:latin typeface="Verdana" pitchFamily="34" charset="0"/>
                <a:cs typeface="Arial" pitchFamily="34" charset="0"/>
              </a:rPr>
              <a:t>&lt; </a:t>
            </a:r>
            <a:r>
              <a:rPr kumimoji="0" lang="en-US" b="0" i="0" u="none" strike="noStrike" cap="none" normalizeH="0" baseline="0" dirty="0" err="1" smtClean="0">
                <a:ln>
                  <a:noFill/>
                </a:ln>
                <a:solidFill>
                  <a:srgbClr val="000000"/>
                </a:solidFill>
                <a:effectLst/>
                <a:latin typeface="Verdana" pitchFamily="34" charset="0"/>
                <a:cs typeface="Arial" pitchFamily="34" charset="0"/>
              </a:rPr>
              <a:t>V</a:t>
            </a:r>
            <a:r>
              <a:rPr kumimoji="0" lang="en-US" b="0" i="0" u="none" strike="noStrike" cap="none" normalizeH="0" baseline="-30000" dirty="0" err="1" smtClean="0">
                <a:ln>
                  <a:noFill/>
                </a:ln>
                <a:solidFill>
                  <a:srgbClr val="000000"/>
                </a:solidFill>
                <a:effectLst/>
                <a:latin typeface="Verdana" pitchFamily="34" charset="0"/>
                <a:cs typeface="Arial" pitchFamily="34" charset="0"/>
              </a:rPr>
              <a:t>dd</a:t>
            </a:r>
            <a:r>
              <a:rPr kumimoji="0" lang="en-US" b="0" i="0" u="none" strike="noStrike" cap="none" normalizeH="0" baseline="0" dirty="0" smtClean="0">
                <a:ln>
                  <a:noFill/>
                </a:ln>
                <a:solidFill>
                  <a:srgbClr val="000000"/>
                </a:solidFill>
                <a:effectLst/>
                <a:latin typeface="Verdana" pitchFamily="34" charset="0"/>
                <a:cs typeface="Arial" pitchFamily="34" charset="0"/>
              </a:rPr>
              <a:t> is equal to logic 1 input for inverter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5" name="Picture 7" descr="Inver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067" y="4114800"/>
            <a:ext cx="5715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37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255" y="228600"/>
            <a:ext cx="8686800" cy="646331"/>
          </a:xfrm>
          <a:prstGeom prst="rect">
            <a:avLst/>
          </a:prstGeom>
        </p:spPr>
        <p:txBody>
          <a:bodyPr wrap="square">
            <a:spAutoFit/>
          </a:bodyPr>
          <a:lstStyle/>
          <a:p>
            <a:r>
              <a:rPr lang="en-US" dirty="0"/>
              <a:t>The characteristics shown in the figure are ideal. The generalized circuit structure of an </a:t>
            </a:r>
            <a:r>
              <a:rPr lang="en-US" dirty="0" err="1"/>
              <a:t>nMOS</a:t>
            </a:r>
            <a:r>
              <a:rPr lang="en-US" dirty="0"/>
              <a:t> inverter is shown in the figure below</a:t>
            </a:r>
          </a:p>
        </p:txBody>
      </p:sp>
      <p:pic>
        <p:nvPicPr>
          <p:cNvPr id="3074" name="Picture 2" descr="Generalized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0"/>
            <a:ext cx="6096000" cy="391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79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152399" y="533288"/>
            <a:ext cx="8305799"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From the given figure, we can see that the input voltage of inverter is equal to the gate to source voltage of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nMOS</a:t>
            </a:r>
            <a:r>
              <a:rPr kumimoji="0" lang="en-US" sz="2000" b="0" i="0" u="none" strike="noStrike" cap="none" normalizeH="0" baseline="0" dirty="0" smtClean="0">
                <a:ln>
                  <a:noFill/>
                </a:ln>
                <a:solidFill>
                  <a:srgbClr val="000000"/>
                </a:solidFill>
                <a:effectLst/>
                <a:latin typeface="Verdana" pitchFamily="34" charset="0"/>
                <a:cs typeface="Arial" pitchFamily="34" charset="0"/>
              </a:rPr>
              <a:t> transistor and output voltage of inverter is equal to drain to source voltage of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nMOS</a:t>
            </a:r>
            <a:r>
              <a:rPr kumimoji="0" lang="en-US" sz="2000" b="0" i="0" u="none" strike="noStrike" cap="none" normalizeH="0" baseline="0" dirty="0" smtClean="0">
                <a:ln>
                  <a:noFill/>
                </a:ln>
                <a:solidFill>
                  <a:srgbClr val="000000"/>
                </a:solidFill>
                <a:effectLst/>
                <a:latin typeface="Verdana" pitchFamily="34" charset="0"/>
                <a:cs typeface="Arial" pitchFamily="34" charset="0"/>
              </a:rPr>
              <a:t> transistor. The source to substrate voltage of </a:t>
            </a:r>
            <a:r>
              <a:rPr kumimoji="0" lang="en-US" sz="2000" b="0" i="0" u="none" strike="noStrike" cap="none" normalizeH="0" baseline="0" dirty="0" err="1" smtClean="0">
                <a:ln>
                  <a:noFill/>
                </a:ln>
                <a:solidFill>
                  <a:srgbClr val="000000"/>
                </a:solidFill>
                <a:effectLst/>
                <a:latin typeface="Verdana" pitchFamily="34" charset="0"/>
                <a:cs typeface="Arial" pitchFamily="34" charset="0"/>
              </a:rPr>
              <a:t>nMOS</a:t>
            </a:r>
            <a:r>
              <a:rPr kumimoji="0" lang="en-US" sz="2000" b="0" i="0" u="none" strike="noStrike" cap="none" normalizeH="0" baseline="0" dirty="0" smtClean="0">
                <a:ln>
                  <a:noFill/>
                </a:ln>
                <a:solidFill>
                  <a:srgbClr val="000000"/>
                </a:solidFill>
                <a:effectLst/>
                <a:latin typeface="Verdana" pitchFamily="34" charset="0"/>
                <a:cs typeface="Arial" pitchFamily="34" charset="0"/>
              </a:rPr>
              <a:t> is also called driver for transistor which is grounded; so V</a:t>
            </a:r>
            <a:r>
              <a:rPr kumimoji="0" lang="en-US" sz="2000" b="0" i="0" u="none" strike="noStrike" cap="none" normalizeH="0" baseline="-30000" dirty="0" smtClean="0">
                <a:ln>
                  <a:noFill/>
                </a:ln>
                <a:solidFill>
                  <a:srgbClr val="000000"/>
                </a:solidFill>
                <a:effectLst/>
                <a:latin typeface="Verdana" pitchFamily="34" charset="0"/>
                <a:cs typeface="Arial" pitchFamily="34" charset="0"/>
              </a:rPr>
              <a:t>SS</a:t>
            </a:r>
            <a:r>
              <a:rPr kumimoji="0" lang="en-US" sz="2000" b="0" i="0" u="none" strike="noStrike" cap="none" normalizeH="0" baseline="0" dirty="0" smtClean="0">
                <a:ln>
                  <a:noFill/>
                </a:ln>
                <a:solidFill>
                  <a:srgbClr val="000000"/>
                </a:solidFill>
                <a:effectLst/>
                <a:latin typeface="Verdana" pitchFamily="34" charset="0"/>
                <a:cs typeface="Arial" pitchFamily="34" charset="0"/>
              </a:rPr>
              <a:t> = 0. The output node is connected with a lumped capacitance used for VTC</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val="192962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2088" y="373063"/>
            <a:ext cx="872331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Verdana" pitchFamily="34" charset="0"/>
                <a:cs typeface="Arial" pitchFamily="34" charset="0"/>
              </a:rPr>
              <a:t>The inverter is universally accepted as the most basic logic gate doing a Boolean operation on a single input variable. Fig.1 depicts the symbol, truth table and a general structure of a CMOS inverter. As shown, the simple structure consists of a combination of an </a:t>
            </a:r>
            <a:r>
              <a:rPr kumimoji="0" lang="en-US" sz="2000" b="0" i="0" u="none" strike="noStrike" cap="none" normalizeH="0" baseline="0" dirty="0" err="1" smtClean="0">
                <a:ln>
                  <a:noFill/>
                </a:ln>
                <a:effectLst/>
                <a:latin typeface="Verdana" pitchFamily="34" charset="0"/>
                <a:cs typeface="Arial" pitchFamily="34" charset="0"/>
              </a:rPr>
              <a:t>pMOS</a:t>
            </a:r>
            <a:r>
              <a:rPr kumimoji="0" lang="en-US" sz="2000" b="0" i="0" u="none" strike="noStrike" cap="none" normalizeH="0" baseline="0" dirty="0" smtClean="0">
                <a:ln>
                  <a:noFill/>
                </a:ln>
                <a:effectLst/>
                <a:latin typeface="Verdana" pitchFamily="34" charset="0"/>
                <a:cs typeface="Arial" pitchFamily="34" charset="0"/>
              </a:rPr>
              <a:t> transistor at the top and a </a:t>
            </a:r>
            <a:r>
              <a:rPr kumimoji="0" lang="en-US" sz="2000" b="0" i="0" u="none" strike="noStrike" cap="none" normalizeH="0" baseline="0" dirty="0" err="1" smtClean="0">
                <a:ln>
                  <a:noFill/>
                </a:ln>
                <a:effectLst/>
                <a:latin typeface="Verdana" pitchFamily="34" charset="0"/>
                <a:cs typeface="Arial" pitchFamily="34" charset="0"/>
              </a:rPr>
              <a:t>nMOS</a:t>
            </a:r>
            <a:r>
              <a:rPr kumimoji="0" lang="en-US" sz="2000" b="0" i="0" u="none" strike="noStrike" cap="none" normalizeH="0" baseline="0" dirty="0" smtClean="0">
                <a:ln>
                  <a:noFill/>
                </a:ln>
                <a:effectLst/>
                <a:latin typeface="Verdana" pitchFamily="34" charset="0"/>
                <a:cs typeface="Arial" pitchFamily="34" charset="0"/>
              </a:rPr>
              <a:t> transistor at the bottom.</a:t>
            </a:r>
            <a:endParaRPr kumimoji="0" lang="en-US" sz="2000" b="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Verdana" pitchFamily="34" charset="0"/>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AutoShape 2"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39688" y="68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4"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6"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8"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20"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2"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4"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6"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8"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30"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2136775" y="1836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32" descr="data:image/jpeg;base64,/9j/4AAQSkZJRgABAQEAYABgAAD/2wBDAAIBAQIBAQICAgICAgICAwUDAwMDAwYEBAMFBwYHBwcGBwcICQsJCAgKCAcHCg0KCgsMDAwMBwkODw0MDgsMDAz/2wBDAQICAgMDAwYDAwYMCAcIDAwMDAwMDAwMDAwMDAwMDAwMDAwMDAwMDAwMDAwMDAwMDAwMDAwMDAwMDAwMDAwMDAz/wAARCADaAfs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KKKKACiiigAooooAKKyfH3jC1+HngXWvEF86R2WhWE+oXDO21VjijaRiTg4GFPODXwN48/4Kz/Efwb+w78PfiKNJ8Ey+L/Her6hFDp39nXTWh0+zMiSzKBdbwySKuSTjD9BjLAH6H0V8wftPftxa54R+Afwk8UfDW30XVL74qa9p2lWh1iymMax3UUh3eRHMsocSBBgM6gbhkkqTs/sy/tZeIvin+1t8Zfhr4jh8PxJ4CubeTRZNOhlimuLWQyE+f5krbnVWtwSiqu4vwMqKAPoaivm3wp+2zqfjj9oT4qRaZb6LP8ACP4TaNI+p648MiTXGqRqZJII5fMKNFGiyb2ERKsg6q6M3g3wd/ba/bO+P3w407xd4R+E3wy1bw9q3m/ZLvzhb+b5crxP8kupK4w8bjlRnGRkEGgD9C6K+Sv2sP2wvi1+zr8EfhHFb6N4JuvjD8RNTg0ufQZkc2gmkT5o4iLtcGOWSCNnMjx5cncoK55X4e/t6fHv4Z/tE+AfB/x0+Gvhnw7pnxGvX07TLjQ5hPcLMuxdzKl1ONgkmgDFtmFZmG7aRQB9v0V8B/tb/t2ftSfsz+Orvzfhz8PE8J6t4kl0TwxdTM1xd6ojSSfZiY4r/eGeJASTGgBIBCkha9H0H9qH4+/DH9m34seNPjN4N8E+C7zwrpkVz4aFtKs9vqFw3mqY5gl7IcGT7MgAZCTKcbzwAD61or4D8BftY/tvfE3wVpPiLRPg58NbvR9ctI76xnadYDPDIoZH2SakrgMpBG4A4Ir0P9tL9tD4rfCT40fDf4Z/C/w94S8U+O/FulT6je2eqI0P+rQsDGPtSJEpEN0cNLJnYACSMuAfXNFfHX7Mv7c3xhuf2stM+Efxr8AeH/DGt+IdKl1bTpdGn81UiQSEGXbPOoVjBMMl1IIUY+YE/YtABRRRQAUUUUAFFFFABRRRQAUUUUAFFFFABRRRQAUUUUAFFFFABRRRQAUUUUAFFFFABRRRQAUUUUAFFFFABRRRQAUUUUAFFFFABRRRQAUUUUAFFFFABRRRQAUUUUAFFFFABRRRQB88/wDBVb4jP8NP2B/iHdRH/SNTso9IjXLLuF1MkEnK+kTyHB4OMHrivnD4SfDVfFv7bXwF+HOpKk1n8LfhR9r1eFMyG4nvLZoJ4HkRwFhxPERleQSp3BwR9+eO/hx4e+KWh/2X4n0HRfEemCRZvsmqWUV5BvXOH2SKV3DJwcZGTTLD4YeGdK8eX3iq18O6FbeKNThFteaxFYRJf3UQCARyThfMdQI4xtLEfu1/ujAB+a37IFnqcf7XHgT9n29tftVj8DPF+v60L26MkTXNmIwbKRUWXbvM0rSkYwBJH1Hmh+j/AGpv2hbr9iD/AIKS/FLXNMlutQ1j4ieBrP8AsXTYrb7Ws+reZb2tsrRowbCpBM+CQTvIAbcoP6DWHww8M6V48vvFVr4d0K28UanCLa81iKwiS/uogEAjknC+Y6gRxjaWI/dr/dGKXi74GeCfiB4qs9d1/wAHeFdc1vTlRLTUL/Sbe5u7VUcugSV0LqFdmYAEYLEjk0AfIfxu+Gr/ALCf/BHnxVpUzTzeLPEdkn9vzzXLSy3mpajJFFds0ikhtkbMgPR1hXJJYk/K3we/Z4/Y08Y+FfC1rrXxb+IaeM9VtLSK+srCymaFb+REEkUWdNbK+aSq5Y8Y5PWv118d/Djw98UtD/svxPoOi+I9MEizfZNUsoryDeucPskUruGTg4yMmuV0T9kX4T+GtZtNS034YfDzT9R0+ZLm1urbw5ZxTW0qMGSRHWMMrKwBDAgggEUAfIH7bvwp139qr/gop8Pvhf4P8U3XgYfD/wAJTaz/AG1YyyT3Wmea4jwixyqyMQlsuXeNishPzDYHm/YY+B1t4S/bW8VeGPi9rXiPxx8VfAyjUPCeuavrU88V1pMmAJIIXkZkkDFi6lnA81lH3Szfc0XgHQoPGsviWPRNITxHNafYJNVWzjF69vuDeSZsbzHuAbYTjIBxkUS+AdCn8axeJZNE0h/EcNp9gj1VrOM3qW+4t5ImxvEe4ltgOMknGTQB8p/8FBo5PiJ+2j+zJ4GluUj0qfxBc+IbqFpDtnksljliDo2IyCBKg5Zj5jAAZAel/wAFyfiivhX9kqw8KC4tbQ+PNctrG4nuMlLe2hYXDykIGkIWSOHOxScE9SQD9baj8OPD2r+NNP8AEl3oOi3XiLSY3hsdUmsonvbNHDKyRTFd6KwdwQpAIZvU1B8QvhP4V+LenQWfivwz4f8AE9payedDBq2nQ3scL4I3qsqsA2CRkc4NAH5o/s3fstfsY+MvjT4S07w38U/HvibxMb+Ge1065spIbTUJYT5pjffp6BY2CHIMgOMgNnBrrPjX8D/F37cX/BUr4hW/hPx5qHw8m+GPh+zsLfWLEzG4d5EVzANksTxqzz3AZlJGIx8rb8190+Dv2YPhp8O/EdtrPh/4d+BdC1ez3eRfafoNra3MG5CjbZEjDLlWZTg8hiOhroPDnw48PeDtc1fVNI0HRdK1PxBIs2qXdnZRQT6k67trzOqhpGG98FiSNzepoA+PP+CUnge0tPGvjw+PLjV9b+O3gq7bQdY1HV9Xl1GU2LNvha3MjEiFsdcAnA6BsV9uVk6Z4B0LRfFmp6/Z6JpFprutLGmoajDZxx3d8sahYxLKBvkCqAFDE4AAGK1qACiiigAooooAKKKKACiiigAooooAKKKKACiiigDH+InguL4j+Adb8Pz32r6XDrdjNYveaVfy2F9aCRChkguImWSGVc5V0YMrAEEEV8x/8EWfGXjO6/YitfBPxS8V6n4u+LXwm1/WPB/i291SVpdQklt9QnayllZ/ncS6dJZSpK5JljkR9zbix+tK/Gn/AIKq/Ef44f8ABOb9vD46XXwy8IeKfiDZftpeDtP07QptNtpPL8H+I7OCHRxK7qrgKLWRZ9x27pDGp+VC4APqT/gnf8WdW8L+D/2l/wBpr4z/ABO1SX4ea7451l/CMuoavN/wj+k+ENNne1sbmztt3kL9pEbOJIk3XAMTguZMt8sf8FWv+Co/xr/aD/4JbfFq/wD+GTviF4O+EXjPQll8O+P38U6fLcmzknie2vbrTE23Fokse0kbnK+YOW619dftu/8ABN3xL49/4IK6n+zP4T1KHVfFfh74eaPoGn3IiFums3OkpaOEClsR/aWs9g3MQpmySQDXxJ+2/wD8FZdN/av/AOCNnin4I+B/g38adW+KMHgyy0TxbpcHhK6hsfBFzbC3W6juZ5VTdslieNFjUu5x8q84AP0m/b8/4KQab+xff+FfCHh3wbrvxc+M3xClaLwr4C0CWOO8v1X793czPlbOyjPD3MilV5OCEcr8H+FP2wfH/wATP+C//wAKNX+L3wj8U/Aa68LfCXxBNqGkX2sW+uWt1BG0kpuoJ7PKzqqhgQEDBlwAeK9P/wCCol7rH7Cf/BXL4Nftcat4V8SeLvhJbeC7v4deKp9CsHvrnwez3MtzDqUkSAs8LmcxsVA2iNuSzRo/EfB/9p69/bx/4ODPg78SfD3wx+KHhf4c6X8NNa0zTte8T6DLpsWtkyO/nxI2WSIltqGTaXKsQuBQB92/8PRfgZ/0Odz/AOE/qf8A8j0f8PRfgZ/0Odz/AOE/qf8A8j17/RQB4B/w9F+Bn/Q53P8A4T+p/wDyPR/w9F+Bn/Q53P8A4T+p/wDyPXv9FAHgH/D0X4Gf9Dnc/wDhP6n/API9H/D0X4Gf9Dnc/wDhP6n/API9e/0UAeAf8PRfgZ/0Odz/AOE/qf8A8j0f8PRfgZ/0Odz/AOE/qf8A8j17/RQB4B/w9F+Bn/Q53P8A4T+p/wDyPR/w9F+Bn/Q53P8A4T+p/wDyPXv9FAHyP+0j/wAFwf2d/wBmL4Ma1421nxNruqWOiojGy03w9em7u3d1RI4/OjjiDFmAzJIi+rCtz4Zf8Fhv2ffix8PNE8TaX4y1BdP16yivrdZvDupLKiSIGCsBARuGcHBIyOCRg1r/APBW+wt9S/4JWftKx3MENxGvwu8SyhZEDqHTSrl0bB7qyqwPUEAjkV7x4Z0630fw3p9nZ28NraWttHDDDCgjjhRUAVFUcKoAAAHAAoA8N/4ei/Az/oc7n/wn9T/+R6P+HovwM/6HO5/8J/U//kevf6KAPAP+HovwM/6HO5/8J/U//kej/h6L8DP+hzuf/Cf1P/5Hr3+igDwD/h6L8DP+hzuf/Cf1P/5Ho/4ei/Az/oc7n/wn9T/+R69/ooA8A/4ei/Az/oc7n/wn9T/+R69t8GeMNO+IPhLTdd0i4a60vV7ZLu0mMTxGWJ1DK21wGXII4YAjuK0qKACiiigAooooAKKKKACiiigAooooAKKKKACiiigAoor8tP8AgmZ/wSs0LxD+yD4U+Ivwp+JfxA+C/juS58QW3n+GdRF34e1DyddujZw3Wl3Xmwm1he3QPDZSW3niScPM5kEoAP1Lor49f4w/tU/siuyePfBGn/tFeErRpJ5fEfw8sIdK1uG0A86aa50m5u8mSHJhgtbA3kt2qF2a3lVIbj0n9nz/AIKTfCf9onUZtJs9X1Pwn4tsJLS21Pwx4u0u40HWdHubwyfY7W5guVXy7i5SJ5IYcl5Yh5iBk+agD3miiigAooooAKKKKACiiigAooooAKKKKACiiigAooooAKKKKACiiigAooooAKKKKACiiigAooooAKKKKACiiigAooooAKKKKAPAP+CsX/KLL9pb/slXij/00XVe8aV/yC7b/rkv8hXg/wDwVi/5RZftLf8AZKvFH/pouq940r/kF23/AFyX+QoAnooooAKKKKACiiigAooooAKKKKACiiigAoor8wbj/gpd/wAMOft2f8FHvHXxM1b4geKPhl8H/wDhWf8AZvh7T7r7b/ZP9paf5Ev2G2uJ44IfNuJo5JdrJv2ljuYAEA/T6ivmbwD/AMFSvB3jP9pfwD8Mb/wb8RvCd58WtOvtV8Ca1rVjZppXi+CzhWe4NsYbmSeNlhYSBbmGEshDAEMu7yz4Rf8ABwJ8KfjH+zDa/Gyx+H/xmsPhDHe/2frniu70Wxa08LT/AGkQEXcMN5JcsgDRytLbQzxIkqhnV90agH3ZRXi2ift4eCfEv7cNp8BdNi1fUPE2ofDlPiha6vbLby6Jc6S+oCxRUnWUyNM0hDgCMxmMgiTPy18e/tnf8Fv9Y06LwHL8F/B3i2/bTP2oofgR4wiv7TS1OrPbqwurWy829UK9yZIzbTyGJFNvJ5zQAoJAD9K6Kp+HNUn1zw9YXt1pt7o1zeW8c8theNC9xYuyhmhkMLyRF0JKsY5HQkHazDBPmvxh/bv+B37PPjE+HfH/AMZfhT4G8QLClydM8QeLdP0y8ET52SeVPKr7WwcNjBwcUAerUV4B/wAPYv2WP+jlv2f/APw4ekf/ACRR/wAPYv2WP+jlv2f/APw4ekf/ACRQB7/Xyb/wQ78KaX4G/wCCZPgHSNEgsrXSdP1HxDFaw2ikQwoNf1HCL8zZx0J3MCQSGcHcez/4exfssf8ARy37P/8A4cPSP/kiuf8A+CNs/wBp/wCCePg6TzoLjfqviE+ZEPlP/E+1DqctuYdC259xBO987iAfT9ebftHfsdfCv9rzRray+JngDwr40GnQ3EGnXWpWCSX+jfaFRZZLK6AE9nMfLjIlt3jkVoo2VgyKR6TRQB8dH/gnF8RP2YbyW/8A2b/jDqehabDvuI/BHxDm1DxToTkAyG0trl7oXNkl1cM8lxczC/nRmXyBFGskE5/w8d+If7LMH2H9pb4OeINCjto/Pm8c/DuzufE/g3yFffc3M7ogutNt7WCSFpZb6KIOY7pot6RBm+xaKAPPP2cf2s/hp+174MbxB8MfHHhzxvpCMyyT6VeLMYSJZYvnT76BnhlClgA4QlcjmvQ68A/aO/4Jk/CL9pbxtN4xv9F1Pwl8RG/fR+MfCGrXGga0LpIVhtrueS2dY76W2RFEAvo7iOMbkCbJJEf5p/aU8UftUf8ABPjxP8N/h38PvGSfHDR/jVrkfgnw9r3jnTBJrXw/vBG95Lf30tn5a6vGbWLUpNvlWvkpYwbmlxK0gB+itFfBv7QfjH9pP/gm34Am+Lnjb46eEvjB8OtC1XS7bxD4fufh3Ho2ppp91fQW081hPa3R869V5l8iB49sgJjJeQo9e5/8PYv2WP8Ao5b9n/8A8OHpH/yRQB7/AEV4n4L/AOClv7OPxI8W6b4f8O/tAfBLX9e1m5Sz0/TdO8c6XdXd9O7BUiiijnLyOzEAKoJJOAK85/4LM/tpeMf2L/2R9Pl+GdvZXPxY+KXivTPh34H+2wedbQ6tqMjKksi/d+SKOZ13goZFjDKykqQD6yor8zfHn/BIH9pP4TfDG68feA/21vjz4o+OGj2X9oHTPEF7HdeDfEFzFGr/AGNNKI2WyTPHsDhnKiTkElifY/8Agm1/wWa8Hft/aj8M/CcGjavZePPGvwoX4n3sltFG2iWkcWqvo93aJK0vnmZL6KUBTEV8tQfMLcUAfZ9FfnP/AMFFf+C0N94U/wCCYf7SnxS+COk61Y+LfgR8RH+GN5da7YWj21vf22o2NvdXaxi4bzbVkuwkZx5nmOpaFUVmHs3jf/grh4f8AftT+GvgfffCb4wSfFzxb4MHjXT/AAzbw6LNK0H2ye2Nq9yNS+yR3Ci2mmJacQeWoHneYREQD6yor49s/wDgtt8JLnw14SuZtH8e2Ou+JPivp3wZvvDV3p9tDrPhXX70SmIahCbjalsBE586F5g45jEmGx6t4j/bq8OaH+2zf/AC18PeLdZ+IFn8N5PidEtnFaJZX1it+bBbSOWa4jxdvOBtEgSEKQWmXkAA9sor4z/4IPft0/EL/goX/wAE8PCXxE+JPh69sfEGpyX+/WkisYNK14Jqd7Av2OGG4knjWBIY4n+0xQlnUsnmKd9fZlABRRRQAUUUUAFFFFABRRRQAUUUUAFFFFABRRRQAUUUUAFFFFABXA/Av9qPwB+0vceLofAviWy8RyeBNduPDOvLbxyIdN1KAgTWz71XLLkZK5HoTXltz+29q8H/AAVztv2cBomnHQp/hI3xGOr+a/2sXA1j7B9m2fc8vZ8+eueOlfnb/wAEdtY/aYsvi7+2XF8EtD+BeqaAPj94ke/k8ca5qtheLcmfG2JbS0mRotgQ5Zg24sMYwSAfpH/wVi/5RZftLf8AZKvFH/pouq940r/kF23/AFyX+Qr4M/aZ+GP7ev7TX7N/xB+G2oeHv2RNMsPiD4a1Hw1c3lv4s8RPNaR3lrJbNKgbTcFlWQsAeCQK+9rKFrazhjYgtGgU46cCgCSiiigAooooAKKKKACiiigAooooAKKKKACvyB/4KP8A/BLj47fHv/h5N/wifgX+1v8Ahf3/AArD/hA/+J1p8H9u/wBj/Z/7R/1s6+R5Ox/+Pjy9+Pk35Ffr9RQB8gftl/sueO/iv/wVh/Yv+Jnh/Qvt/gj4Tf8ACcf8JXqX223i/sr+0dHhtrP908iyy+ZMrL+6R9uMttHNfn1/wSC0/wCN37Qf/BubYfA/wd8GoLmz+JWneIPD2l+O77WNOj0G0sr3Ur63urm7h+0i/wDtVu7T7FitnUrHCwYkFD+4lcB+y5+y54E/Yt+BOhfDP4Z6F/wjXgjw19o/s3TfttxefZvPuJbmX97cSSStummkb5nON2BgAAAHxHY/sXfFX9h//gpN8JviR4L+H+r/ABl+Hvhf9nmy+Cl3JpWtabp+sWl1Z363Ud7LDqFzCjwyLHGp2TO6lpCQdiiT5/0n/gmX+0ppfwTj1nWvhna3/jGy/bbg/aAvdA0PxBpzte6CbeN5jZy3NxDEZFlZ41jnkiY+WScAqzfs3RQBmeDdeu/E/hey1C+0TU/Dl3dx75dM1F7eS6szn7kjW8ssJb/rnI4560a94K0bxVu/tTSNM1LfGYW+1Wsc25DnKHcD8vJ46cmtOigDDufhh4ZvLeSGbw7oUsMqlHR7CJldSMEEFeQR2oufhh4ZvLeSGbw7oUsMqlHR7CJldSMEEFeQR2rcooAw7n4YeGby3khm8O6FLDKpR0ewiZXUjBBBXkEdq+fP+CNs/wBp/wCCePg6TzoLjfqviE+ZEPlP/E+1DqctuYdC259xBO987j9P18of8EQvF1p4+/4JmeANasJ3ubLVL/X7mCR7SW1d0bXdQI3RygSBsdS2STk7nzuIB9X0UV80/HL/AIK6fAT4I+Kp/C8fjRPHvjyO7uNLTwn4GtZPEur/ANpQuIhp06WgeOxuZJj5SC+kt0LhwXAjkZAD6Wrn/il8WfCvwO8CX/inxt4m8P8Ag/wxpfl/bNX1vUYdPsLTzJFij8yeZljTdI6INxGWdQOSBXzBP4u/a2/avnns9L8M+H/2ZvB837yLW73UrbxF4uu7eZGkt5I7VoJLGxuIGSNbq1nS7WVZ5I4biFo1uTu/Cb/gk94B8PeN7Hxn8Stb8YfHjx5aQzeXqnj7U31Wy024uUdb+XTtOf8A0XT47kOFaCCNY1SGFFACDIBhaz/wVjPxb1G+0z9nP4ReOvj7cW9y1hH4kt3i0HwR9rjLPNC+rXOXdRbqJY7i1tbi2mM9sqTfvSycT8U/2Df2k/2wdU8KfFLxj8V9C+GXxC+Hd3Jr/gLwT4ds5Lnw7ot62Aiavd70utRka1lu7G4aFobd45Q8cC5lSb7v03TbfRtOt7Ozt4LS0tI1hgghQRxwooAVFUcKoAAAHAAqagD4a8a/sjftU/tseGv+EF/aA8Sfs86P8MLvXtP1jU7DwLpWs3Gqala2Gpw3kenG5uriMRecIYi13EqSQtGQiNvEkf2Tc/DDwzeW8kM3h3QpYZVKOj2ETK6kYIIK8gjtW5RQBmaf4K0bSLxLi00jTLW4jztlitY0dcjBwQMjIJH418x/8Fi/2QvG37W37MHh+b4Ytp7/ABP+E3jXR/iP4Rtb8xpa6jqOmysy28jyfLGHjklAYkDdtDEKWNfV9FAH5teMP+Cznx68dfDW68I+A/2I/wBpPTfjjeW72UL67oNvZ+DtPvCpXzhq0swhliVtrDcqK3TdgZPk37Fn7EfiX/gjr+3N8FtR8Q+F/HXi3wNpP7Ocvw+vdc8IeFr3xAkHiSbxLNrVxA8FjFJNHCfOkVJ3QIfl3spLEfr9RQB+HfxR/ZQ+MHxG/wCCH/8AwUI0KP4TfECx8a/Er9oDUfGGh+GJdIlfVL+xm1TQbzfBGgIuVWOKcb4DIjtBIEZ8ZPsXin9r/RdN/wCDj/wf4+tvBvxK1vw9rn7ND2txHbeCtVk1rw+q+KLoNcT6X9mN8oEsIgIWHd/pCsAUOT+sVeQf8MVeFf8Ahvr/AIaM/tDxB/wm/wDwr/8A4Vx9h8+H+yv7O/tH+0fN8vyvN+0ed8u7zdmzjZn5qAPyj/aP/Y8+MXj/AONfiX9qWD4WeNk8O6x+0n8PfHkPhC002STxKvhzwzYXtncaj/ZuBKJ7hp1YQf61tuSu3azfVnwRuPEnx1/4OGbr4tWHw8+JWh/DEfs8v4VsPEXiHwtf6Jb6hfJ4jiuXi8u7iimgkxJIFinjjkdYHlRWiZJG/Q+igD4D/wCDa7Sdb+Ev/BLLwT8J/GXhLxt4K8e/DWbU4db0zxD4cvtLC/atY1G5gkt5p4liuo2jYHfA8iqeCRkZ+/KKKACiiigAooooAKKKKACiiigAooooAKKKKACiiigDnvHvxd8J/CoWh8UeKPDvhsX+/wCzHVNRhs/tGzbu2eYy7tu5c4zjcPUVzn/DXvwm/wCiofDv/wAKSz/+OV8L/wDBZH4D+D/2mv8AgrP+wH4H8feHtO8VeEtdufHov9LvkL290ItGtpo9wBGdskaMPdRXuP8Aw4R/Y4/6N5+Hf/gG/wD8XQB7v/w178Jv+iofDv8A8KSz/wDjlcN8eP8Agp78EP2f9F0ee/8AHWleI9U8TapDoeh6H4XkGuatrWoTBjFbQ29sXIZypG+TZGpKhnXIzwP/AA4R/Y4/6N5+Hf8A4Bv/APF1zHxE/wCDfb9ndtW8KeJfhX4XtPgl8Q/AmtweIdC8SeGbWN5EuYQ2yK5hnDpPasWBeIbGbaAJF5yAeQfAj9omx/aH/wCDna9li8O+LPCOr+Fv2dJtG1jRvEVklte6fcjxFBcBd0UkkEyNDcQuskEskZD43blYDQ/4Nzv+R2/bf/7OI8R/+jBWP+z58GPEvwl/4OgNXvPGPjVfHHibxf8As7yaxe3dvpK6TYWeNftrVLe1thJK8cKpbK37yaVy7yEvggDY/wCDc7/kdv23/wDs4jxH/wCjBQB+mNFFFABRRRQAUUUUAFFFFABRRRQAUUUUAFFFFABRRRQAUUUUAFFFFABRRRQAUUUUAFfmh/wT6/aK/aN079lPSPh78Of2bfEdjq+lX+r/AGzxR8UGl8I6ZZ/btWuprS7t7B0e+1BYklaS5ic2sh8oBJZDOsg/S+igD49f/gnV8Rv2nna4/aR+MGoeJdNuWkSfwX4Be/8ACvhg2xHkvZyrFcma/tbqFQ1xDftcESMVgeCFpo5/pL4NfAHwb+z54Vs9F8G+HtP0KwsLC10uEQqXm+yWqGO2gaVyZHjhQlI1ZiI0+VcLxXYUUAFFFFABRRRQAUUUUAFFFFABRRRQAUUUUAFFFFABRRRQAUUUUAFFFFABRRRQAUUUUAFFFFABRRRQAUUUUAfAH/BRz/lN3/wTu/6+viF/6YIa+/6+AP8Ago5/ym7/AOCd3/X18Qv/AEwQ19/0AFFZ58KaefFY1w2y/wBqraGxFxubPklw+zGcY3AHOM1oUAfKN3+yD4ym/wCC39p8eli07/hX8PwSfwG0n2ofa/7TOufbQvlYz5fk8789eMV8H/8ABG/4u/Hf4cfF39s2D4VfBPwt8TtGufj94kku77U/iEvhuS0uBPjyVhNjceYuza2/cvLEY4yf2erg/gf+zF4C/ZtuPFkvgbwzYeHJPHOuXHiXXmti5OpajOQZrl9zH52wM4wPagD5Y+OH/BQP9q79nv4K+MPH3iP9kvwHH4e8D6Je+INTa3+NSSzLa2kDzzFE/sj5m2RtgdzgV9wWs/2m1ilxt8xQ2OuMjNeB/wDBWL/lFl+0t/2SrxR/6aLqveNK/wCQXbf9cl/kKAJ6KKKACiiigAooooAKKKKACiiigAooooAKKKKACiiigAor4H/YdsP2qP2v/wBi74Y/E6T9pTw/od5498O2utzWjfCu2mFoZ4d/lqxuk3bWc4faA4jjIXG4v6t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5N+zJ+1JJb4T9qbw5HMzOSw+E1qVCkNtABvuCpbqSc+XHx9/eAfUVFfLs37Mn7UklvhP2pvDkczM5LD4TWpUKQ20AG+4KlupJz5cfH39/lP7dsf7U37HX7GfxK+KcP7SHhnW7rwFoN9rSWDfDC0tY7wxxu0cW9r1tnzMPm+ckIgCk7hIAffFFfI3gf4CftR+MPh5ouqR/tTeH4pdUso7ss3wpspcLLFuUZS92llL/eBKt5aYGN2/X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8m/Zk/akkt8J+1N4cjmZnJYfCa1KhSG2gA33BUt1JOfLj4+/vAPqKivl2b9mT9qSS3wn7U3hyOZmclh8JrUqFIbaADfcFS3Uk58uPj7+/gvj/eftIfsjxfDzxJrPx48P8AjXS9a+JHhjwvqOkJ8N4dOW5tNU1q2sZQs6XUjQskdy5DkHJjiHBLeYAfb9FFFABRRRQAUUUUAFFFFABRRRQAUUUUAFMurqKxtpJ55I4YYVLySOwVUUDJJJ4AA5yafXw//wAF+f2lvEnwa/Yfj8AeAFjl+Jf7Qet23wy8OIQxaBtRzFcXHykFdkBcB84SSWNjnGCAfG37IX7Z37UXhD4y/s0/tB/E3xT4vv8A4Q/tW+N9V8OXHg66s0Fl4QtdQmSPw0YwI8p5jDcJS3zxFSSTISf2pr4B/bz/AOCeHjHw9/wT38a2+l/Hn4v+Ih8L/DZ8S+E9AbRvC0MP9o6LEL3S41a20iKdVW4tYBiKVGK5XcAxr134MeJfCv8AwWd/4JbeE9X1yTV9K0X4raHZXWrJoOozaddWF7BOj3EEM6HzEEd3bvHnOWVSD1NAH1DRXwB/xDc/AH/oZvjv/wCHH1H/AOLo/wCIbn4A/wDQzfHf/wAOPqP/AMXQB9/0V8Af8Q3PwB/6Gb47/wDhx9R/+Lo/4hufgD/0M3x3/wDDj6j/APF0AUP+ClfivS9L/wCC5H/BPC2utS0+2uI7rx3uiluER18/RYYYMgnI8yUFE/vMCoyeK/Q6vww/bG/4IU/B74N/8FkP2KNF0fxB8VJrL4hahr0+pNqPiZtQuIW0K0TU7QQTTRtJGrzOVkG4gp9zy3Jc/ufQAUUUUAFFFFAHzz/wVy1S20j/AIJVftKTXdxBaxP8L/EkKvLIEVpJNLuI40BP8TOyqB1LMAOSK938K6ra674Y02+sbm3vbK9tYp7e4gkEkU8bIGV0YZDKQQQRwQa+Uv8AgvN+zxon7Sn/AASM+O+la9dataW/hzwlf+LbVtPnWJ3u9Lt5L63STcrBomlgRXXGSpO0q21l8j+Hf/Bsp+z54N8CaRpVv4p+O8kNhaRwo3/CwLuDcAo58uERxL9ERVHYCgD9GKK+AP8AiG5+AP8A0M3x3/8ADj6j/wDF0f8AENz8Af8AoZvjv/4cfUf/AIugD7/or4A/4hufgD/0M3x3/wDDj6j/APF0f8Q3PwB/6Gb47/8Ahx9R/wDi6APv+vhH9jV/iH/wU6j8Z/GS++N3jnwz8G9f8S6hpvw88KeEv7PsPL0/Tp306S+ub4WzXcj3NzazzLF5uyNXAywKhPo39ij9iHwf+wV8MdR8JeCr/wAXahpeqao+rzSeIdbn1e5WZ4ooiqyzEsse2FCEHAJY9Sa+Gf8Agn9+3r8Gv+CO2l+IP2QfjR4pT4dal8K9b1K58K6zrUE0eneLdD1G8m1O1uY7gJ5YmjF4YZUyAJIiFLEOFAO5+D/7UHxh/Y0/4LC6f+zl8WPHNx8S/hp8Y/D9xrPwx1/UtPtLTU9JuLJXafS7iW3iiW5YQozGVw0jEwnOXcD9Dq/K/wCCni2f/gsv/wAFnfBPxu8H6ZqUH7PX7L2m6pYaD4pntngi8ca7eobef7LvH7y1ijAO9QCGiGTiVQv6oUAFFFFABRRRQAUUUUAFFFFAHzB/wRSff/wSP/ZyPmTyY+H+kjMsexh/oycAYHyjoDjkAHJzk/T9fMH/AARSff8A8Ej/ANnI+ZPJj4f6SMyx7GH+jJwBgfKOgOOQAcnOT9P0AfmDcf8ABS7/AIYc/bs/4KPeOviZq3xA8UfDL4P/APCs/wCzfD2n3X23+yf7S0/yJfsNtcTxwQ+bcTRyS7WTftLHcwAP1L4B/wCCpXg7xn+0v4B+GN/4N+I3hO8+LWnX2q+BNa1qxs00rxfBZwrPcG2MNzJPGywsJAtzDCWQhgCGXd8Nf8FH/wDglx8dvj3/AMPJv+ET8C/2t/wv7/hWH/CB/wDE60+D+3f7H+z/ANo/62dfI8nY/wDx8eXvx8m/Ir6//bL/AGXPHfxX/wCCsP7F/wATPD+hfb/BHwm/4Tj/AISvUvttvF/ZX9o6PDbWf7p5Fll8yZWX90j7cZbaOaAOS+EX/BwJ8KfjH+zDa/Gyx+H/AMZrD4Qx3v8AZ+ueK7vRbFrTwtP9pEBF3DDeSXLIA0crS20M8SJKoZ1fdGv0Hon7eHgnxL+3DafAXTYtX1DxNqHw5T4oWur2y28uiXOkvqAsUVJ1lMjTNIQ4AjMZjIIkz8tflJ/wSC0/43ftB/8ABubYfA/wd8GoLmz+JWneIPD2l+O77WNOj0G0sr3Ur63urm7h+0i/+1W7tPsWK2dSscLBiQUP1TY/sXfFX9h//gpN8JviR4L+H+r/ABl+Hvhf9nmy+Cl3JpWtabp+sWl1Z363Ud7LDqFzCjwyLHGp2TO6lpCQdiiQAz/2zv8Agt/rGnReA5fgv4O8W37aZ+1FD8CPGEV/aaWp1Z7dWF1a2Xm3qhXuTJGbaeQxIpt5POaAFBJ+j/hzVJ9c8PWF7dabe6Nc3lvHPLYXjQvcWLsoZoZDC8kRdCSrGOR0JB2swwT+OGk/8Ey/2lNL+Cces618M7W/8Y2X7bcH7QF7oGh+INOdr3QTbxvMbOW5uIYjIsrPGsc8kTHyyTgFWb9iPBuvXfifwvZahfaJqfhy7u498umai9vJdWZz9yRreWWEt/1zkcc9aANOvlr/AILeS+V/wSI/aMO/ZnwJqa537M5hIxnevXOMZOc42vnY31LXy1/wW8l8r/gkR+0Yd+zPgTU1zv2ZzCRjO9eucYyc5xtfOxgD3/4Ky+d8G/CT7/M36NZtu3792YE53b3z9d7Z/vN1Pif7cP7X+sfB748fAP4PeEVgh8ZfHrxFe2K380KSjR9I06ye81O7hV3VWulj8pYt6vGrS73jlCCCX2z4Ky+d8G/CT7/M36NZtu3792YE53b3z9d7Z/vN1Pzz/wAFEv2SPGPxV+OP7P3xn+Hdppms+MvgH4ivbz+xby6+xHWtL1K1+x38ENwfljmEex0EmEcx7WZQeQDhv+Cg/wAXfih/wS3+Fdj8bG+Lfif4leAdI8V6Za+NNA8W6Vo0aWejXt2to8thPp1haSJNDLcQsPtLyoypgkN9/qf2kf8AgtR8Jv2eP2a/HvxXttI8e+P/AAl8KPGM/gPxu/hzTYEuPC2rwywQyQzJfT2vnKs1zBH5lsZkLSAhioLDn/2yPgf8Rv8AgrJ4B0P4U+Ifht4q+DXwpuPEFjqvjqXxTfaNd6h4isLOYXKabZR6Zf3ioZbiK33zTOmxEYqrnCn49/ag/wCCcP7R+q/sU/tw/APw58H73xJP8d/jNcfEnwv4ph8S6PbaVPY3ep6TdtbvHNdLdR3ES2jgh4QjBZCrkiNZQD71+JP/AAUj1DwP/wAFR9G/Z0sPhn4q8RW8vw9l8eatrOnSWTtY2zalBZRTrFJcxySQRkXQlSJJLlnMAigkXc1Vvhf/AMFvv2bPit4J8FeJbTxxqel+HfiDqM2k6JrGr+GNUsNInu45pIfIkv5LcWkErNESsc0yOVZDt+YCuZ1r4AfEvTf+C5PhP4+23gHU9R+HniD4Ir8PNSki1PTkvfDOonXBqBa6he4XzIlibaWtWnO5XwCNu/4J/wCCaX7P3jf/AIKMf8G4nwo/Z0svhzruleFfFOryy6j8Qb2+0ttJttPt/Ftxe3Jt4EvPt7XX7p4FRrZIzlj5oBGQD9Ev2kf+C1Hwm/Z4/Zr8e/Fe20jx74/8JfCjxjP4D8bv4c02BLjwtq8MsEMkMyX09r5yrNcwR+ZbGZC0gIYqCw2vHH/BRTU/Dn/BVjw/+zXpnw18R6+l74Bfxvqet2lzYImn276nBYw3BWe6iY20bfahMEV7gt5Plwuu9q+A/wBqD/gnD+0fqv7FP7cPwD8OfB+98ST/AB3+M1x8SfC/imHxLo9tpU9jd6npN21u8c10t1HcRLaOCHhCMFkKuSI1l+xta+AHxL03/guT4T+Ptt4B1PUfh54g+CK/DzUpItT05L3wzqJ1wagWuoXuF8yJYm2lrVpzuV8AjbvAPtivmD/gq8+34L/C8eZOm741fDwYSPcr/wDFVabw5wdq985HIUZ5wfp+vmD/AIKvPt+C/wALx5k6bvjV8PBhI9yv/wAVVpvDnB2r3zkchRnnBAPp+iiigAooooAKKKKACiiigAooooAKKKKACiiigAooooAKKKKACiiigD4A/wCCjn/Kbv8A4J3f9fXxC/8ATBDX3/XwB/wUc/5Td/8ABO7/AK+viF/6YIa+/wCgAooooAKK8vl/a+8Gw/tnxfAVpdR/4WBN4MPjxY/sp+yf2YL37EW83OPM87jZjpzmvz8/4JB/t/eM7f4i/ta6V4s0r44/FlNC+OXiCw0ieyhl1u20OxjlCxWMTTTjyI0wSsSAIoYYAzQB9qf8FYv+UWX7S3/ZKvFH/pouq940r/kF23/XJf5CvjD9vL9pjXv2hP2G/jP4B8OfA347yeIfHHgXW/D+mLceGY4oWurvT54IQ7+f8q75Fyewya+0NOjaLT4EYFWWNQR6HFAE1FFFABRRRQAUUUUAfD/wG/4JNfEj9mv9oWLU/CH7T/jjTvgtb+J7vxHB8LzoNrJZ2yXFzLcvYR3pfzUtRJK2EC9OuSST9wUUUAFFFFABRRRQAUUUUAFFFFAH5j/8EmP2xvjr4U/4Jm/AvS9F/ZJ+I3i/SNO8GadbWWtQ+M/DFnDqkKQKqTJFPexTIjKAVEiK23Gcnk/Q3/Dcv7RH/Rk3xN/8L/wj/wDLKtP/AIIpPv8A+CR/7OR8yeTHw/0kZlj2MP8ARk4AwPlHQHHIAOTnJ+n6APk3/huX9oj/AKMm+Jv/AIX/AIR/+WVH/Dcv7RH/AEZN8Tf/AAv/AAj/APLKvrKigD4N/Zc+IPxN/Yu+BOhfDP4Z/sE/E3w14I8NfaP7N03/AIWZ4ZvPs3n3EtzL+9uNVklbdNNI3zOcbsDAAA9A/wCG5f2iP+jJvib/AOF/4R/+WVa2nfty+Jrj/gr9P+zbeeGdCtPD8Pwol+JEOtQ6hLcXl2x1eHTooWjMcaQhf9IZgDLuzEQ64ZT9OUAfJv8Aw3L+0R/0ZN8Tf/C/8I//ACyo/wCG5f2iP+jJvib/AOF/4R/+WVfWVFAHyb/w3L+0R/0ZN8Tf/C/8I/8Ayyr52/4K3/th/HPxd/wTK+Oel65+yZ498GaPqHg6/t73XL7xz4Znt9MiaIhpXjttQaaQAE/JGrMxwNrZ2n9O6+Wv+C3kvlf8EiP2jDv2Z8Camud+zOYSMZ3r1zjGTnONr52MAcl8J/23/wBoS3+FnhmOL9jH4jahEmlWqpdQ/EHwm0dyBCmJFL6mWKsOQWJODySa6D/huX9oj/oyb4m/+F/4R/8AllX0Z8FZfO+DfhJ9/mb9Gs23b9+7MCc7t75+u9s/3m6npqAPk3/huX9oj/oyb4m/+F/4R/8AllR/w3L+0R/0ZN8Tf/C/8I//ACyr6yqn4j8RWPhDw9f6tql3BYaZpdvJd3dzM22O3hjUu8jHsqqCSfQUAfKWpftrftCarp1xay/sUfFNIrmNonaH4i+E4ZAGBBKumphkbB4ZSCDyCDXlP7Hi+Pf2CPh5J4R+Ff7CPxp8PeFi26HSbv4z6LrFlYEySSN9mivdamW2DyTSO4hCCRm3NuIBHVaV/wAFj9U0r4L+DPjV4x+E3/CJ/s9/EHWrHTdI8TnxMLrWrK0vnEdnqWoaatqsVtaySNGGKXkroHB2k4VvuWgD5N/4bl/aI/6Mm+Jv/hf+Ef8A5ZUf8Ny/tEf9GTfE3/wv/CP/AMsq+sqKAPk3/huX9oj/AKMm+Jv/AIX/AIR/+WVeH/tz/tU/GT4l6P8ACDRfFv7Mnj34Z6Bd/GjwCbnX7/xX4e1K1tiviXT3RJIrO7mnId1VQVUAMVywGQf0ir5g/wCCrz7fgv8AC8eZOm741fDwYSPcr/8AFVabw5wdq985HIUZ5wQD6fooooAKKKKACiiigAooooAKKKKACiiigAooooAKKKKACiiigAooooA+AP8Ago5/ym7/AOCd3/X18Qv/AEwQ19/18p/8FGv+CYUv7e3xM+E3jTSfit4y+Eni34PPqz6PqvhyCCS4J1GGCCbJlBC/u4SvHUSt7V5Z/wAOdvjd/wBH5/tEf9+LD/4igD7/AKK+AP8Ahzt8bv8Ao/P9oj/vxYf/ABFH/Dnb43f9H5/tEf8Afiw/+IoANQ/5Wj9O/wCzX5P/AFKa43/g3O/5Hb9t/wD7OI8R/wDowVyH7HH7NPir9lr/AIOQDoPi74u+NPjNqN7+zncX8Ws+JkhW7tIm8SQxi1TygF8tWjZxnnMre1df/wAG53/I7ftv/wDZxHiP/wBGCgD9MaKKKACiiigAooooAKKKKACiiigAooooAKKKKACiiigAooooA+YP+CKT7/8Agkf+zkfMnkx8P9JGZY9jD/Rk4AwPlHQHHIAOTnJ+n6/PT/gkN/wUv/Zx+HX/AAS8+AegeIv2g/gzouvaN4I0yy1DT9W8a6XZXthPHbqrwywySo6MjArhlBwATnqfoz/h7F+yx/0ct+z/AP8Ahw9I/wDkigD3+ivAP+HsX7LH/Ry37P8A/wCHD0j/AOSKP+HsX7LH/Ry37P8A/wCHD0j/AOSKAPlnWfjV4N8Of8HVFpa6j4t8M2Fzf/s3p4ctorjVIIpLjVH8UmdLBFZgWumhBkEIy5QFguOa/SWvAP8Ah7F+yx/0ct+z/wD+HD0j/wCSKP8Ah7F+yx/0ct+z/wD+HD0j/wCSKAPf6K8A/wCHsX7LH/Ry37P/AP4cPSP/AJIo/wCHsX7LH/Ry37P/AP4cPSP/AJIoA9/r5a/4LeS+V/wSI/aMO/ZnwJqa537M5hIxnevXOMZOc42vnY3Tf8PYv2WP+jlv2f8A/wAOHpH/AMkV83/8FgP+ClP7OvxN/wCCXPx78PeGPj/8FvEHiDWPBWo2thpul+OtMuby+laFgIooo7kPIzdAq5J6bX+4wB90/BWXzvg34Sff5m/RrNt2/fuzAnO7e+frvbP95up6avmD4T/8FVf2YdN+Fnhm2vP2kfgNBd2+lWsc8c3xC0kSRuIUDK2bpjuBBByzHP8AEetdB/w9i/ZY/wCjlv2f/wDw4ekf/JFAHv8AXm37ZfwYuv2kP2P/AIrfDuxmS3vfHvg7V/DlvK7bVikvLKa3VicHABkBzg1xP/D2L9lj/o5b9n//AMOHpH/yRR/w9i/ZY/6OW/Z//wDDh6R/8kUAfm78ZPi74e/bA/4IWfDb9jXTL61tP2g9SXwp8L9b8Em4D6z4Zn0e/sRfXt3ABuhtUhsHlE7DymEsYR5Cyhv2hrwD/h7F+yx/0ct+z/8A+HD0j/5Io/4exfssf9HLfs//APhw9I/+SKAPf6K8A/4exfssf9HLfs//APhw9I/+SKP+HsX7LH/Ry37P/wD4cPSP/kigD3+vmD/gq8+34L/C8eZOm741fDwYSPcr/wDFVabw5wdq985HIUZ5weg/4exfssf9HLfs/wD/AIcPSP8A5IrwL/goP/wUD+A3x28H/CXwx4G+OHwp8YeJNQ+NHw/a20jw/wCLdO1O8u1j8T6dI/7qGR32qis5YAY2DJwcEA+/KKKKACiiigAooooAKKKKACiiigAooooAKKKKACiiigAooooAKKKKACiiigAooooA+Eb/AMIauf8Ag5jsNfGl6idCX9mqSwOo/Zn+yC4/4Sff5Pm42eZs+bZnOOcYr4m/4JUf8FUPh9+wV8cf2yPD3jDw38Udavda+PPiPUYJfDHhO51i3SP7QY9ryRDCvlCdp5wQe9fuPXyJ/wAEov2BPGP7CusftEXHi7UvDOop8XPixrHjvRxpFxPMbaxu2Uxx3Hmwx7Zxg7lTeo7OaAPM9Y/4OU/gN4e0m61DUPBv7QFjYWML3Fzc3Hw5voobeNFLM7s2AqqoJJJAABNfoLBMtxCki52yKGH0IrwL/grF/wAosv2lv+yVeKP/AE0XVe8aV/yC7b/rkv8AIUAT0UUUAFFFFABRRRQAUUUUAFFFFABRRRQAUUUUAFFFFAHyN/wRk+Hfh7W/+CR/7PJvNE0y/wDtXw/0sTm706LdLm2XcGBQbl6gEg7hg5bOT9O3Pww8M3lvJDN4d0KWGVSjo9hEyupGCCCvII7V8+f8EUn3/wDBI/8AZyPmTyY+H+kjMsexh/oycAYHyjoDjkAHJzk/T9AGHc/DDwzeW8kM3h3QpYZVKOj2ETK6kYIIK8gjtRc/DDwzeW8kM3h3QpYZVKOj2ETK6kYIIK8gjtW5XyV/wXa/aK8Q/sqf8EkPjh428Ky3Vt4gs9Dj06zubbImsmvrqCxa4Qggq0S3LSBh90oD2oA+mbn4YeGby3khm8O6FLDKpR0ewiZXUjBBBXkEdqLn4YeGby3khm8O6FLDKpR0ewiZXUjBBBXkEdq/OD9r79nHwJ/wSv8AiL+xp4y+Cmkaf4R1TxN8V9D+Fvia90qLY/jjS9Wt7hZZNTYP/p0wlgjnWa4MkiSEurZJDfp3QBh3Pww8M3lvJDN4d0KWGVSjo9hEyupGCCCvII7UXPww8M3lvJDN4d0KWGVSjo9hEyupGCCCvII7VuUUAYdz8MPDN5byQzeHdClhlUo6PYRMrqRgggryCO1fL/8AwWz8DaFpv/BJH9oieHR9ItpovA2pFJEto42VvJOMMChBz789Nr/db68r5a/4LeS+V/wSI/aMO/ZnwJqa537M5hIxnevXOMZOc42vnYwB7F8Hvhp4Z1P4J+Fkm0DQrmG40O0Dh7OKVZVa3TOSS+4EH++2c/ebqenufhh4ZvLeSGbw7oUsMqlHR7CJldSMEEFeQR2qr8FZfO+DfhJ9/mb9Gs23b9+7MCc7t75+u9s/3m6npqAMO5+GHhm8t5IZvDuhSwyqUdHsImV1IwQQV5BHai5+GHhm8t5IZvDuhSwyqUdHsImV1IwQQV5BHatyigDwP4HftKfBz9p747/Fn4X+HNES71/4Ptp1v4mjv/DhtLY/2hFNJB5JmRTPG8cLMJFUxujxsjOjhj7Bc/DDwzeW8kM3h3QpYZVKOj2ETK6kYIIK8gjtXw5/wTw/5Tr/APBRX/umv/qPXFff9AGHc/DDwzeW8kM3h3QpYZVKOj2ETK6kYIIK8gjtRc/DDwzeW8kM3h3QpYZVKOj2ETK6kYIIK8gjtW5RQBh3Pww8M3lvJDN4d0KWGVSjo9hEyupGCCCvII7V80/8FTvBujaN8I/hZcWmmWVlcJ8avh6Fe2sYwTnxTpwIZgmVXGecrkgDPO0/WVfMH/BV59vwX+F48ydN3xq+Hgwke5X/AOKq03hzg7V75yOQozzggH0/RRRQAUUUUAFFFFABRRRQAUUUUAFFFFABRRRQAUUUUAFFFFABRRRQAUUUUAFFFFABRRRQB4B/wVi/5RZftLf9kq8Uf+mi6r3jSv8AkF23/XJf5CvB/wDgrF/yiy/aW/7JV4o/9NF1XvGlf8gu2/65L/IUAT0UUUAFFFFABRRRQAUUUUAFFFFABRRRQAUUUUAFFFFAHzB/wRSff/wSP/ZyPmTyY+H+kjMsexh/oycAYHyjoDjkAHJzk/T9fBvgz/gg5YfDPwbpnhvwr+1d+2Z4Y8OaLp1vpdhpem+PrOO1soIY0RViU2B8vOwEhMAbmChVO0abf8EVtRfzM/tl/tvjzI1iOPiDYjAXbgj/AIl3DfKMsME5OSdxyAfb9cZ+0T8BfDn7UnwI8XfDnxdbz3XhrxtpVxo+opDJ5U3kzIULI+Dtdc7lbBwwBwa+U2/4Irai/mZ/bL/bfHmRrEcfEGxGAu3BH/Eu4b5RlhgnJyTuORv+CK2ov5mf2y/23x5kaxHHxBsRgLtwR/xLuG+UZYYJyck7jkA6P4ff8Ez/ABbq/jn4O6l8YfjC/wAU9N+A00l/4VtoPDf9i3F7ffZ/s8N7qkq3UyXc0MTSBDFFbjcwZgx37/ryviBv+CK2ov5mf2y/23x5kaxHHxBsRgLtwR/xLuG+UZYYJyck7jkb/gitqL+Zn9sv9t8eZGsRx8QbEYC7cEf8S7hvlGWGCcnJO45APt+iviBv+CK2ov5mf2y/23x5kaxHHxBsRgLtwR/xLuG+UZYYJyck7jkb/gitqL+Zn9sv9t8eZGsRx8QbEYC7cEf8S7hvlGWGCcnJO45APt+vlr/gt5L5X/BIj9ow79mfAmprnfszmEjGd69c4xk5zja+djcK3/BFbUX8zP7Zf7b48yNYjj4g2IwF24I/4l3DfKMsME5OSdxzk+P/APggza/FXwVrPhvxL+1t+2frvh/xFYNpmpade+OtPmtr22ZQrxujadtIZRhjjLZbJO45APs/4Ky+d8G/CT7/ADN+jWbbt+/dmBOd298/Xe2f7zdT01fEd3/wRXupbi4Nr+1/+2tptrKoiitLX4gWaw2kaldkce6wLKFCqNxYuRnczFmJY3/BFbUX8zP7Zf7b48yNYjj4g2IwF24I/wCJdw3yjLDBOTknccgH2/RXxA3/AARW1F/Mz+2X+2+PMjWI4+INiMBduCP+Jdw3yjLDBOTknccjf8EVtRfzM/tl/tvjzI1iOPiDYjAXbgj/AIl3DfKMsME5OSdxyAfQHw2/YR+Gfwi/aX8XfF/w9pfiCw+IHj6O3i8RX7eKtWnt9ZFvCILcz2cly1q7QxDZGxizGGbaV3Nn1+viBv8AgitqL+Zn9sv9t8eZGsRx8QbEYC7cEf8AEu4b5RlhgnJyTuORv+CK2ov5mf2y/wBt8eZGsRx8QbEYC7cEf8S7hvlGWGCcnJO45APt+iviBv8AgitqL+Zn9sv9t8eZGsRx8QbEYC7cEf8AEu4b5RlhgnJyTuORv+CK2ov5mf2y/wBt8eZGsRx8QbEYC7cEf8S7hvlGWGCcnJO45APt+vmD/gq8+34L/C8eZOm741fDwYSPcr/8VVpvDnB2r3zkchRnnB8/b/gitqL+Zn9sv9t8eZGsRx8QbEYC7cEf8S7hvlGWGCcnJO45n0T/AIInWEfjrwvrPiT9pn9rPx9aeFNe0rxFbaL4l8a2d5pVzdabeQXlsZoFsU3r5tum7kMQWIYNhgAfbFFFFABRRRQAUUUUAFFFFABRRRQAV4l+xt+1VffH7UfiV4U8U6dp+hfET4T+KbjQNd02zlaSH7NJ/pOmXqFsnZdWEtvNgklXMinBUge21+aPxr1yb/gm9/wcB+FPGst40Pw3/bP0iPw34ilu5P3Gm+IdItljsJFPAQSwGGFVbOWkmbOBhQD6FH/BQPW/HX/BWQ/s7eB/D2l614e8EeFx4g+I2vzTSJL4fnuFJsLGJeFeWUGKQ/eAjc91YDoPFP8AwVx/Zh8DfF3UPAetfHj4X6T4s0m8fT72wvNfghNnco5R4JHZhGkqOCrIzBlYEEAgivMf+CNfwEsbP4a/FP4+SXWovrf7Ufi7UfGsd3dbRNbaCbm4XRIlJXhVsGjlG7ODOR0Ar43+N/wj+M//AAS6/Zr1zTviD+y9+zN+0V+zd4Khdr/WtOH2LxXe6cHw2p6kt4sizX7g+bM8AIMjMyso+ZQD9UP2lv21/hH+xvpdhefFT4j+D/AUOqsUsl1nU4raW8K43eVGx3uFyNxUELkZxmug+CH7QPgX9pfwJH4o+HfjDw1448OyytANR0PUYr62EqhS0bPGxCuoZSUOGG4ZAzXwn+35/wAE3fjDe/t+3P7Svwb0v4K/FrWJfDEHhi98F/FC1mlXTIoZPNJ0meM+XBNMrYPnjCmSRtxWTaOr/wCCP37Q2j/Hn9mz42aX8OPg34V/Z2+LfhHxbqWl+KfCpRbvQrXxOlpFCt2RamISwOYIRIsXlsfKfDEsJXAPvCivkT/hGv29f+h2/ZE/8IrxF/8ALWj/AIRr9vX/AKHb9kT/AMIrxF/8taAPruivkT/hGv29f+h2/ZE/8IrxF/8ALWj/AIRr9vX/AKHb9kT/AMIrxF/8taAPruivkT/hGv29f+h2/ZE/8IrxF/8ALWj/AIRr9vX/AKHb9kT/AMIrxF/8taAPruivkT/hGv29f+h2/ZE/8IrxF/8ALWj/AIRr9vX/AKHb9kT/AMIrxF/8taAPruivkT/hGv29f+h2/ZE/8IrxF/8ALWj/AIRr9vX/AKHb9kT/AMIrxF/8taAO8/4Kxf8AKLL9pb/slXij/wBNF1XvGlf8gu2/65L/ACFfnf8At7fA3/goN8bP2M/iX4L0vXv2XPEE3jDw/d6HPp2k+HtX0vULy2uYzBPHBcXeoS28crQu4VpU25PVThh6D8M/DH/BQlPh1oK654v/AGSLbWV0+AXsUnhLXbmSOYRrvDSRajHG7bs5aONEJztUDAoA+1qK+RP+Ea/b1/6Hb9kT/wAIrxF/8taP+Ea/b1/6Hb9kT/wivEX/AMtaAPruivkT/hGv29f+h2/ZE/8ACK8Rf/LWj/hGv29f+h2/ZE/8IrxF/wDLWgD67or5E/4Rr9vX/odv2RP/AAivEX/y1o/4Rr9vX/odv2RP/CK8Rf8Ay1oA+u6K+RP+Ea/b1/6Hb9kT/wAIrxF/8ta+oPhpF4kg+HuiR+MbjQ7vxWllENXm0a3lt9Olutg81reOV3kSItnaruzAYySeaANuiiigAooooAKKKKACiiigAooooAKKKKACiiigAooooAKKKKACiiigAooooAKKKKACiiigAooooAKKKKACiiigAooooAKKKKACiiigAry79r39i34Yft6fCI+BPi14UtvGHhQXsWorZS3VxamO4iDBJVkgkjkVgHccMMhiDkEivUaKAOd+HHwm8O/CX4TaD4F8P6ZFYeE/DOkW+g6bpxd5o7eyghWCKHdIWZwsSKuXJJA5JOTXyRoH/Bux+x94d8dRa5F8I4rmO2vjqVvo95r2pXOh285YsWXT5Lg223JOIzGYwDgKAAB9s0UAfLn7W/8AwRi/Zu/bf+Kp8dfEP4di/wDGbwpbTa1pus3+kXl1CiBBHK1pNH5i7FCfOCQowCBXs/7Nn7MHw/8A2PvhLp/gT4ZeFNJ8HeE9MLPBYWEZCl2+9I7sS8sjYGXdmY4GScV3lFABRRRQAUUUUAFFFFABRRRQAUUUUAFFFFABRRRQAUUUUAFFFFABRRRQAUUUUAFFFFABRRRQAUUUUAFFFFABRRRQAUUUUAFFFFABRRRQAUUUUAFFFFABRRRQAUUUUAFFFFABRRRQAUUUUAFFFFABRRRQAUUUUAFFFFABRRRQAUUUUAFFFFABRRRQAUUUUAFFFFABRRRQAUUUUAFFFFABRRRQAUUUUAFFFFABRRRQAUUUUAf/2Q=="/>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53"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939" y="3124200"/>
            <a:ext cx="621058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94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51344"/>
            <a:ext cx="8534400" cy="3477875"/>
          </a:xfrm>
          <a:prstGeom prst="rect">
            <a:avLst/>
          </a:prstGeom>
        </p:spPr>
        <p:txBody>
          <a:bodyPr wrap="square">
            <a:spAutoFit/>
          </a:bodyPr>
          <a:lstStyle/>
          <a:p>
            <a:r>
              <a:rPr lang="en-US" sz="2000" dirty="0"/>
              <a:t>CMOS is also sometimes referred to as </a:t>
            </a:r>
            <a:r>
              <a:rPr lang="en-US" sz="2000" b="1" dirty="0"/>
              <a:t>complementary-symmetry metal–oxide–semiconductor</a:t>
            </a:r>
            <a:r>
              <a:rPr lang="en-US" sz="2000" dirty="0"/>
              <a:t>. The words "complementary-symmetry" refer to the fact that the typical digital design style with CMOS uses complementary and symmetrical pairs of p-type and n-type metal oxide semiconductor field effect transistors (MOSFETs) for logic functions. Two important characteristics of CMOS devices are high noise immunity and low static power consumption. Significant power is only drawn while the transistors in the CMOS device are switching between on and off states. Consequently, CMOS devices do not produce as much waste heat as other forms of logic, for example transistor-transistor logic (TTL) or NMOS logic, which uses all n-channel devices without p-channel devices.</a:t>
            </a:r>
          </a:p>
          <a:p>
            <a:r>
              <a:rPr lang="en-US" sz="2000" dirty="0"/>
              <a:t> </a:t>
            </a:r>
          </a:p>
        </p:txBody>
      </p:sp>
    </p:spTree>
    <p:extLst>
      <p:ext uri="{BB962C8B-B14F-4D97-AF65-F5344CB8AC3E}">
        <p14:creationId xmlns:p14="http://schemas.microsoft.com/office/powerpoint/2010/main" val="119948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1477328"/>
          </a:xfrm>
          <a:prstGeom prst="rect">
            <a:avLst/>
          </a:prstGeom>
        </p:spPr>
        <p:txBody>
          <a:bodyPr wrap="square">
            <a:spAutoFit/>
          </a:bodyPr>
          <a:lstStyle/>
          <a:p>
            <a:r>
              <a:rPr lang="en-US" b="1" dirty="0"/>
              <a:t>Inverter Static Characteristics (VTC)</a:t>
            </a:r>
          </a:p>
          <a:p>
            <a:r>
              <a:rPr lang="en-US" dirty="0"/>
              <a:t> </a:t>
            </a:r>
          </a:p>
          <a:p>
            <a:r>
              <a:rPr lang="en-US" dirty="0"/>
              <a:t>Digital inverter quality is often measured using the Voltage Transfer Curve (VTC), which is a plot of input vs. output voltage. From such a graph, device parameters including noise tolerance, gain, and operating logic-levels can be obtained.</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76438"/>
            <a:ext cx="7772399" cy="404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593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2554545"/>
          </a:xfrm>
          <a:prstGeom prst="rect">
            <a:avLst/>
          </a:prstGeom>
        </p:spPr>
        <p:txBody>
          <a:bodyPr wrap="square">
            <a:spAutoFit/>
          </a:bodyPr>
          <a:lstStyle/>
          <a:p>
            <a:r>
              <a:rPr lang="en-US" sz="2000" dirty="0"/>
              <a:t>Ideally, the voltage transfer curve (VTC) appears as an inverted step-function - this would indicate precise switching between </a:t>
            </a:r>
            <a:r>
              <a:rPr lang="en-US" sz="2000" i="1" dirty="0" err="1"/>
              <a:t>on</a:t>
            </a:r>
            <a:r>
              <a:rPr lang="en-US" sz="2000" dirty="0" err="1"/>
              <a:t>and</a:t>
            </a:r>
            <a:r>
              <a:rPr lang="en-US" sz="2000" dirty="0"/>
              <a:t> </a:t>
            </a:r>
            <a:r>
              <a:rPr lang="en-US" sz="2000" i="1" dirty="0"/>
              <a:t>off</a:t>
            </a:r>
            <a:r>
              <a:rPr lang="en-US" sz="2000" dirty="0"/>
              <a:t> - but in real devices, a gradual transition region exists. The VTC indicates that for low input voltage, the circuit outputs high voltage; for high input, the output tapers off towards 0 volts. The slope of this transition region is a measure of quality - steep (close to -Infinity) slopes yield precise switching. The tolerance to noise can be measured by comparing the minimum input to the maximum output for each region of operation (on / off). This is more explicitly shown in the fig.</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352800"/>
            <a:ext cx="39624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810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443</Words>
  <Application>Microsoft Office PowerPoint</Application>
  <PresentationFormat>On-screen Show (4:3)</PresentationFormat>
  <Paragraphs>28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CMOS inverters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inverters</dc:title>
  <dc:creator>cir</dc:creator>
  <cp:lastModifiedBy>cir</cp:lastModifiedBy>
  <cp:revision>6</cp:revision>
  <dcterms:created xsi:type="dcterms:W3CDTF">2017-11-14T04:23:33Z</dcterms:created>
  <dcterms:modified xsi:type="dcterms:W3CDTF">2017-11-14T04:49:05Z</dcterms:modified>
</cp:coreProperties>
</file>