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84" r:id="rId24"/>
    <p:sldId id="277" r:id="rId25"/>
    <p:sldId id="278" r:id="rId26"/>
    <p:sldId id="279" r:id="rId27"/>
    <p:sldId id="280" r:id="rId28"/>
    <p:sldId id="282" r:id="rId29"/>
    <p:sldId id="281"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12/16/2016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12/16/2016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12/16/2016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12/16/2016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12/16/2016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914399"/>
          </a:xfrm>
        </p:spPr>
        <p:txBody>
          <a:bodyPr/>
          <a:lstStyle/>
          <a:p>
            <a:r>
              <a:rPr lang="en-US" dirty="0" smtClean="0"/>
              <a:t>Embedded System</a:t>
            </a:r>
            <a:endParaRPr lang="en-US" dirty="0"/>
          </a:p>
        </p:txBody>
      </p:sp>
      <p:sp>
        <p:nvSpPr>
          <p:cNvPr id="3" name="Subtitle 2"/>
          <p:cNvSpPr>
            <a:spLocks noGrp="1"/>
          </p:cNvSpPr>
          <p:nvPr>
            <p:ph type="subTitle" idx="1"/>
          </p:nvPr>
        </p:nvSpPr>
        <p:spPr>
          <a:xfrm>
            <a:off x="685800" y="1219200"/>
            <a:ext cx="7620000" cy="5181600"/>
          </a:xfrm>
        </p:spPr>
        <p:txBody>
          <a:bodyPr/>
          <a:lstStyle/>
          <a:p>
            <a:pPr algn="just">
              <a:buFont typeface="Arial" pitchFamily="34" charset="0"/>
              <a:buChar char="•"/>
            </a:pPr>
            <a:r>
              <a:rPr lang="en-US" dirty="0" smtClean="0"/>
              <a:t> </a:t>
            </a:r>
            <a:r>
              <a:rPr lang="en-US" dirty="0" smtClean="0">
                <a:solidFill>
                  <a:srgbClr val="002060"/>
                </a:solidFill>
              </a:rPr>
              <a:t>Define Embedded System?</a:t>
            </a:r>
          </a:p>
          <a:p>
            <a:pPr algn="just">
              <a:buFont typeface="Arial" pitchFamily="34" charset="0"/>
              <a:buChar char="•"/>
            </a:pPr>
            <a:r>
              <a:rPr lang="en-US" dirty="0" smtClean="0">
                <a:solidFill>
                  <a:srgbClr val="002060"/>
                </a:solidFill>
              </a:rPr>
              <a:t> What are the main components of an Embedded system?</a:t>
            </a:r>
          </a:p>
          <a:p>
            <a:pPr algn="just">
              <a:buFont typeface="Arial" pitchFamily="34" charset="0"/>
              <a:buChar char="•"/>
            </a:pPr>
            <a:r>
              <a:rPr lang="en-US" dirty="0" smtClean="0">
                <a:solidFill>
                  <a:srgbClr val="002060"/>
                </a:solidFill>
              </a:rPr>
              <a:t> What are the characteristics of an Embedded system?</a:t>
            </a:r>
          </a:p>
          <a:p>
            <a:pPr algn="just">
              <a:buFont typeface="Arial" pitchFamily="34" charset="0"/>
              <a:buChar char="•"/>
            </a:pPr>
            <a:r>
              <a:rPr lang="en-US" dirty="0" smtClean="0">
                <a:solidFill>
                  <a:srgbClr val="002060"/>
                </a:solidFill>
              </a:rPr>
              <a:t> What are the Advantages of an Embedded system?</a:t>
            </a:r>
          </a:p>
          <a:p>
            <a:pPr algn="just">
              <a:buFont typeface="Arial" pitchFamily="34" charset="0"/>
              <a:buChar char="•"/>
            </a:pPr>
            <a:r>
              <a:rPr lang="en-US" dirty="0" smtClean="0">
                <a:solidFill>
                  <a:srgbClr val="002060"/>
                </a:solidFill>
              </a:rPr>
              <a:t> Draw the basic structure of an embedded system?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lstStyle/>
          <a:p>
            <a:pPr algn="ctr"/>
            <a:r>
              <a:rPr lang="en-US" dirty="0" smtClean="0"/>
              <a:t>CISC Vs RISC</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914400"/>
            <a:ext cx="7467599"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pPr algn="just"/>
            <a:r>
              <a:rPr lang="en-US" dirty="0" smtClean="0">
                <a:latin typeface="Arial" pitchFamily="34" charset="0"/>
                <a:cs typeface="Arial" pitchFamily="34" charset="0"/>
              </a:rPr>
              <a:t>A compiler is a computer program </a:t>
            </a:r>
            <a:r>
              <a:rPr lang="en-US" i="1" dirty="0" smtClean="0">
                <a:latin typeface="Arial" pitchFamily="34" charset="0"/>
                <a:cs typeface="Arial" pitchFamily="34" charset="0"/>
              </a:rPr>
              <a:t>or a set of programs</a:t>
            </a:r>
            <a:r>
              <a:rPr lang="en-US" dirty="0" smtClean="0">
                <a:latin typeface="Arial" pitchFamily="34" charset="0"/>
                <a:cs typeface="Arial" pitchFamily="34" charset="0"/>
              </a:rPr>
              <a:t> that transforms the source code written in a programming language </a:t>
            </a:r>
            <a:r>
              <a:rPr lang="en-US" i="1" dirty="0" smtClean="0">
                <a:latin typeface="Arial" pitchFamily="34" charset="0"/>
                <a:cs typeface="Arial" pitchFamily="34" charset="0"/>
              </a:rPr>
              <a:t>the source language</a:t>
            </a:r>
            <a:r>
              <a:rPr lang="en-US" dirty="0" smtClean="0">
                <a:latin typeface="Arial" pitchFamily="34" charset="0"/>
                <a:cs typeface="Arial" pitchFamily="34" charset="0"/>
              </a:rPr>
              <a:t> into another computer language </a:t>
            </a:r>
            <a:r>
              <a:rPr lang="en-US" i="1" dirty="0" smtClean="0">
                <a:latin typeface="Arial" pitchFamily="34" charset="0"/>
                <a:cs typeface="Arial" pitchFamily="34" charset="0"/>
              </a:rPr>
              <a:t>normally binary format</a:t>
            </a:r>
            <a:r>
              <a:rPr lang="en-US" dirty="0" smtClean="0">
                <a:latin typeface="Arial" pitchFamily="34" charset="0"/>
                <a:cs typeface="Arial" pitchFamily="34" charset="0"/>
              </a:rPr>
              <a:t>. The most common reason for conversion is to create an executable program. The name "compiler" is primarily used for programs that translate the source code from a high level programming language to a low-level language </a:t>
            </a:r>
            <a:r>
              <a:rPr lang="en-US" i="1" dirty="0" smtClean="0">
                <a:latin typeface="Arial" pitchFamily="34" charset="0"/>
                <a:cs typeface="Arial" pitchFamily="34" charset="0"/>
              </a:rPr>
              <a:t>e.g., assembly language or machine code</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3" name="Title 2"/>
          <p:cNvSpPr>
            <a:spLocks noGrp="1"/>
          </p:cNvSpPr>
          <p:nvPr>
            <p:ph type="title"/>
          </p:nvPr>
        </p:nvSpPr>
        <p:spPr>
          <a:xfrm>
            <a:off x="457200" y="457200"/>
            <a:ext cx="8229600" cy="762000"/>
          </a:xfrm>
        </p:spPr>
        <p:txBody>
          <a:bodyPr>
            <a:normAutofit fontScale="90000"/>
          </a:bodyPr>
          <a:lstStyle/>
          <a:p>
            <a:r>
              <a:rPr lang="en-US" dirty="0" smtClean="0"/>
              <a:t>What is a Compiler?</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 program that can translate a program from a low-level language to a high-level language is called a decompiler</a:t>
            </a:r>
            <a:endParaRPr lang="en-US" dirty="0"/>
          </a:p>
        </p:txBody>
      </p:sp>
      <p:sp>
        <p:nvSpPr>
          <p:cNvPr id="3" name="Title 2"/>
          <p:cNvSpPr>
            <a:spLocks noGrp="1"/>
          </p:cNvSpPr>
          <p:nvPr>
            <p:ph type="title"/>
          </p:nvPr>
        </p:nvSpPr>
        <p:spPr/>
        <p:txBody>
          <a:bodyPr/>
          <a:lstStyle/>
          <a:p>
            <a:r>
              <a:rPr lang="en-US" dirty="0" smtClean="0"/>
              <a:t>What is Decompiler?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lstStyle/>
          <a:p>
            <a:r>
              <a:rPr lang="en-US" dirty="0" smtClean="0"/>
              <a:t>A program that translates programs written in different high-level languages is normally called a language translator, source to source translator, or language converter.</a:t>
            </a:r>
          </a:p>
          <a:p>
            <a:r>
              <a:rPr lang="en-US" dirty="0" smtClean="0"/>
              <a:t>A compiler is likely to perform the following operations −</a:t>
            </a:r>
          </a:p>
          <a:p>
            <a:pPr lvl="1">
              <a:buFont typeface="Wingdings" pitchFamily="2" charset="2"/>
              <a:buChar char="q"/>
            </a:pPr>
            <a:r>
              <a:rPr lang="en-US" dirty="0" smtClean="0"/>
              <a:t>Preprocessing</a:t>
            </a:r>
          </a:p>
          <a:p>
            <a:pPr lvl="1">
              <a:buFont typeface="Wingdings" pitchFamily="2" charset="2"/>
              <a:buChar char="q"/>
            </a:pPr>
            <a:r>
              <a:rPr lang="en-US" dirty="0" smtClean="0"/>
              <a:t>Parsing</a:t>
            </a:r>
          </a:p>
          <a:p>
            <a:pPr lvl="1">
              <a:buFont typeface="Wingdings" pitchFamily="2" charset="2"/>
              <a:buChar char="q"/>
            </a:pPr>
            <a:r>
              <a:rPr lang="en-US" dirty="0" smtClean="0"/>
              <a:t>Semantic Analysis </a:t>
            </a:r>
            <a:r>
              <a:rPr lang="en-US" i="1" dirty="0" smtClean="0"/>
              <a:t>Syntax</a:t>
            </a:r>
            <a:r>
              <a:rPr lang="en-US" dirty="0" smtClean="0"/>
              <a:t>−</a:t>
            </a:r>
            <a:r>
              <a:rPr lang="en-US" i="1" dirty="0" smtClean="0"/>
              <a:t>directed translation</a:t>
            </a:r>
            <a:endParaRPr lang="en-US" dirty="0" smtClean="0"/>
          </a:p>
          <a:p>
            <a:pPr lvl="1">
              <a:buFont typeface="Wingdings" pitchFamily="2" charset="2"/>
              <a:buChar char="q"/>
            </a:pPr>
            <a:r>
              <a:rPr lang="en-US" dirty="0" smtClean="0"/>
              <a:t>Code generation </a:t>
            </a:r>
          </a:p>
          <a:p>
            <a:pPr lvl="1">
              <a:buFont typeface="Wingdings" pitchFamily="2" charset="2"/>
              <a:buChar char="q"/>
            </a:pPr>
            <a:r>
              <a:rPr lang="en-US" dirty="0" smtClean="0"/>
              <a:t>Code optimization</a:t>
            </a:r>
            <a:endParaRPr lang="en-US" dirty="0"/>
          </a:p>
        </p:txBody>
      </p:sp>
      <p:sp>
        <p:nvSpPr>
          <p:cNvPr id="3" name="Title 2"/>
          <p:cNvSpPr>
            <a:spLocks noGrp="1"/>
          </p:cNvSpPr>
          <p:nvPr>
            <p:ph type="title"/>
          </p:nvPr>
        </p:nvSpPr>
        <p:spPr/>
        <p:txBody>
          <a:bodyPr/>
          <a:lstStyle/>
          <a:p>
            <a:r>
              <a:rPr lang="en-US" dirty="0" smtClean="0"/>
              <a:t>What is language converter?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pPr algn="just"/>
            <a:r>
              <a:rPr lang="en-US" dirty="0" smtClean="0"/>
              <a:t>An assembler is a program that takes basic computer instructions </a:t>
            </a:r>
            <a:r>
              <a:rPr lang="en-US" i="1" dirty="0" smtClean="0"/>
              <a:t>called as assembly language</a:t>
            </a:r>
            <a:r>
              <a:rPr lang="en-US" dirty="0" smtClean="0"/>
              <a:t> and converts them into a pattern of bits that the computer's processor can use to perform its basic operations. An assembler creates object code by translating assembly instruction mnemonics into opcodes, resolving symbolic names to memory locations. Assembly language uses a mnemonic to represent each low-level machine operation </a:t>
            </a:r>
            <a:r>
              <a:rPr lang="en-US" i="1" dirty="0" smtClean="0"/>
              <a:t>opcode</a:t>
            </a:r>
            <a:r>
              <a:rPr lang="en-US" dirty="0" smtClean="0"/>
              <a:t>.</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What is an Assembler?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pPr algn="just"/>
            <a:r>
              <a:rPr lang="en-US" dirty="0" smtClean="0"/>
              <a:t>Debugging is a methodical process to find and reduce the number of bugs in a computer program or a piece of electronic hardware, so that it works as expected. Debugging is difficult when subsystems are tightly coupled, because a small change in one subsystem can create bugs in another. The debugging tools used in embedded systems differ greatly in terms of their development time and debugging features.</a:t>
            </a:r>
            <a:endParaRPr lang="en-US" dirty="0"/>
          </a:p>
        </p:txBody>
      </p:sp>
      <p:sp>
        <p:nvSpPr>
          <p:cNvPr id="3" name="Title 2"/>
          <p:cNvSpPr>
            <a:spLocks noGrp="1"/>
          </p:cNvSpPr>
          <p:nvPr>
            <p:ph type="title"/>
          </p:nvPr>
        </p:nvSpPr>
        <p:spPr>
          <a:xfrm>
            <a:off x="457200" y="274638"/>
            <a:ext cx="8229600" cy="868362"/>
          </a:xfrm>
        </p:spPr>
        <p:txBody>
          <a:bodyPr>
            <a:normAutofit/>
          </a:bodyPr>
          <a:lstStyle/>
          <a:p>
            <a:r>
              <a:rPr lang="en-US" sz="2800" dirty="0" smtClean="0"/>
              <a:t>What is the importance of Debugging tools?</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Simulators</a:t>
            </a:r>
          </a:p>
          <a:p>
            <a:r>
              <a:rPr lang="en-US" dirty="0" smtClean="0"/>
              <a:t>Microcontroller Starter Kits</a:t>
            </a:r>
          </a:p>
          <a:p>
            <a:r>
              <a:rPr lang="en-US" dirty="0" smtClean="0"/>
              <a:t>Emulators</a:t>
            </a:r>
            <a:endParaRPr lang="en-US" dirty="0"/>
          </a:p>
        </p:txBody>
      </p:sp>
      <p:sp>
        <p:nvSpPr>
          <p:cNvPr id="3" name="Title 2"/>
          <p:cNvSpPr>
            <a:spLocks noGrp="1"/>
          </p:cNvSpPr>
          <p:nvPr>
            <p:ph type="title"/>
          </p:nvPr>
        </p:nvSpPr>
        <p:spPr/>
        <p:txBody>
          <a:bodyPr>
            <a:normAutofit/>
          </a:bodyPr>
          <a:lstStyle/>
          <a:p>
            <a:r>
              <a:rPr lang="en-US" sz="2800" dirty="0" smtClean="0"/>
              <a:t>What are the Debugging tools you know in Embedded systems?</a:t>
            </a:r>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Code is tested for the MCU / system by simulating it on the host computer used for code development. Simulators try to model the behavior of the complete microcontroller in software.</a:t>
            </a:r>
            <a:endParaRPr lang="en-US" dirty="0"/>
          </a:p>
        </p:txBody>
      </p:sp>
      <p:sp>
        <p:nvSpPr>
          <p:cNvPr id="3" name="Title 2"/>
          <p:cNvSpPr>
            <a:spLocks noGrp="1"/>
          </p:cNvSpPr>
          <p:nvPr>
            <p:ph type="title"/>
          </p:nvPr>
        </p:nvSpPr>
        <p:spPr/>
        <p:txBody>
          <a:bodyPr>
            <a:normAutofit fontScale="90000"/>
          </a:bodyPr>
          <a:lstStyle/>
          <a:p>
            <a:r>
              <a:rPr lang="en-US" dirty="0" smtClean="0"/>
              <a:t>What is Simulator?</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lstStyle/>
          <a:p>
            <a:r>
              <a:rPr lang="en-US" dirty="0" smtClean="0"/>
              <a:t>Advantage of these kits over simulators is that they work in real-time and thus allow for easy input/output functionality verification. Starter kits, however, are completely sufficient and the cheapest option to develop simple microcontroller projects.</a:t>
            </a:r>
            <a:endParaRPr lang="en-US" dirty="0"/>
          </a:p>
        </p:txBody>
      </p:sp>
      <p:sp>
        <p:nvSpPr>
          <p:cNvPr id="3" name="Title 2"/>
          <p:cNvSpPr>
            <a:spLocks noGrp="1"/>
          </p:cNvSpPr>
          <p:nvPr>
            <p:ph type="title"/>
          </p:nvPr>
        </p:nvSpPr>
        <p:spPr/>
        <p:txBody>
          <a:bodyPr>
            <a:normAutofit fontScale="90000"/>
          </a:bodyPr>
          <a:lstStyle/>
          <a:p>
            <a:pPr algn="ctr"/>
            <a:r>
              <a:rPr lang="en-US" dirty="0" smtClean="0"/>
              <a:t>What is the advantage of Microcontroller Starter Kits over Simulators?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Emulation refers to the ability of a computer program in an electronic device to emulate </a:t>
            </a:r>
            <a:r>
              <a:rPr lang="en-US" i="1" dirty="0" smtClean="0">
                <a:latin typeface="Times New Roman" pitchFamily="18" charset="0"/>
                <a:cs typeface="Times New Roman" pitchFamily="18" charset="0"/>
              </a:rPr>
              <a:t>imitate</a:t>
            </a:r>
            <a:r>
              <a:rPr lang="en-US" dirty="0" smtClean="0">
                <a:latin typeface="Times New Roman" pitchFamily="18" charset="0"/>
                <a:cs typeface="Times New Roman" pitchFamily="18" charset="0"/>
              </a:rPr>
              <a:t> another program or device. </a:t>
            </a:r>
          </a:p>
          <a:p>
            <a:pPr algn="just"/>
            <a:r>
              <a:rPr lang="en-US" dirty="0" smtClean="0">
                <a:latin typeface="Times New Roman" pitchFamily="18" charset="0"/>
                <a:cs typeface="Times New Roman" pitchFamily="18" charset="0"/>
              </a:rPr>
              <a:t>Emulation focuses on recreating an original computer environment. </a:t>
            </a:r>
          </a:p>
          <a:p>
            <a:pPr algn="just"/>
            <a:r>
              <a:rPr lang="en-US" dirty="0" smtClean="0">
                <a:latin typeface="Times New Roman" pitchFamily="18" charset="0"/>
                <a:cs typeface="Times New Roman" pitchFamily="18" charset="0"/>
              </a:rPr>
              <a:t>Emulators have the ability to maintain a closer connection to the authenticity of the digital object.</a:t>
            </a:r>
          </a:p>
          <a:p>
            <a:pPr algn="just"/>
            <a:r>
              <a:rPr lang="en-US" dirty="0" smtClean="0">
                <a:latin typeface="Times New Roman" pitchFamily="18" charset="0"/>
                <a:cs typeface="Times New Roman" pitchFamily="18" charset="0"/>
              </a:rPr>
              <a:t> An emulator helps the user to work on any kind of application or operating system on a platform in a similar way as the software runs as in its original environment.</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What is </a:t>
            </a:r>
            <a:r>
              <a:rPr lang="en-US" dirty="0" smtClean="0"/>
              <a:t>Emulation</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solidFill>
                  <a:srgbClr val="0070C0"/>
                </a:solidFill>
              </a:rPr>
              <a:t>Embedded means something that is attached to another thing.</a:t>
            </a:r>
          </a:p>
          <a:p>
            <a:pPr algn="just"/>
            <a:r>
              <a:rPr lang="en-US" dirty="0" smtClean="0">
                <a:solidFill>
                  <a:srgbClr val="0070C0"/>
                </a:solidFill>
              </a:rPr>
              <a:t>An embedded system can be thought of as a computer hardware system having software embedded in it.</a:t>
            </a:r>
          </a:p>
          <a:p>
            <a:pPr algn="just"/>
            <a:r>
              <a:rPr lang="en-US" dirty="0" smtClean="0">
                <a:solidFill>
                  <a:srgbClr val="0070C0"/>
                </a:solidFill>
              </a:rPr>
              <a:t>An embedded system can be an independent system or it can be a part of large system.</a:t>
            </a:r>
          </a:p>
          <a:p>
            <a:pPr algn="just"/>
            <a:r>
              <a:rPr lang="en-US" dirty="0" smtClean="0">
                <a:solidFill>
                  <a:srgbClr val="0070C0"/>
                </a:solidFill>
              </a:rPr>
              <a:t>An embedded system is a microcontroller or microprocessor based system which is designed to perform a specific task.</a:t>
            </a:r>
            <a:endParaRPr lang="en-US" dirty="0">
              <a:solidFill>
                <a:srgbClr val="0070C0"/>
              </a:solidFill>
            </a:endParaRPr>
          </a:p>
        </p:txBody>
      </p:sp>
      <p:sp>
        <p:nvSpPr>
          <p:cNvPr id="2" name="Title 1"/>
          <p:cNvSpPr>
            <a:spLocks noGrp="1"/>
          </p:cNvSpPr>
          <p:nvPr>
            <p:ph type="title"/>
          </p:nvPr>
        </p:nvSpPr>
        <p:spPr/>
        <p:txBody>
          <a:bodyPr>
            <a:normAutofit/>
          </a:bodyPr>
          <a:lstStyle/>
          <a:p>
            <a:r>
              <a:rPr lang="en-US" sz="3600" dirty="0" smtClean="0">
                <a:solidFill>
                  <a:srgbClr val="FF0000"/>
                </a:solidFill>
              </a:rPr>
              <a:t>Definition of an Embedded System</a:t>
            </a:r>
            <a:endParaRPr lang="en-US" sz="3600"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43200"/>
            <a:ext cx="8229600" cy="3264091"/>
          </a:xfrm>
        </p:spPr>
        <p:txBody>
          <a:bodyPr/>
          <a:lstStyle/>
          <a:p>
            <a:r>
              <a:rPr lang="en-US" dirty="0" smtClean="0"/>
              <a:t>Embedded systems communicate with the outside world via their peripherals</a:t>
            </a:r>
            <a:endParaRPr lang="en-US" dirty="0"/>
          </a:p>
        </p:txBody>
      </p:sp>
      <p:sp>
        <p:nvSpPr>
          <p:cNvPr id="3" name="Title 2"/>
          <p:cNvSpPr>
            <a:spLocks noGrp="1"/>
          </p:cNvSpPr>
          <p:nvPr>
            <p:ph type="title"/>
          </p:nvPr>
        </p:nvSpPr>
        <p:spPr>
          <a:xfrm>
            <a:off x="457200" y="274638"/>
            <a:ext cx="8229600" cy="1477962"/>
          </a:xfrm>
        </p:spPr>
        <p:txBody>
          <a:bodyPr>
            <a:normAutofit fontScale="90000"/>
          </a:bodyPr>
          <a:lstStyle/>
          <a:p>
            <a:r>
              <a:rPr lang="en-US" dirty="0" smtClean="0"/>
              <a:t>What is the purpose of using Peripheral devices in Embedded systems?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763000" cy="5257800"/>
          </a:xfrm>
        </p:spPr>
        <p:txBody>
          <a:bodyPr>
            <a:normAutofit fontScale="62500" lnSpcReduction="20000"/>
          </a:bodyPr>
          <a:lstStyle/>
          <a:p>
            <a:pPr algn="just">
              <a:buFont typeface="Wingdings" pitchFamily="2" charset="2"/>
              <a:buChar char="Ø"/>
            </a:pPr>
            <a:r>
              <a:rPr lang="en-US" sz="3600" dirty="0" smtClean="0">
                <a:latin typeface="Times New Roman" pitchFamily="18" charset="0"/>
                <a:cs typeface="Times New Roman" pitchFamily="18" charset="0"/>
              </a:rPr>
              <a:t>While choosing a microcontroller, make sure it meets the task at hand and that it is cost effective. </a:t>
            </a:r>
          </a:p>
          <a:p>
            <a:pPr algn="just">
              <a:buFont typeface="Wingdings" pitchFamily="2" charset="2"/>
              <a:buChar char="Ø"/>
            </a:pPr>
            <a:r>
              <a:rPr lang="en-US" sz="3600" dirty="0" smtClean="0">
                <a:latin typeface="Times New Roman" pitchFamily="18" charset="0"/>
                <a:cs typeface="Times New Roman" pitchFamily="18" charset="0"/>
              </a:rPr>
              <a:t>We must see whether an 8-bit, 16-bit or 32-bit microcontroller can best handle the computing needs of a task. </a:t>
            </a:r>
          </a:p>
          <a:p>
            <a:pPr algn="just"/>
            <a:r>
              <a:rPr lang="en-US" sz="3600" b="1" dirty="0" smtClean="0">
                <a:latin typeface="Times New Roman" pitchFamily="18" charset="0"/>
                <a:cs typeface="Times New Roman" pitchFamily="18" charset="0"/>
              </a:rPr>
              <a:t>Speed</a:t>
            </a:r>
            <a:r>
              <a:rPr lang="en-US" sz="3600" dirty="0" smtClean="0">
                <a:latin typeface="Times New Roman" pitchFamily="18" charset="0"/>
                <a:cs typeface="Times New Roman" pitchFamily="18" charset="0"/>
              </a:rPr>
              <a:t> − What is the highest speed the microcontroller can support?</a:t>
            </a:r>
          </a:p>
          <a:p>
            <a:pPr algn="just"/>
            <a:r>
              <a:rPr lang="en-US" sz="3600" b="1" dirty="0" smtClean="0">
                <a:latin typeface="Times New Roman" pitchFamily="18" charset="0"/>
                <a:cs typeface="Times New Roman" pitchFamily="18" charset="0"/>
              </a:rPr>
              <a:t>Packaging</a:t>
            </a:r>
            <a:r>
              <a:rPr lang="en-US" sz="3600" dirty="0" smtClean="0">
                <a:latin typeface="Times New Roman" pitchFamily="18" charset="0"/>
                <a:cs typeface="Times New Roman" pitchFamily="18" charset="0"/>
              </a:rPr>
              <a:t> − Is it 40-pin DIP </a:t>
            </a:r>
            <a:r>
              <a:rPr lang="en-US" sz="3600" i="1" dirty="0" smtClean="0">
                <a:latin typeface="Times New Roman" pitchFamily="18" charset="0"/>
                <a:cs typeface="Times New Roman" pitchFamily="18" charset="0"/>
              </a:rPr>
              <a:t>Dual</a:t>
            </a:r>
            <a:r>
              <a:rPr lang="en-US" sz="3600" dirty="0" smtClean="0">
                <a:latin typeface="Times New Roman" pitchFamily="18" charset="0"/>
                <a:cs typeface="Times New Roman" pitchFamily="18" charset="0"/>
              </a:rPr>
              <a:t>−</a:t>
            </a:r>
            <a:r>
              <a:rPr lang="en-US" sz="3600" i="1" dirty="0" smtClean="0">
                <a:latin typeface="Times New Roman" pitchFamily="18" charset="0"/>
                <a:cs typeface="Times New Roman" pitchFamily="18" charset="0"/>
              </a:rPr>
              <a:t>inline</a:t>
            </a:r>
            <a:r>
              <a:rPr lang="en-US" sz="3600" dirty="0" smtClean="0">
                <a:latin typeface="Times New Roman" pitchFamily="18" charset="0"/>
                <a:cs typeface="Times New Roman" pitchFamily="18" charset="0"/>
              </a:rPr>
              <a:t>−</a:t>
            </a:r>
            <a:r>
              <a:rPr lang="en-US" sz="3600" i="1" dirty="0" smtClean="0">
                <a:latin typeface="Times New Roman" pitchFamily="18" charset="0"/>
                <a:cs typeface="Times New Roman" pitchFamily="18" charset="0"/>
              </a:rPr>
              <a:t>package </a:t>
            </a:r>
            <a:r>
              <a:rPr lang="en-US" sz="3600" dirty="0" smtClean="0">
                <a:latin typeface="Times New Roman" pitchFamily="18" charset="0"/>
                <a:cs typeface="Times New Roman" pitchFamily="18" charset="0"/>
              </a:rPr>
              <a:t>or QFP </a:t>
            </a:r>
            <a:r>
              <a:rPr lang="en-US" sz="3600" i="1" dirty="0" smtClean="0">
                <a:latin typeface="Times New Roman" pitchFamily="18" charset="0"/>
                <a:cs typeface="Times New Roman" pitchFamily="18" charset="0"/>
              </a:rPr>
              <a:t>Quad flat package</a:t>
            </a:r>
            <a:r>
              <a:rPr lang="en-US" sz="3600" dirty="0" smtClean="0">
                <a:latin typeface="Times New Roman" pitchFamily="18" charset="0"/>
                <a:cs typeface="Times New Roman" pitchFamily="18" charset="0"/>
              </a:rPr>
              <a:t>? This is important in terms of space, assembling, and prototyping the end-product.</a:t>
            </a:r>
          </a:p>
          <a:p>
            <a:pPr algn="just"/>
            <a:r>
              <a:rPr lang="en-US" sz="3600" b="1" dirty="0" smtClean="0">
                <a:latin typeface="Times New Roman" pitchFamily="18" charset="0"/>
                <a:cs typeface="Times New Roman" pitchFamily="18" charset="0"/>
              </a:rPr>
              <a:t>Power Consumption</a:t>
            </a:r>
            <a:r>
              <a:rPr lang="en-US" sz="3600" dirty="0" smtClean="0">
                <a:latin typeface="Times New Roman" pitchFamily="18" charset="0"/>
                <a:cs typeface="Times New Roman" pitchFamily="18" charset="0"/>
              </a:rPr>
              <a:t> − This is an important criteria for battery-powered products.</a:t>
            </a:r>
          </a:p>
          <a:p>
            <a:pPr algn="just"/>
            <a:r>
              <a:rPr lang="en-US" sz="3600" b="1" dirty="0" smtClean="0">
                <a:latin typeface="Times New Roman" pitchFamily="18" charset="0"/>
                <a:cs typeface="Times New Roman" pitchFamily="18" charset="0"/>
              </a:rPr>
              <a:t>Amount of RAM and ROM</a:t>
            </a:r>
            <a:r>
              <a:rPr lang="en-US" sz="3600" dirty="0" smtClean="0">
                <a:latin typeface="Times New Roman" pitchFamily="18" charset="0"/>
                <a:cs typeface="Times New Roman" pitchFamily="18" charset="0"/>
              </a:rPr>
              <a:t> on the chip.</a:t>
            </a:r>
          </a:p>
          <a:p>
            <a:pPr algn="just"/>
            <a:r>
              <a:rPr lang="en-US" sz="3600" b="1" dirty="0" smtClean="0">
                <a:latin typeface="Times New Roman" pitchFamily="18" charset="0"/>
                <a:cs typeface="Times New Roman" pitchFamily="18" charset="0"/>
              </a:rPr>
              <a:t>Count of I/O pins and Timers</a:t>
            </a:r>
            <a:r>
              <a:rPr lang="en-US" sz="3600" dirty="0" smtClean="0">
                <a:latin typeface="Times New Roman" pitchFamily="18" charset="0"/>
                <a:cs typeface="Times New Roman" pitchFamily="18" charset="0"/>
              </a:rPr>
              <a:t> on the chip.</a:t>
            </a:r>
          </a:p>
          <a:p>
            <a:pPr algn="just"/>
            <a:r>
              <a:rPr lang="en-US" sz="3600" b="1" dirty="0" smtClean="0">
                <a:latin typeface="Times New Roman" pitchFamily="18" charset="0"/>
                <a:cs typeface="Times New Roman" pitchFamily="18" charset="0"/>
              </a:rPr>
              <a:t>Cost per Unit</a:t>
            </a:r>
            <a:r>
              <a:rPr lang="en-US" sz="3600" dirty="0" smtClean="0">
                <a:latin typeface="Times New Roman" pitchFamily="18" charset="0"/>
                <a:cs typeface="Times New Roman" pitchFamily="18" charset="0"/>
              </a:rPr>
              <a:t> − This is important in terms of final cost of the product in which the microcontroller is to be used.</a:t>
            </a:r>
          </a:p>
          <a:p>
            <a:pPr algn="just">
              <a:buNone/>
            </a:pPr>
            <a:r>
              <a:rPr lang="en-US" sz="3600" dirty="0" smtClean="0">
                <a:latin typeface="Times New Roman" pitchFamily="18" charset="0"/>
                <a:cs typeface="Times New Roman" pitchFamily="18" charset="0"/>
              </a:rPr>
              <a:t>Further, make sure you have tools such as compilers, debuggers, and assemblers, available with the microcontroller. </a:t>
            </a:r>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What is the criteria for choosing a Microcontroller?</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Although numbers are always displayed in the same way, they are not stored in the same way in memory. </a:t>
            </a:r>
            <a:endParaRPr lang="en-US" dirty="0" smtClean="0"/>
          </a:p>
          <a:p>
            <a:pPr algn="just"/>
            <a:r>
              <a:rPr lang="en-US" dirty="0" smtClean="0"/>
              <a:t>Big-</a:t>
            </a:r>
            <a:r>
              <a:rPr lang="en-US" dirty="0" err="1" smtClean="0"/>
              <a:t>Endian</a:t>
            </a:r>
            <a:r>
              <a:rPr lang="en-US" dirty="0" smtClean="0"/>
              <a:t> machines store the most significant byte of data in the lowest memory address</a:t>
            </a:r>
            <a:r>
              <a:rPr lang="en-US" dirty="0" smtClean="0"/>
              <a:t>.</a:t>
            </a:r>
          </a:p>
          <a:p>
            <a:pPr algn="just"/>
            <a:r>
              <a:rPr lang="en-US" dirty="0" smtClean="0"/>
              <a:t>Little-</a:t>
            </a:r>
            <a:r>
              <a:rPr lang="en-US" dirty="0" err="1" smtClean="0"/>
              <a:t>Endian</a:t>
            </a:r>
            <a:r>
              <a:rPr lang="en-US" dirty="0" smtClean="0"/>
              <a:t> machines, on the other hand, store the least significant byte of data in the lowest memory address.</a:t>
            </a:r>
            <a:endParaRPr lang="en-US" dirty="0"/>
          </a:p>
        </p:txBody>
      </p:sp>
      <p:sp>
        <p:nvSpPr>
          <p:cNvPr id="3" name="Title 2"/>
          <p:cNvSpPr>
            <a:spLocks noGrp="1"/>
          </p:cNvSpPr>
          <p:nvPr>
            <p:ph type="title"/>
          </p:nvPr>
        </p:nvSpPr>
        <p:spPr/>
        <p:txBody>
          <a:bodyPr/>
          <a:lstStyle/>
          <a:p>
            <a:r>
              <a:rPr lang="en-US" dirty="0" smtClean="0"/>
              <a:t>Little-</a:t>
            </a:r>
            <a:r>
              <a:rPr lang="en-US" dirty="0" err="1" smtClean="0"/>
              <a:t>Endian</a:t>
            </a:r>
            <a:r>
              <a:rPr lang="en-US" dirty="0" smtClean="0"/>
              <a:t> Vs Big-</a:t>
            </a:r>
            <a:r>
              <a:rPr lang="en-US" dirty="0" err="1" smtClean="0"/>
              <a:t>Endian</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u="sng" dirty="0" smtClean="0">
                <a:solidFill>
                  <a:srgbClr val="C00000"/>
                </a:solidFill>
              </a:rPr>
              <a:t>Big-</a:t>
            </a:r>
            <a:r>
              <a:rPr lang="en-US" u="sng" dirty="0" err="1" smtClean="0">
                <a:solidFill>
                  <a:srgbClr val="C00000"/>
                </a:solidFill>
              </a:rPr>
              <a:t>Endian</a:t>
            </a:r>
            <a:r>
              <a:rPr lang="en-US" u="sng" dirty="0" smtClean="0">
                <a:solidFill>
                  <a:srgbClr val="C00000"/>
                </a:solidFill>
              </a:rPr>
              <a:t> machines </a:t>
            </a:r>
            <a:endParaRPr lang="en-US" dirty="0" smtClean="0">
              <a:solidFill>
                <a:srgbClr val="C00000"/>
              </a:solidFill>
            </a:endParaRPr>
          </a:p>
          <a:p>
            <a:pPr>
              <a:buNone/>
            </a:pPr>
            <a:r>
              <a:rPr lang="en-US" dirty="0" smtClean="0"/>
              <a:t>	ADD+0</a:t>
            </a:r>
            <a:r>
              <a:rPr lang="en-US" dirty="0" smtClean="0"/>
              <a:t>: 0x12 </a:t>
            </a:r>
          </a:p>
          <a:p>
            <a:pPr>
              <a:buNone/>
            </a:pPr>
            <a:r>
              <a:rPr lang="en-US" dirty="0" smtClean="0"/>
              <a:t>	ADD+1</a:t>
            </a:r>
            <a:r>
              <a:rPr lang="en-US" dirty="0" smtClean="0"/>
              <a:t>: 0x34 </a:t>
            </a:r>
          </a:p>
          <a:p>
            <a:pPr>
              <a:buNone/>
            </a:pPr>
            <a:r>
              <a:rPr lang="en-US" dirty="0" smtClean="0"/>
              <a:t>	ADD+2</a:t>
            </a:r>
            <a:r>
              <a:rPr lang="en-US" dirty="0" smtClean="0"/>
              <a:t>: 0x56 </a:t>
            </a:r>
          </a:p>
          <a:p>
            <a:pPr>
              <a:buNone/>
            </a:pPr>
            <a:r>
              <a:rPr lang="en-US" dirty="0" smtClean="0"/>
              <a:t>	ADD+3</a:t>
            </a:r>
            <a:r>
              <a:rPr lang="en-US" dirty="0" smtClean="0"/>
              <a:t>: 0x78</a:t>
            </a:r>
          </a:p>
          <a:p>
            <a:r>
              <a:rPr lang="en-US" u="sng" dirty="0" smtClean="0">
                <a:solidFill>
                  <a:srgbClr val="C00000"/>
                </a:solidFill>
              </a:rPr>
              <a:t>Little-</a:t>
            </a:r>
            <a:r>
              <a:rPr lang="en-US" u="sng" dirty="0" err="1" smtClean="0">
                <a:solidFill>
                  <a:srgbClr val="C00000"/>
                </a:solidFill>
              </a:rPr>
              <a:t>Endian</a:t>
            </a:r>
            <a:r>
              <a:rPr lang="en-US" u="sng" dirty="0" smtClean="0">
                <a:solidFill>
                  <a:srgbClr val="C00000"/>
                </a:solidFill>
              </a:rPr>
              <a:t> machines</a:t>
            </a:r>
            <a:endParaRPr lang="en-US" dirty="0" smtClean="0">
              <a:solidFill>
                <a:srgbClr val="C00000"/>
              </a:solidFill>
            </a:endParaRPr>
          </a:p>
          <a:p>
            <a:pPr>
              <a:buNone/>
            </a:pPr>
            <a:r>
              <a:rPr lang="en-US" dirty="0" smtClean="0"/>
              <a:t>	ADD+0</a:t>
            </a:r>
            <a:r>
              <a:rPr lang="en-US" dirty="0" smtClean="0"/>
              <a:t>: 0x78 </a:t>
            </a:r>
          </a:p>
          <a:p>
            <a:pPr>
              <a:buNone/>
            </a:pPr>
            <a:r>
              <a:rPr lang="en-US" dirty="0" smtClean="0"/>
              <a:t>	ADD+1</a:t>
            </a:r>
            <a:r>
              <a:rPr lang="en-US" dirty="0" smtClean="0"/>
              <a:t>: 0x56 </a:t>
            </a:r>
          </a:p>
          <a:p>
            <a:pPr>
              <a:buNone/>
            </a:pPr>
            <a:r>
              <a:rPr lang="en-US" dirty="0" smtClean="0"/>
              <a:t>	ADD+2</a:t>
            </a:r>
            <a:r>
              <a:rPr lang="en-US" dirty="0" smtClean="0"/>
              <a:t>: 0x34 </a:t>
            </a:r>
          </a:p>
          <a:p>
            <a:pPr>
              <a:buNone/>
            </a:pPr>
            <a:r>
              <a:rPr lang="en-US" dirty="0" smtClean="0"/>
              <a:t>	ADD+3</a:t>
            </a:r>
            <a:r>
              <a:rPr lang="en-US" dirty="0" smtClean="0"/>
              <a:t>: 0x12</a:t>
            </a:r>
          </a:p>
          <a:p>
            <a:endParaRPr lang="en-US" dirty="0"/>
          </a:p>
        </p:txBody>
      </p:sp>
      <p:sp>
        <p:nvSpPr>
          <p:cNvPr id="3" name="Title 2"/>
          <p:cNvSpPr>
            <a:spLocks noGrp="1"/>
          </p:cNvSpPr>
          <p:nvPr>
            <p:ph type="title"/>
          </p:nvPr>
        </p:nvSpPr>
        <p:spPr/>
        <p:txBody>
          <a:bodyPr>
            <a:normAutofit fontScale="90000"/>
          </a:bodyPr>
          <a:lstStyle/>
          <a:p>
            <a:pPr algn="ctr"/>
            <a:r>
              <a:rPr lang="en-US" dirty="0" smtClean="0"/>
              <a:t>For e.g. for storing the data 0x12345678 is…..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81600"/>
          </a:xfrm>
        </p:spPr>
        <p:txBody>
          <a:bodyPr>
            <a:noAutofit/>
          </a:bodyPr>
          <a:lstStyle/>
          <a:p>
            <a:pPr algn="just"/>
            <a:r>
              <a:rPr lang="en-US" sz="2400" dirty="0" smtClean="0"/>
              <a:t>64K bytes on-chip program memory </a:t>
            </a:r>
            <a:r>
              <a:rPr lang="en-US" sz="2400" i="1" dirty="0" smtClean="0"/>
              <a:t>ROM</a:t>
            </a:r>
            <a:r>
              <a:rPr lang="en-US" sz="2400" dirty="0" smtClean="0"/>
              <a:t> </a:t>
            </a:r>
            <a:endParaRPr lang="en-US" sz="2400" dirty="0" smtClean="0"/>
          </a:p>
          <a:p>
            <a:pPr algn="just"/>
            <a:r>
              <a:rPr lang="en-US" sz="2400" dirty="0" smtClean="0"/>
              <a:t>128 </a:t>
            </a:r>
            <a:r>
              <a:rPr lang="en-US" sz="2400" dirty="0" smtClean="0"/>
              <a:t>bytes on-chip data memory </a:t>
            </a:r>
            <a:r>
              <a:rPr lang="en-US" sz="2400" i="1" dirty="0" smtClean="0"/>
              <a:t>RAM</a:t>
            </a:r>
            <a:r>
              <a:rPr lang="en-US" sz="2400" dirty="0" smtClean="0"/>
              <a:t> </a:t>
            </a:r>
            <a:endParaRPr lang="en-US" sz="2400" dirty="0" smtClean="0"/>
          </a:p>
          <a:p>
            <a:pPr algn="just"/>
            <a:r>
              <a:rPr lang="en-US" sz="2400" dirty="0" smtClean="0"/>
              <a:t>Four </a:t>
            </a:r>
            <a:r>
              <a:rPr lang="en-US" sz="2400" dirty="0" smtClean="0"/>
              <a:t>register banks </a:t>
            </a:r>
            <a:endParaRPr lang="en-US" sz="2400" dirty="0" smtClean="0"/>
          </a:p>
          <a:p>
            <a:pPr algn="just"/>
            <a:r>
              <a:rPr lang="en-US" sz="2400" dirty="0" smtClean="0"/>
              <a:t>128 </a:t>
            </a:r>
            <a:r>
              <a:rPr lang="en-US" sz="2400" dirty="0" smtClean="0"/>
              <a:t>user defined software flags </a:t>
            </a:r>
            <a:endParaRPr lang="en-US" sz="2400" dirty="0" smtClean="0"/>
          </a:p>
          <a:p>
            <a:pPr algn="just"/>
            <a:r>
              <a:rPr lang="en-US" sz="2400" dirty="0" smtClean="0"/>
              <a:t>8-bit </a:t>
            </a:r>
            <a:r>
              <a:rPr lang="en-US" sz="2400" dirty="0" smtClean="0"/>
              <a:t>bidirectional data bus </a:t>
            </a:r>
            <a:endParaRPr lang="en-US" sz="2400" dirty="0" smtClean="0"/>
          </a:p>
          <a:p>
            <a:pPr algn="just"/>
            <a:r>
              <a:rPr lang="en-US" sz="2400" dirty="0" smtClean="0"/>
              <a:t>16-bit </a:t>
            </a:r>
            <a:r>
              <a:rPr lang="en-US" sz="2400" dirty="0" smtClean="0"/>
              <a:t>unidirectional address bus </a:t>
            </a:r>
            <a:endParaRPr lang="en-US" sz="2400" dirty="0" smtClean="0"/>
          </a:p>
          <a:p>
            <a:pPr algn="just"/>
            <a:r>
              <a:rPr lang="en-US" sz="2400" dirty="0" smtClean="0"/>
              <a:t>32 </a:t>
            </a:r>
            <a:r>
              <a:rPr lang="en-US" sz="2400" dirty="0" smtClean="0"/>
              <a:t>general purpose registers each of 8-bit </a:t>
            </a:r>
            <a:endParaRPr lang="en-US" sz="2400" dirty="0" smtClean="0"/>
          </a:p>
          <a:p>
            <a:pPr algn="just"/>
            <a:r>
              <a:rPr lang="en-US" sz="2400" dirty="0" smtClean="0"/>
              <a:t>16 </a:t>
            </a:r>
            <a:r>
              <a:rPr lang="en-US" sz="2400" dirty="0" smtClean="0"/>
              <a:t>bit Timers </a:t>
            </a:r>
            <a:r>
              <a:rPr lang="en-US" sz="2400" i="1" dirty="0" smtClean="0"/>
              <a:t>usually</a:t>
            </a:r>
            <a:r>
              <a:rPr lang="en-US" sz="2400" dirty="0" smtClean="0"/>
              <a:t>2,</a:t>
            </a:r>
            <a:r>
              <a:rPr lang="en-US" sz="2400" i="1" dirty="0" smtClean="0"/>
              <a:t>but may have more or less</a:t>
            </a:r>
            <a:r>
              <a:rPr lang="en-US" sz="2400" dirty="0" smtClean="0"/>
              <a:t> </a:t>
            </a:r>
          </a:p>
          <a:p>
            <a:pPr algn="just"/>
            <a:r>
              <a:rPr lang="en-US" sz="2400" dirty="0" smtClean="0"/>
              <a:t>Three </a:t>
            </a:r>
            <a:r>
              <a:rPr lang="en-US" sz="2400" dirty="0" smtClean="0"/>
              <a:t>internal and two external Interrupts </a:t>
            </a:r>
            <a:endParaRPr lang="en-US" sz="2400" dirty="0" smtClean="0"/>
          </a:p>
          <a:p>
            <a:pPr algn="just"/>
            <a:r>
              <a:rPr lang="en-US" sz="2400" dirty="0" smtClean="0"/>
              <a:t>Four </a:t>
            </a:r>
            <a:r>
              <a:rPr lang="en-US" sz="2400" dirty="0" smtClean="0"/>
              <a:t>8-bit ports,</a:t>
            </a:r>
            <a:r>
              <a:rPr lang="en-US" sz="2400" i="1" dirty="0" smtClean="0"/>
              <a:t>shortmodelhavetwo</a:t>
            </a:r>
            <a:r>
              <a:rPr lang="en-US" sz="2400" dirty="0" smtClean="0"/>
              <a:t>8−</a:t>
            </a:r>
            <a:r>
              <a:rPr lang="en-US" sz="2400" i="1" dirty="0" smtClean="0"/>
              <a:t>bitports</a:t>
            </a:r>
            <a:r>
              <a:rPr lang="en-US" sz="2400" dirty="0" smtClean="0"/>
              <a:t> </a:t>
            </a:r>
            <a:endParaRPr lang="en-US" sz="2400" dirty="0" smtClean="0"/>
          </a:p>
          <a:p>
            <a:pPr algn="just"/>
            <a:r>
              <a:rPr lang="en-US" sz="2400" dirty="0" smtClean="0"/>
              <a:t>16-bit </a:t>
            </a:r>
            <a:r>
              <a:rPr lang="en-US" sz="2400" dirty="0" smtClean="0"/>
              <a:t>program counter and data pointer </a:t>
            </a:r>
            <a:endParaRPr lang="en-US" sz="2400" dirty="0" smtClean="0"/>
          </a:p>
          <a:p>
            <a:pPr algn="just"/>
            <a:r>
              <a:rPr lang="en-US" sz="2400" dirty="0" smtClean="0"/>
              <a:t>8051 </a:t>
            </a:r>
            <a:r>
              <a:rPr lang="en-US" sz="2400" dirty="0" smtClean="0"/>
              <a:t>may also have a number of special features such as UARTs, ADC, Op-amp, etc.</a:t>
            </a:r>
            <a:endParaRPr lang="en-US" sz="2400" dirty="0"/>
          </a:p>
        </p:txBody>
      </p:sp>
      <p:sp>
        <p:nvSpPr>
          <p:cNvPr id="3" name="Title 2"/>
          <p:cNvSpPr>
            <a:spLocks noGrp="1"/>
          </p:cNvSpPr>
          <p:nvPr>
            <p:ph type="title"/>
          </p:nvPr>
        </p:nvSpPr>
        <p:spPr/>
        <p:txBody>
          <a:bodyPr>
            <a:normAutofit fontScale="90000"/>
          </a:bodyPr>
          <a:lstStyle/>
          <a:p>
            <a:pPr algn="ctr"/>
            <a:r>
              <a:rPr lang="en-US" dirty="0" smtClean="0"/>
              <a:t>What are the features of an 8051 Microcontroller?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20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20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20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20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20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438400"/>
            <a:ext cx="8229600" cy="3568891"/>
          </a:xfrm>
        </p:spPr>
        <p:txBody>
          <a:bodyPr/>
          <a:lstStyle/>
          <a:p>
            <a:r>
              <a:rPr lang="en-US" dirty="0" smtClean="0"/>
              <a:t>Harvard Architecture?</a:t>
            </a:r>
          </a:p>
          <a:p>
            <a:r>
              <a:rPr lang="en-US" dirty="0" smtClean="0"/>
              <a:t>Von-Neumann Architecture? </a:t>
            </a:r>
            <a:endParaRPr lang="en-US" dirty="0"/>
          </a:p>
        </p:txBody>
      </p:sp>
      <p:sp>
        <p:nvSpPr>
          <p:cNvPr id="3" name="Title 2"/>
          <p:cNvSpPr>
            <a:spLocks noGrp="1"/>
          </p:cNvSpPr>
          <p:nvPr>
            <p:ph type="title"/>
          </p:nvPr>
        </p:nvSpPr>
        <p:spPr/>
        <p:txBody>
          <a:bodyPr>
            <a:normAutofit fontScale="90000"/>
          </a:bodyPr>
          <a:lstStyle/>
          <a:p>
            <a:r>
              <a:rPr lang="en-US" dirty="0" smtClean="0"/>
              <a:t>8051 is of which </a:t>
            </a:r>
            <a:r>
              <a:rPr lang="en-US" dirty="0" smtClean="0"/>
              <a:t>A</a:t>
            </a:r>
            <a:r>
              <a:rPr lang="en-US" dirty="0" smtClean="0"/>
              <a:t>rchitecture type?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PIC stands for?-Peripheral Interface controller</a:t>
            </a:r>
          </a:p>
          <a:p>
            <a:r>
              <a:rPr lang="en-US" dirty="0" smtClean="0"/>
              <a:t>How PIC is better compared to 8051?</a:t>
            </a:r>
          </a:p>
          <a:p>
            <a:pPr algn="just">
              <a:buNone/>
            </a:pPr>
            <a:r>
              <a:rPr lang="en-US" dirty="0" smtClean="0"/>
              <a:t>  PIC microcontroller is fast and easy to implement program when we compare other microcontrollers like 8051. The ease of programming and easy to interfacing with other peripherals PIC became successful microcontroller.</a:t>
            </a:r>
          </a:p>
          <a:p>
            <a:pPr>
              <a:buNone/>
            </a:pPr>
            <a:endParaRPr lang="en-US" dirty="0"/>
          </a:p>
        </p:txBody>
      </p:sp>
      <p:sp>
        <p:nvSpPr>
          <p:cNvPr id="3" name="Title 2"/>
          <p:cNvSpPr>
            <a:spLocks noGrp="1"/>
          </p:cNvSpPr>
          <p:nvPr>
            <p:ph type="title"/>
          </p:nvPr>
        </p:nvSpPr>
        <p:spPr/>
        <p:txBody>
          <a:bodyPr>
            <a:normAutofit fontScale="90000"/>
          </a:bodyPr>
          <a:lstStyle/>
          <a:p>
            <a:r>
              <a:rPr lang="en-US" dirty="0" smtClean="0"/>
              <a:t>What do you know about PIC Microcontroller?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PIC mainly used modified Harvard architecture and also supports RISC (Reduced Instruction Set Computer) by the above specification RISC and Harvard we can easily that PIC is faster than the 8051 based controller which is made-up of Von-Newman architecture.</a:t>
            </a:r>
            <a:endParaRPr lang="en-US" dirty="0"/>
          </a:p>
        </p:txBody>
      </p:sp>
      <p:sp>
        <p:nvSpPr>
          <p:cNvPr id="3" name="Title 2"/>
          <p:cNvSpPr>
            <a:spLocks noGrp="1"/>
          </p:cNvSpPr>
          <p:nvPr>
            <p:ph type="title"/>
          </p:nvPr>
        </p:nvSpPr>
        <p:spPr/>
        <p:txBody>
          <a:bodyPr>
            <a:normAutofit fontScale="90000"/>
          </a:bodyPr>
          <a:lstStyle/>
          <a:p>
            <a:pPr algn="ctr"/>
            <a:r>
              <a:rPr lang="en-US" dirty="0" smtClean="0"/>
              <a:t>How can you justify PIC is fast compared to 8051?</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They are reliable and malfunctioning of PIC percentage is very less. And performance of the PIC is very fast because of using RISC architecture.</a:t>
            </a:r>
          </a:p>
          <a:p>
            <a:pPr algn="just"/>
            <a:r>
              <a:rPr lang="en-US" dirty="0" smtClean="0"/>
              <a:t>Power conception is also very less when compared to other micro controllers. When we see in the programmer point of view interfacing is very easy, also we can connect analog devices directly with out any extra circuitry and use them. Programming is also very easy when compared to other microcontrollers.</a:t>
            </a:r>
          </a:p>
          <a:p>
            <a:endParaRPr lang="en-US" dirty="0"/>
          </a:p>
        </p:txBody>
      </p:sp>
      <p:sp>
        <p:nvSpPr>
          <p:cNvPr id="3" name="Title 2"/>
          <p:cNvSpPr>
            <a:spLocks noGrp="1"/>
          </p:cNvSpPr>
          <p:nvPr>
            <p:ph type="title"/>
          </p:nvPr>
        </p:nvSpPr>
        <p:spPr/>
        <p:txBody>
          <a:bodyPr/>
          <a:lstStyle/>
          <a:p>
            <a:r>
              <a:rPr lang="en-US" dirty="0" smtClean="0"/>
              <a:t>Advantages of PIC?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length of the program will be big because of using RISC (35 instructions).</a:t>
            </a:r>
          </a:p>
          <a:p>
            <a:r>
              <a:rPr lang="en-US" dirty="0" smtClean="0"/>
              <a:t>Program memory is not accessible and only one single accumulator is present.</a:t>
            </a:r>
          </a:p>
          <a:p>
            <a:pPr>
              <a:buNone/>
            </a:pPr>
            <a:endParaRPr lang="en-US" dirty="0"/>
          </a:p>
        </p:txBody>
      </p:sp>
      <p:sp>
        <p:nvSpPr>
          <p:cNvPr id="3" name="Title 2"/>
          <p:cNvSpPr>
            <a:spLocks noGrp="1"/>
          </p:cNvSpPr>
          <p:nvPr>
            <p:ph type="title"/>
          </p:nvPr>
        </p:nvSpPr>
        <p:spPr/>
        <p:txBody>
          <a:bodyPr/>
          <a:lstStyle/>
          <a:p>
            <a:r>
              <a:rPr lang="en-US" dirty="0" smtClean="0"/>
              <a:t>Disadvantages of PIC?</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Hardware</a:t>
            </a:r>
          </a:p>
          <a:p>
            <a:r>
              <a:rPr lang="en-US" dirty="0" smtClean="0"/>
              <a:t>Application software</a:t>
            </a:r>
          </a:p>
          <a:p>
            <a:r>
              <a:rPr lang="en-US" dirty="0" smtClean="0"/>
              <a:t>Real Time Operating System: RTOS defines the way the system works. It sets the rules during the execution of application programs.</a:t>
            </a:r>
          </a:p>
          <a:p>
            <a:pPr>
              <a:buFont typeface="Wingdings" pitchFamily="2" charset="2"/>
              <a:buChar char="v"/>
            </a:pPr>
            <a:r>
              <a:rPr lang="en-US" dirty="0" smtClean="0"/>
              <a:t>Small scale embedded system may not have RTOS. </a:t>
            </a:r>
            <a:endParaRPr lang="en-US" dirty="0"/>
          </a:p>
        </p:txBody>
      </p:sp>
      <p:sp>
        <p:nvSpPr>
          <p:cNvPr id="3" name="Title 2"/>
          <p:cNvSpPr>
            <a:spLocks noGrp="1"/>
          </p:cNvSpPr>
          <p:nvPr>
            <p:ph type="title"/>
          </p:nvPr>
        </p:nvSpPr>
        <p:spPr/>
        <p:txBody>
          <a:bodyPr>
            <a:normAutofit fontScale="90000"/>
          </a:bodyPr>
          <a:lstStyle/>
          <a:p>
            <a:pPr algn="ctr"/>
            <a:r>
              <a:rPr lang="en-US" dirty="0" smtClean="0"/>
              <a:t>Main components of an Embedded system</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0"/>
            <a:ext cx="8229600" cy="2959291"/>
          </a:xfrm>
        </p:spPr>
        <p:txBody>
          <a:bodyPr>
            <a:normAutofit/>
          </a:bodyPr>
          <a:lstStyle/>
          <a:p>
            <a:pPr algn="ctr">
              <a:buNone/>
            </a:pPr>
            <a:r>
              <a:rPr lang="en-US" sz="4000" dirty="0" smtClean="0"/>
              <a:t>Thank You!</a:t>
            </a:r>
            <a:endParaRPr 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5562600"/>
          </a:xfrm>
        </p:spPr>
        <p:txBody>
          <a:bodyPr>
            <a:normAutofit/>
          </a:bodyPr>
          <a:lstStyle/>
          <a:p>
            <a:pPr algn="just"/>
            <a:r>
              <a:rPr lang="en-US" sz="2200" dirty="0" smtClean="0">
                <a:solidFill>
                  <a:srgbClr val="C00000"/>
                </a:solidFill>
              </a:rPr>
              <a:t>Single-functioned:</a:t>
            </a:r>
            <a:r>
              <a:rPr lang="en-US" sz="2200" dirty="0" smtClean="0"/>
              <a:t> An embedded system usually performs a specialized operation and does the same repeatedly.</a:t>
            </a:r>
          </a:p>
          <a:p>
            <a:pPr algn="just"/>
            <a:r>
              <a:rPr lang="en-US" sz="2200" dirty="0" smtClean="0">
                <a:solidFill>
                  <a:srgbClr val="C00000"/>
                </a:solidFill>
              </a:rPr>
              <a:t>Tightly-Constrained: </a:t>
            </a:r>
            <a:r>
              <a:rPr lang="en-US" sz="2200" dirty="0" smtClean="0"/>
              <a:t>All computing systems have constraints on design metrics but those on an embedded system can be especially tight.</a:t>
            </a:r>
          </a:p>
          <a:p>
            <a:pPr algn="just"/>
            <a:r>
              <a:rPr lang="en-US" sz="2200" dirty="0" smtClean="0">
                <a:solidFill>
                  <a:srgbClr val="C00000"/>
                </a:solidFill>
              </a:rPr>
              <a:t>Reactive and Real Time: </a:t>
            </a:r>
            <a:r>
              <a:rPr lang="en-US" sz="2200" dirty="0" smtClean="0"/>
              <a:t>Many embedded systems must continually react to changes in the system’s environment and compute certain results in real time without any delay.</a:t>
            </a:r>
          </a:p>
          <a:p>
            <a:pPr algn="just"/>
            <a:r>
              <a:rPr lang="en-US" sz="2200" dirty="0" smtClean="0">
                <a:solidFill>
                  <a:srgbClr val="C00000"/>
                </a:solidFill>
              </a:rPr>
              <a:t>Memory:</a:t>
            </a:r>
            <a:r>
              <a:rPr lang="en-US" sz="2200" dirty="0" smtClean="0"/>
              <a:t> It must have a memory, as its usually embeds in ROM. It does not need any secondary memories in the computer.</a:t>
            </a:r>
          </a:p>
          <a:p>
            <a:pPr algn="just"/>
            <a:r>
              <a:rPr lang="en-US" sz="2200" dirty="0" smtClean="0">
                <a:solidFill>
                  <a:srgbClr val="C00000"/>
                </a:solidFill>
              </a:rPr>
              <a:t>Connected:</a:t>
            </a:r>
            <a:r>
              <a:rPr lang="en-US" sz="2200" dirty="0" smtClean="0"/>
              <a:t> it must have peripherals to connect input and output devices.</a:t>
            </a:r>
          </a:p>
          <a:p>
            <a:pPr algn="just"/>
            <a:r>
              <a:rPr lang="en-US" sz="2200" dirty="0" smtClean="0">
                <a:solidFill>
                  <a:srgbClr val="C00000"/>
                </a:solidFill>
              </a:rPr>
              <a:t>HW-SW systems: </a:t>
            </a:r>
            <a:r>
              <a:rPr lang="en-US" sz="2200" dirty="0" smtClean="0"/>
              <a:t>Software is used for features and flexibility. Hardware is used for performance and security.</a:t>
            </a:r>
          </a:p>
          <a:p>
            <a:endParaRPr lang="en-US" sz="2000" dirty="0" smtClean="0"/>
          </a:p>
          <a:p>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pPr algn="ctr"/>
            <a:r>
              <a:rPr lang="en-US" dirty="0" smtClean="0"/>
              <a:t>Characteristics of an Embedded system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Advantages:</a:t>
            </a:r>
          </a:p>
          <a:p>
            <a:pPr>
              <a:buNone/>
            </a:pPr>
            <a:r>
              <a:rPr lang="en-US" dirty="0" smtClean="0"/>
              <a:t>	1. Easily customizable.</a:t>
            </a:r>
          </a:p>
          <a:p>
            <a:pPr>
              <a:buNone/>
            </a:pPr>
            <a:r>
              <a:rPr lang="en-US" dirty="0" smtClean="0"/>
              <a:t>	2. Low power consumption</a:t>
            </a:r>
          </a:p>
          <a:p>
            <a:pPr>
              <a:buNone/>
            </a:pPr>
            <a:r>
              <a:rPr lang="en-US" dirty="0" smtClean="0"/>
              <a:t>	3. Low cost</a:t>
            </a:r>
          </a:p>
          <a:p>
            <a:pPr>
              <a:buNone/>
            </a:pPr>
            <a:r>
              <a:rPr lang="en-US" dirty="0" smtClean="0"/>
              <a:t>	4. Enhanced performance.</a:t>
            </a:r>
          </a:p>
          <a:p>
            <a:pPr>
              <a:buFont typeface="Wingdings" pitchFamily="2" charset="2"/>
              <a:buChar char="ü"/>
            </a:pPr>
            <a:r>
              <a:rPr lang="en-US" dirty="0" smtClean="0"/>
              <a:t> Disadvantages:</a:t>
            </a:r>
          </a:p>
          <a:p>
            <a:pPr>
              <a:buNone/>
            </a:pPr>
            <a:r>
              <a:rPr lang="en-US" dirty="0" smtClean="0"/>
              <a:t>	1. high development effort.</a:t>
            </a:r>
          </a:p>
          <a:p>
            <a:pPr>
              <a:buNone/>
            </a:pPr>
            <a:r>
              <a:rPr lang="en-US" dirty="0" smtClean="0"/>
              <a:t>	2. Lager time to market.</a:t>
            </a:r>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Advantages &amp; Disadvantages of an embedded system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Structure of an Embedded System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828800"/>
            <a:ext cx="7467600" cy="3352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What is a processor?</a:t>
            </a:r>
          </a:p>
          <a:p>
            <a:r>
              <a:rPr lang="en-US" dirty="0" smtClean="0"/>
              <a:t>Main units of a Processor?</a:t>
            </a:r>
          </a:p>
          <a:p>
            <a:r>
              <a:rPr lang="en-US" dirty="0" smtClean="0"/>
              <a:t>Types of Processor</a:t>
            </a:r>
          </a:p>
          <a:p>
            <a:pPr>
              <a:buNone/>
            </a:pPr>
            <a:r>
              <a:rPr lang="en-US" dirty="0" smtClean="0"/>
              <a:t>	1. GPP(General purpose Processor)</a:t>
            </a:r>
          </a:p>
          <a:p>
            <a:pPr>
              <a:buNone/>
            </a:pPr>
            <a:r>
              <a:rPr lang="en-US" dirty="0" smtClean="0"/>
              <a:t>	2. ASSP </a:t>
            </a:r>
            <a:r>
              <a:rPr lang="en-US" sz="2400" dirty="0" smtClean="0"/>
              <a:t>(Application Specific System Processor)</a:t>
            </a:r>
          </a:p>
          <a:p>
            <a:pPr>
              <a:buNone/>
            </a:pPr>
            <a:r>
              <a:rPr lang="en-US" dirty="0" smtClean="0"/>
              <a:t>	3. ASIP </a:t>
            </a:r>
            <a:r>
              <a:rPr lang="en-US" sz="2400" dirty="0" smtClean="0"/>
              <a:t>(Application Specific Instruction Processor)</a:t>
            </a:r>
            <a:endParaRPr lang="en-US" sz="2400" dirty="0"/>
          </a:p>
        </p:txBody>
      </p:sp>
      <p:sp>
        <p:nvSpPr>
          <p:cNvPr id="3" name="Title 2"/>
          <p:cNvSpPr>
            <a:spLocks noGrp="1"/>
          </p:cNvSpPr>
          <p:nvPr>
            <p:ph type="title"/>
          </p:nvPr>
        </p:nvSpPr>
        <p:spPr/>
        <p:txBody>
          <a:bodyPr/>
          <a:lstStyle/>
          <a:p>
            <a:r>
              <a:rPr lang="en-US" dirty="0" smtClean="0"/>
              <a:t>Embedded system-Processor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dirty="0" smtClean="0">
                <a:effectLst/>
              </a:rPr>
              <a:t>Difference between </a:t>
            </a:r>
            <a:br>
              <a:rPr lang="en-US" sz="2800" dirty="0" smtClean="0">
                <a:effectLst/>
              </a:rPr>
            </a:br>
            <a:r>
              <a:rPr lang="en-US" sz="2800" dirty="0" smtClean="0">
                <a:effectLst/>
              </a:rPr>
              <a:t>Microprocessor &amp; Microcontroller</a:t>
            </a:r>
            <a:endParaRPr lang="en-US" sz="2800" dirty="0">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609600" y="1219200"/>
            <a:ext cx="7848600"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1066800"/>
          </a:xfrm>
        </p:spPr>
        <p:txBody>
          <a:bodyPr>
            <a:normAutofit/>
          </a:bodyPr>
          <a:lstStyle/>
          <a:p>
            <a:pPr algn="ctr"/>
            <a:r>
              <a:rPr lang="en-US" sz="2800" dirty="0" smtClean="0"/>
              <a:t>What is the difference between Von-Neumann Architecture and Harvard Architecture</a:t>
            </a:r>
            <a:endParaRPr lang="en-US" sz="2800" dirty="0"/>
          </a:p>
        </p:txBody>
      </p:sp>
      <p:pic>
        <p:nvPicPr>
          <p:cNvPr id="2050" name="Picture 2"/>
          <p:cNvPicPr>
            <a:picLocks noGrp="1" noChangeAspect="1" noChangeArrowheads="1"/>
          </p:cNvPicPr>
          <p:nvPr>
            <p:ph idx="1"/>
          </p:nvPr>
        </p:nvPicPr>
        <p:blipFill>
          <a:blip r:embed="rId2"/>
          <a:srcRect/>
          <a:stretch>
            <a:fillRect/>
          </a:stretch>
        </p:blipFill>
        <p:spPr bwMode="auto">
          <a:xfrm>
            <a:off x="609600" y="1219200"/>
            <a:ext cx="80772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593</TotalTime>
  <Words>1428</Words>
  <Application>Microsoft Office PowerPoint</Application>
  <PresentationFormat>On-screen Show (4:3)</PresentationFormat>
  <Paragraphs>128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Embedded System</vt:lpstr>
      <vt:lpstr>Definition of an Embedded System</vt:lpstr>
      <vt:lpstr>Main components of an Embedded system</vt:lpstr>
      <vt:lpstr>Characteristics of an Embedded system</vt:lpstr>
      <vt:lpstr>Advantages &amp; Disadvantages of an embedded system</vt:lpstr>
      <vt:lpstr>Structure of an Embedded System</vt:lpstr>
      <vt:lpstr>Embedded system-Processor</vt:lpstr>
      <vt:lpstr>Difference between  Microprocessor &amp; Microcontroller</vt:lpstr>
      <vt:lpstr>What is the difference between Von-Neumann Architecture and Harvard Architecture</vt:lpstr>
      <vt:lpstr>CISC Vs RISC</vt:lpstr>
      <vt:lpstr>What is a Compiler? </vt:lpstr>
      <vt:lpstr>What is Decompiler?</vt:lpstr>
      <vt:lpstr>What is language converter?</vt:lpstr>
      <vt:lpstr>What is an Assembler?</vt:lpstr>
      <vt:lpstr>What is the importance of Debugging tools?</vt:lpstr>
      <vt:lpstr>What are the Debugging tools you know in Embedded systems?</vt:lpstr>
      <vt:lpstr>What is Simulator? </vt:lpstr>
      <vt:lpstr>What is the advantage of Microcontroller Starter Kits over Simulators?</vt:lpstr>
      <vt:lpstr>What is Emulation?</vt:lpstr>
      <vt:lpstr>What is the purpose of using Peripheral devices in Embedded systems?</vt:lpstr>
      <vt:lpstr>What is the criteria for choosing a Microcontroller?</vt:lpstr>
      <vt:lpstr>Little-Endian Vs Big-Endian?</vt:lpstr>
      <vt:lpstr>For e.g. for storing the data 0x12345678 is…..</vt:lpstr>
      <vt:lpstr>What are the features of an 8051 Microcontroller?</vt:lpstr>
      <vt:lpstr>8051 is of which Architecture type?</vt:lpstr>
      <vt:lpstr>What do you know about PIC Microcontroller?</vt:lpstr>
      <vt:lpstr>How can you justify PIC is fast compared to 8051?</vt:lpstr>
      <vt:lpstr>Advantages of PIC?</vt:lpstr>
      <vt:lpstr>Disadvantages of PIC?</vt:lpstr>
      <vt:lpstr>Slide 30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dc:title>
  <dc:creator>staff</dc:creator>
  <cp:lastModifiedBy>staff</cp:lastModifiedBy>
  <cp:revision>36</cp:revision>
  <dcterms:created xsi:type="dcterms:W3CDTF">2006-08-16T00:00:00Z</dcterms:created>
  <dcterms:modified xsi:type="dcterms:W3CDTF">2016-12-16T07:02:26Z</dcterms:modified>
</cp:coreProperties>
</file>