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6/28/2017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6/28/2017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6/28/2017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6/28/2017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6/28/2017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6/28/2017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6/28/2017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2209799"/>
          </a:xfrm>
        </p:spPr>
        <p:txBody>
          <a:bodyPr>
            <a:normAutofit fontScale="90000"/>
          </a:bodyPr>
          <a:lstStyle/>
          <a:p>
            <a:r>
              <a:rPr lang="en-US" dirty="0" smtClean="0"/>
              <a:t>1. Why does the present VLSI circuits use MOSFET’s instead of BJT’s?</a:t>
            </a:r>
            <a:endParaRPr lang="en-US" dirty="0"/>
          </a:p>
        </p:txBody>
      </p:sp>
      <p:pic>
        <p:nvPicPr>
          <p:cNvPr id="1026" name="Picture 2"/>
          <p:cNvPicPr>
            <a:picLocks noChangeAspect="1" noChangeArrowheads="1"/>
          </p:cNvPicPr>
          <p:nvPr/>
        </p:nvPicPr>
        <p:blipFill>
          <a:blip r:embed="rId2"/>
          <a:srcRect/>
          <a:stretch>
            <a:fillRect/>
          </a:stretch>
        </p:blipFill>
        <p:spPr bwMode="auto">
          <a:xfrm>
            <a:off x="381000" y="3048000"/>
            <a:ext cx="8229600" cy="1981200"/>
          </a:xfrm>
          <a:prstGeom prst="rect">
            <a:avLst/>
          </a:prstGeom>
          <a:noFill/>
          <a:ln w="9525">
            <a:noFill/>
            <a:miter lim="800000"/>
            <a:headEnd/>
            <a:tailEnd/>
          </a:ln>
          <a:effectLst/>
        </p:spPr>
      </p:pic>
    </p:spTree>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221163"/>
          </a:xfrm>
        </p:spPr>
        <p:txBody>
          <a:bodyPr>
            <a:normAutofit/>
          </a:bodyPr>
          <a:lstStyle/>
          <a:p>
            <a:r>
              <a:rPr lang="en-US" dirty="0" smtClean="0"/>
              <a:t>Metastable state: A un-known state in between the two logical known states. This will happen if the O/P cap is not allowed to charge/discharge fully to the required logical levels.</a:t>
            </a:r>
            <a:br>
              <a:rPr lang="en-US" dirty="0" smtClean="0"/>
            </a:br>
            <a:r>
              <a:rPr lang="en-US" dirty="0" smtClean="0"/>
              <a:t>One of the cases is: If there is a setup time violation, metastability will occur, To avoid this, a series of FFs is used (normally 2 or 3) which will remove the intermediate states.</a:t>
            </a:r>
            <a:endParaRPr lang="en-US" dirty="0"/>
          </a:p>
        </p:txBody>
      </p:sp>
      <p:sp>
        <p:nvSpPr>
          <p:cNvPr id="2" name="Title 1"/>
          <p:cNvSpPr>
            <a:spLocks noGrp="1"/>
          </p:cNvSpPr>
          <p:nvPr>
            <p:ph type="title"/>
          </p:nvPr>
        </p:nvSpPr>
        <p:spPr>
          <a:xfrm>
            <a:off x="457200" y="457200"/>
            <a:ext cx="8229600" cy="960438"/>
          </a:xfrm>
        </p:spPr>
        <p:txBody>
          <a:bodyPr>
            <a:normAutofit fontScale="90000"/>
          </a:bodyPr>
          <a:lstStyle/>
          <a:p>
            <a:r>
              <a:rPr lang="en-US" dirty="0" smtClean="0"/>
              <a:t>10. What is metastability? When/why it will occur? Different ways to avoid this?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1. what is the difference between latch and flip-flop?</a:t>
            </a:r>
          </a:p>
          <a:p>
            <a:pPr>
              <a:buNone/>
            </a:pPr>
            <a:r>
              <a:rPr lang="en-US" dirty="0" smtClean="0"/>
              <a:t>2. what is latchup?</a:t>
            </a:r>
          </a:p>
          <a:p>
            <a:pPr>
              <a:buNone/>
            </a:pPr>
            <a:r>
              <a:rPr lang="en-US" dirty="0" smtClean="0"/>
              <a:t>3. what is noise margin?</a:t>
            </a:r>
          </a:p>
          <a:p>
            <a:pPr>
              <a:buNone/>
            </a:pPr>
            <a:r>
              <a:rPr lang="en-US" dirty="0" smtClean="0"/>
              <a:t>4. what is body effect?</a:t>
            </a:r>
          </a:p>
          <a:p>
            <a:pPr>
              <a:buNone/>
            </a:pPr>
            <a:r>
              <a:rPr lang="en-US" dirty="0" smtClean="0"/>
              <a:t>5. Which transistor has higher gain. BJT or MOS and why?</a:t>
            </a:r>
          </a:p>
          <a:p>
            <a:endParaRPr lang="en-US" dirty="0"/>
          </a:p>
        </p:txBody>
      </p:sp>
      <p:sp>
        <p:nvSpPr>
          <p:cNvPr id="2" name="Title 1"/>
          <p:cNvSpPr>
            <a:spLocks noGrp="1"/>
          </p:cNvSpPr>
          <p:nvPr>
            <p:ph type="title"/>
          </p:nvPr>
        </p:nvSpPr>
        <p:spPr/>
        <p:txBody>
          <a:bodyPr/>
          <a:lstStyle/>
          <a:p>
            <a:r>
              <a:rPr lang="en-US" dirty="0" smtClean="0"/>
              <a:t>Answer these questions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tretch>
            <a:fillRect/>
          </a:stretch>
        </p:blipFill>
        <p:spPr bwMode="auto">
          <a:xfrm>
            <a:off x="762000" y="2286000"/>
            <a:ext cx="7391400" cy="2133599"/>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2. What is the need for power reduction?</a:t>
            </a:r>
            <a:endParaRPr lang="en-US"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tretch>
            <a:fillRect/>
          </a:stretch>
        </p:blipFill>
        <p:spPr bwMode="auto">
          <a:xfrm>
            <a:off x="838200" y="2362200"/>
            <a:ext cx="7467599" cy="1939131"/>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3. What is the major source of power wastage in SRAM?</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tretch>
            <a:fillRect/>
          </a:stretch>
        </p:blipFill>
        <p:spPr bwMode="auto">
          <a:xfrm>
            <a:off x="838200" y="2133600"/>
            <a:ext cx="7238999" cy="2148681"/>
          </a:xfrm>
          <a:prstGeom prst="rect">
            <a:avLst/>
          </a:prstGeom>
          <a:noFill/>
          <a:ln w="9525">
            <a:noFill/>
            <a:miter lim="800000"/>
            <a:headEnd/>
            <a:tailEnd/>
          </a:ln>
          <a:effectLst/>
        </p:spPr>
      </p:pic>
      <p:sp>
        <p:nvSpPr>
          <p:cNvPr id="2" name="Title 1"/>
          <p:cNvSpPr>
            <a:spLocks noGrp="1"/>
          </p:cNvSpPr>
          <p:nvPr>
            <p:ph type="title"/>
          </p:nvPr>
        </p:nvSpPr>
        <p:spPr>
          <a:xfrm>
            <a:off x="457200" y="533400"/>
            <a:ext cx="8229600" cy="1447800"/>
          </a:xfrm>
        </p:spPr>
        <p:txBody>
          <a:bodyPr>
            <a:normAutofit fontScale="90000"/>
          </a:bodyPr>
          <a:lstStyle/>
          <a:p>
            <a:r>
              <a:rPr lang="en-US" dirty="0" smtClean="0"/>
              <a:t>4. Does software play any role in low power design?</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tretch>
            <a:fillRect/>
          </a:stretch>
        </p:blipFill>
        <p:spPr bwMode="auto">
          <a:xfrm>
            <a:off x="609600" y="2133600"/>
            <a:ext cx="7696200" cy="1905000"/>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5. Give some low power design techniques?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A </a:t>
            </a:r>
            <a:r>
              <a:rPr lang="en-US" b="1" dirty="0" smtClean="0"/>
              <a:t>dynamic hazard</a:t>
            </a:r>
            <a:r>
              <a:rPr lang="en-US" dirty="0" smtClean="0"/>
              <a:t> is the possibility of an output changing more than once as a result of a single input change. Dynamic hazards often occur in larger logic circuits where there are different routes to the output (from the input). If each route has a different delay, then it quickly becomes clear that there is the potential for changing output values that differ from the required / expected output. e.g. A logic circuit is meant to change output state from </a:t>
            </a:r>
            <a:r>
              <a:rPr lang="en-US" b="1" dirty="0" smtClean="0"/>
              <a:t>1</a:t>
            </a:r>
            <a:r>
              <a:rPr lang="en-US" dirty="0" smtClean="0"/>
              <a:t> to </a:t>
            </a:r>
            <a:r>
              <a:rPr lang="en-US" b="1" dirty="0" smtClean="0"/>
              <a:t>0</a:t>
            </a:r>
            <a:r>
              <a:rPr lang="en-US" dirty="0" smtClean="0"/>
              <a:t>, but instead changes from </a:t>
            </a:r>
            <a:r>
              <a:rPr lang="en-US" b="1" dirty="0" smtClean="0"/>
              <a:t>1</a:t>
            </a:r>
            <a:r>
              <a:rPr lang="en-US" dirty="0" smtClean="0"/>
              <a:t> to </a:t>
            </a:r>
            <a:r>
              <a:rPr lang="en-US" b="1" dirty="0" smtClean="0"/>
              <a:t>0</a:t>
            </a:r>
            <a:r>
              <a:rPr lang="en-US" dirty="0" smtClean="0"/>
              <a:t> then </a:t>
            </a:r>
            <a:r>
              <a:rPr lang="en-US" b="1" dirty="0" smtClean="0"/>
              <a:t>1</a:t>
            </a:r>
            <a:r>
              <a:rPr lang="en-US" dirty="0" smtClean="0"/>
              <a:t> and finally rests at the correct value </a:t>
            </a:r>
            <a:r>
              <a:rPr lang="en-US" b="1" dirty="0" smtClean="0"/>
              <a:t>0</a:t>
            </a:r>
            <a:r>
              <a:rPr lang="en-US" dirty="0" smtClean="0"/>
              <a:t>. This is a dynamic hazard.</a:t>
            </a:r>
            <a:br>
              <a:rPr lang="en-US" dirty="0" smtClean="0"/>
            </a:br>
            <a:r>
              <a:rPr lang="en-US" dirty="0" smtClean="0"/>
              <a:t>As a rule, dynamic hazards are more complex to resolve, but note that if all static hazards have been eliminated from a circuit, then dynamic hazards cannot occur.</a:t>
            </a:r>
            <a:endParaRPr lang="en-US" dirty="0"/>
          </a:p>
        </p:txBody>
      </p:sp>
      <p:sp>
        <p:nvSpPr>
          <p:cNvPr id="2" name="Title 1"/>
          <p:cNvSpPr>
            <a:spLocks noGrp="1"/>
          </p:cNvSpPr>
          <p:nvPr>
            <p:ph type="title"/>
          </p:nvPr>
        </p:nvSpPr>
        <p:spPr/>
        <p:txBody>
          <a:bodyPr>
            <a:normAutofit fontScale="90000"/>
          </a:bodyPr>
          <a:lstStyle/>
          <a:p>
            <a:r>
              <a:rPr lang="en-US" dirty="0" smtClean="0"/>
              <a:t>6. What is mean by dynamic hazard?</a:t>
            </a:r>
            <a:br>
              <a:rPr lang="en-US" dirty="0" smtClean="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lvl="0">
              <a:buNone/>
            </a:pPr>
            <a:r>
              <a:rPr lang="en-US" dirty="0" smtClean="0"/>
              <a:t>A </a:t>
            </a:r>
            <a:r>
              <a:rPr lang="en-US" b="1" dirty="0" smtClean="0"/>
              <a:t>static hazard</a:t>
            </a:r>
            <a:r>
              <a:rPr lang="en-US" dirty="0" smtClean="0"/>
              <a:t> is the situation where, when one input variable changes, the output changes momentarily before stabilizing to the correct value. There are two types of static hazards:</a:t>
            </a:r>
          </a:p>
          <a:p>
            <a:pPr lvl="0">
              <a:buFont typeface="Wingdings" pitchFamily="2" charset="2"/>
              <a:buChar char="q"/>
            </a:pPr>
            <a:r>
              <a:rPr lang="en-US" dirty="0" smtClean="0"/>
              <a:t>Static-1 Hazard: the output is currently 1 and after the inputs change, the output momentarily changes to 0 before settling on 1</a:t>
            </a:r>
          </a:p>
          <a:p>
            <a:pPr lvl="0">
              <a:buFont typeface="Wingdings" pitchFamily="2" charset="2"/>
              <a:buChar char="q"/>
            </a:pPr>
            <a:r>
              <a:rPr lang="en-US" dirty="0" smtClean="0"/>
              <a:t>Static-0 Hazard: the output is currently 0 and after the inputs change, the output momentarily changes to 1 before settling on 0</a:t>
            </a:r>
          </a:p>
          <a:p>
            <a:endParaRPr lang="en-US" dirty="0"/>
          </a:p>
        </p:txBody>
      </p:sp>
      <p:sp>
        <p:nvSpPr>
          <p:cNvPr id="2" name="Title 1"/>
          <p:cNvSpPr>
            <a:spLocks noGrp="1"/>
          </p:cNvSpPr>
          <p:nvPr>
            <p:ph type="title"/>
          </p:nvPr>
        </p:nvSpPr>
        <p:spPr/>
        <p:txBody>
          <a:bodyPr>
            <a:normAutofit fontScale="90000"/>
          </a:bodyPr>
          <a:lstStyle/>
          <a:p>
            <a:r>
              <a:rPr lang="en-US" dirty="0" smtClean="0"/>
              <a:t>7. What is mean by static hazard?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NAND is a better gate for design than NOR because at the transistor level the mobility of electrons is normally three times that of holes compared to NOR and thus the NAND is a faster gate.</a:t>
            </a:r>
            <a:br>
              <a:rPr lang="en-US" dirty="0" smtClean="0"/>
            </a:br>
            <a:r>
              <a:rPr lang="en-US" dirty="0" smtClean="0"/>
              <a:t>Additionally, the gate-leakage in NAND structures is much lower. If you consider </a:t>
            </a:r>
            <a:r>
              <a:rPr lang="en-US" dirty="0" err="1" smtClean="0"/>
              <a:t>t_phl</a:t>
            </a:r>
            <a:r>
              <a:rPr lang="en-US" dirty="0" smtClean="0"/>
              <a:t> and </a:t>
            </a:r>
            <a:r>
              <a:rPr lang="en-US" dirty="0" err="1" smtClean="0"/>
              <a:t>t_plh</a:t>
            </a:r>
            <a:r>
              <a:rPr lang="en-US" dirty="0" smtClean="0"/>
              <a:t> delays you will find that it is more symmetric in case of NAND ( the delay profile), but for NOR, one delay is much higher than the other(obviously </a:t>
            </a:r>
            <a:r>
              <a:rPr lang="en-US" dirty="0" err="1" smtClean="0"/>
              <a:t>t_plh</a:t>
            </a:r>
            <a:r>
              <a:rPr lang="en-US" dirty="0" smtClean="0"/>
              <a:t> is higher since the higher resistance p </a:t>
            </a:r>
            <a:r>
              <a:rPr lang="en-US" dirty="0" err="1" smtClean="0"/>
              <a:t>mos's</a:t>
            </a:r>
            <a:r>
              <a:rPr lang="en-US" dirty="0" smtClean="0"/>
              <a:t> are in series connection which again increases the resistance).</a:t>
            </a:r>
            <a:endParaRPr lang="en-US" dirty="0"/>
          </a:p>
        </p:txBody>
      </p:sp>
      <p:sp>
        <p:nvSpPr>
          <p:cNvPr id="2" name="Title 1"/>
          <p:cNvSpPr>
            <a:spLocks noGrp="1"/>
          </p:cNvSpPr>
          <p:nvPr>
            <p:ph type="title"/>
          </p:nvPr>
        </p:nvSpPr>
        <p:spPr/>
        <p:txBody>
          <a:bodyPr>
            <a:normAutofit fontScale="90000"/>
          </a:bodyPr>
          <a:lstStyle/>
          <a:p>
            <a:r>
              <a:rPr lang="en-US" dirty="0" smtClean="0"/>
              <a:t>8. Why is NAND gate preferred over NOR gate for fabrication?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221163"/>
          </a:xfrm>
        </p:spPr>
        <p:txBody>
          <a:bodyPr/>
          <a:lstStyle/>
          <a:p>
            <a:r>
              <a:rPr lang="en-US" dirty="0" smtClean="0"/>
              <a:t>The delay can be reduced by increasing the power supply but if we do so the heating effect comes because of excessive power, to compensate this we have to increase the die size which is not practical.</a:t>
            </a:r>
            <a:endParaRPr lang="en-US" dirty="0"/>
          </a:p>
        </p:txBody>
      </p:sp>
      <p:sp>
        <p:nvSpPr>
          <p:cNvPr id="2" name="Title 1"/>
          <p:cNvSpPr>
            <a:spLocks noGrp="1"/>
          </p:cNvSpPr>
          <p:nvPr>
            <p:ph type="title"/>
          </p:nvPr>
        </p:nvSpPr>
        <p:spPr>
          <a:xfrm>
            <a:off x="457200" y="457200"/>
            <a:ext cx="8229600" cy="1143000"/>
          </a:xfrm>
        </p:spPr>
        <p:txBody>
          <a:bodyPr>
            <a:normAutofit fontScale="90000"/>
          </a:bodyPr>
          <a:lstStyle/>
          <a:p>
            <a:r>
              <a:rPr lang="en-US" dirty="0" smtClean="0"/>
              <a:t>9. What are the limitations in increasing the power supply to reduce delay?</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TotalTime>
  <Words>473</Words>
  <Application>Microsoft Office PowerPoint</Application>
  <PresentationFormat>On-screen Show (4:3)</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1. Why does the present VLSI circuits use MOSFET’s instead of BJT’s?</vt:lpstr>
      <vt:lpstr>2. What is the need for power reduction?</vt:lpstr>
      <vt:lpstr>3. What is the major source of power wastage in SRAM?</vt:lpstr>
      <vt:lpstr>4. Does software play any role in low power design? </vt:lpstr>
      <vt:lpstr>5. Give some low power design techniques?</vt:lpstr>
      <vt:lpstr>6. What is mean by dynamic hazard? </vt:lpstr>
      <vt:lpstr>7. What is mean by static hazard?</vt:lpstr>
      <vt:lpstr>8. Why is NAND gate preferred over NOR gate for fabrication?</vt:lpstr>
      <vt:lpstr>9. What are the limitations in increasing the power supply to reduce delay?</vt:lpstr>
      <vt:lpstr>10. What is metastability? When/why it will occur? Different ways to avoid this?</vt:lpstr>
      <vt:lpstr>Answer these 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Why does the present VLSI circuits use MOSFET’s instead of BJT’s?</dc:title>
  <dc:creator>staff</dc:creator>
  <cp:lastModifiedBy>staff</cp:lastModifiedBy>
  <cp:revision>11</cp:revision>
  <dcterms:created xsi:type="dcterms:W3CDTF">2006-08-16T00:00:00Z</dcterms:created>
  <dcterms:modified xsi:type="dcterms:W3CDTF">2017-06-28T06:59:18Z</dcterms:modified>
</cp:coreProperties>
</file>