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9" r:id="rId2"/>
    <p:sldId id="256" r:id="rId3"/>
    <p:sldId id="257" r:id="rId4"/>
    <p:sldId id="259" r:id="rId5"/>
    <p:sldId id="258" r:id="rId6"/>
    <p:sldId id="294" r:id="rId7"/>
    <p:sldId id="260" r:id="rId8"/>
    <p:sldId id="261" r:id="rId9"/>
    <p:sldId id="262" r:id="rId10"/>
    <p:sldId id="271"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7" r:id="rId25"/>
    <p:sldId id="278" r:id="rId26"/>
    <p:sldId id="29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4/25/2017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4/25/2017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4/25/2017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4/25/2017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4/25/2017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4/25/2017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4/25/2017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4/25/2017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590801"/>
            <a:ext cx="6781800" cy="1295399"/>
          </a:xfrm>
        </p:spPr>
        <p:txBody>
          <a:bodyPr/>
          <a:lstStyle/>
          <a:p>
            <a:r>
              <a:rPr lang="en-US" dirty="0" smtClean="0"/>
              <a:t>Interview Questions VERILOG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rmAutofit fontScale="90000"/>
          </a:bodyPr>
          <a:lstStyle/>
          <a:p>
            <a:r>
              <a:rPr lang="en-US" b="1" dirty="0" smtClean="0"/>
              <a:t>Tell me how blocking and non blocking statements get executed?</a:t>
            </a:r>
            <a:endParaRPr lang="en-US" dirty="0"/>
          </a:p>
        </p:txBody>
      </p:sp>
      <p:sp>
        <p:nvSpPr>
          <p:cNvPr id="3" name="Content Placeholder 2"/>
          <p:cNvSpPr>
            <a:spLocks noGrp="1"/>
          </p:cNvSpPr>
          <p:nvPr>
            <p:ph idx="1"/>
          </p:nvPr>
        </p:nvSpPr>
        <p:spPr>
          <a:xfrm>
            <a:off x="304800" y="1371600"/>
            <a:ext cx="8686800" cy="5105400"/>
          </a:xfrm>
        </p:spPr>
        <p:txBody>
          <a:bodyPr>
            <a:normAutofit fontScale="77500" lnSpcReduction="20000"/>
          </a:bodyPr>
          <a:lstStyle/>
          <a:p>
            <a:pPr>
              <a:buFont typeface="Wingdings" pitchFamily="2" charset="2"/>
              <a:buChar char="Ø"/>
            </a:pPr>
            <a:r>
              <a:rPr lang="en-US" dirty="0" smtClean="0">
                <a:latin typeface="Times New Roman" pitchFamily="18" charset="0"/>
                <a:cs typeface="Times New Roman" pitchFamily="18" charset="0"/>
              </a:rPr>
              <a:t>Execution of blocking assignments can be viewed as a one-step process:</a:t>
            </a:r>
            <a:br>
              <a:rPr lang="en-US" dirty="0" smtClean="0">
                <a:latin typeface="Times New Roman" pitchFamily="18" charset="0"/>
                <a:cs typeface="Times New Roman" pitchFamily="18" charset="0"/>
              </a:rPr>
            </a:br>
            <a:r>
              <a:rPr lang="en-US" dirty="0" smtClean="0">
                <a:solidFill>
                  <a:srgbClr val="C00000"/>
                </a:solidFill>
                <a:latin typeface="Times New Roman" pitchFamily="18" charset="0"/>
                <a:cs typeface="Times New Roman" pitchFamily="18" charset="0"/>
              </a:rPr>
              <a:t>1. Evaluate the RHS (right-hand side equation) and update the LHS (left-hand side expression) of the blocking assignment without interruption from any other Verilog statement. </a:t>
            </a:r>
          </a:p>
          <a:p>
            <a:pPr>
              <a:buFont typeface="Wingdings" pitchFamily="2" charset="2"/>
              <a:buChar char="v"/>
            </a:pPr>
            <a:r>
              <a:rPr lang="en-US" dirty="0" smtClean="0">
                <a:latin typeface="Times New Roman" pitchFamily="18" charset="0"/>
                <a:cs typeface="Times New Roman" pitchFamily="18" charset="0"/>
              </a:rPr>
              <a:t>A blocking assignment "blocks" trailing assignments in the same always block from occurring until after the current assignment has been completed </a:t>
            </a:r>
          </a:p>
          <a:p>
            <a:pPr>
              <a:buFont typeface="Wingdings" pitchFamily="2" charset="2"/>
              <a:buChar char="Ø"/>
            </a:pPr>
            <a:r>
              <a:rPr lang="en-US" dirty="0" smtClean="0">
                <a:latin typeface="Times New Roman" pitchFamily="18" charset="0"/>
                <a:cs typeface="Times New Roman" pitchFamily="18" charset="0"/>
              </a:rPr>
              <a:t>Execution of nonblocking assignments can be viewed as a two-step process: </a:t>
            </a:r>
            <a:br>
              <a:rPr lang="en-US" dirty="0" smtClean="0">
                <a:latin typeface="Times New Roman" pitchFamily="18" charset="0"/>
                <a:cs typeface="Times New Roman" pitchFamily="18" charset="0"/>
              </a:rPr>
            </a:br>
            <a:r>
              <a:rPr lang="en-US" dirty="0" smtClean="0">
                <a:solidFill>
                  <a:srgbClr val="C00000"/>
                </a:solidFill>
                <a:latin typeface="Times New Roman" pitchFamily="18" charset="0"/>
                <a:cs typeface="Times New Roman" pitchFamily="18" charset="0"/>
              </a:rPr>
              <a:t>1. Evaluate the RHS of nonblocking statements at the beginning of the time step. </a:t>
            </a:r>
          </a:p>
          <a:p>
            <a:pPr>
              <a:buNone/>
            </a:pPr>
            <a:r>
              <a:rPr lang="en-US" dirty="0" smtClean="0">
                <a:solidFill>
                  <a:srgbClr val="C00000"/>
                </a:solidFill>
                <a:latin typeface="Times New Roman" pitchFamily="18" charset="0"/>
                <a:cs typeface="Times New Roman" pitchFamily="18" charset="0"/>
              </a:rPr>
              <a:t>	2. Update the LHS of nonblocking statements at the end of the time step. </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a function and a task?</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752600"/>
            <a:ext cx="9144000" cy="4495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rmAutofit fontScale="90000"/>
          </a:bodyPr>
          <a:lstStyle/>
          <a:p>
            <a:r>
              <a:rPr lang="en-US" b="1" dirty="0" smtClean="0"/>
              <a:t>Difference between inter statement and intra statement delay?</a:t>
            </a:r>
            <a:endParaRPr lang="en-US" dirty="0"/>
          </a:p>
        </p:txBody>
      </p:sp>
      <p:sp>
        <p:nvSpPr>
          <p:cNvPr id="3" name="Content Placeholder 2"/>
          <p:cNvSpPr>
            <a:spLocks noGrp="1"/>
          </p:cNvSpPr>
          <p:nvPr>
            <p:ph idx="1"/>
          </p:nvPr>
        </p:nvSpPr>
        <p:spPr>
          <a:xfrm>
            <a:off x="0" y="1295400"/>
            <a:ext cx="8991600" cy="5257800"/>
          </a:xfrm>
        </p:spPr>
        <p:txBody>
          <a:bodyPr numCol="2">
            <a:noAutofit/>
          </a:bodyPr>
          <a:lstStyle/>
          <a:p>
            <a:pPr>
              <a:buNone/>
            </a:pPr>
            <a:r>
              <a:rPr lang="en-US" sz="2400" dirty="0" smtClean="0">
                <a:solidFill>
                  <a:srgbClr val="C00000"/>
                </a:solidFill>
                <a:latin typeface="Times New Roman" pitchFamily="18" charset="0"/>
                <a:cs typeface="Times New Roman" pitchFamily="18" charset="0"/>
              </a:rPr>
              <a:t>//define register variables</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reg a, b, c;</a:t>
            </a:r>
          </a:p>
          <a:p>
            <a:pPr>
              <a:buNone/>
            </a:pPr>
            <a:r>
              <a:rPr lang="en-US" sz="2400" dirty="0" smtClean="0">
                <a:solidFill>
                  <a:srgbClr val="C00000"/>
                </a:solidFill>
                <a:latin typeface="Times New Roman" pitchFamily="18" charset="0"/>
                <a:cs typeface="Times New Roman" pitchFamily="18" charset="0"/>
              </a:rPr>
              <a:t>//intra assignment delays</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initial</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begin</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a = 0; c = 0;</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b = #5 a + c; //Take value of a and c at the time=0, evaluate</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//a + c and then wait 5 time units to assign value</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//to b.</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end </a:t>
            </a:r>
          </a:p>
          <a:p>
            <a:pPr>
              <a:buNone/>
            </a:pPr>
            <a:endParaRPr lang="en-US" sz="2400" dirty="0" smtClean="0">
              <a:solidFill>
                <a:srgbClr val="002060"/>
              </a:solidFill>
            </a:endParaRPr>
          </a:p>
          <a:p>
            <a:pPr>
              <a:buNone/>
            </a:pPr>
            <a:endParaRPr lang="en-US" sz="2400" dirty="0" smtClean="0">
              <a:solidFill>
                <a:srgbClr val="002060"/>
              </a:solidFill>
            </a:endParaRPr>
          </a:p>
          <a:p>
            <a:pPr>
              <a:buNone/>
            </a:pPr>
            <a:endParaRPr lang="en-US" sz="2400" dirty="0" smtClean="0">
              <a:solidFill>
                <a:srgbClr val="002060"/>
              </a:solidFill>
            </a:endParaRPr>
          </a:p>
          <a:p>
            <a:pPr>
              <a:buNone/>
            </a:pPr>
            <a:r>
              <a:rPr lang="en-US" sz="2400" dirty="0" smtClean="0">
                <a:solidFill>
                  <a:srgbClr val="002060"/>
                </a:solidFill>
                <a:latin typeface="Times New Roman" pitchFamily="18" charset="0"/>
                <a:cs typeface="Times New Roman" pitchFamily="18" charset="0"/>
              </a:rPr>
              <a:t>//Equivalent method with temporary variables and regular delay control</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initial</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begin</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a = 0; c = 0;</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temp_ac = a + c;</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#5 b = temp_ac; //Take value of a + c at the current time and</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//store it in a temporary variable. Even though a and c</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//might change between 0 and 5,</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//the value assigned to b at time 5 is unaffected.</a:t>
            </a:r>
            <a:br>
              <a:rPr lang="en-US" sz="2400" dirty="0" smtClean="0">
                <a:solidFill>
                  <a:srgbClr val="002060"/>
                </a:solidFill>
                <a:latin typeface="Times New Roman" pitchFamily="18" charset="0"/>
                <a:cs typeface="Times New Roman" pitchFamily="18" charset="0"/>
              </a:rPr>
            </a:br>
            <a:r>
              <a:rPr lang="en-US" sz="2400" dirty="0" smtClean="0">
                <a:solidFill>
                  <a:srgbClr val="002060"/>
                </a:solidFill>
                <a:latin typeface="Times New Roman" pitchFamily="18" charset="0"/>
                <a:cs typeface="Times New Roman" pitchFamily="18" charset="0"/>
              </a:rPr>
              <a:t>end</a:t>
            </a:r>
            <a:r>
              <a:rPr lang="en-US" sz="2400" dirty="0" smtClean="0"/>
              <a:t/>
            </a:r>
            <a:br>
              <a:rPr lang="en-US" sz="2400" dirty="0" smtClean="0"/>
            </a:b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90600"/>
          </a:xfrm>
        </p:spPr>
        <p:txBody>
          <a:bodyPr>
            <a:normAutofit fontScale="90000"/>
          </a:bodyPr>
          <a:lstStyle/>
          <a:p>
            <a:r>
              <a:rPr lang="en-US" b="1" dirty="0" smtClean="0"/>
              <a:t>Difference between $monitor,$display &amp; $strobe?</a:t>
            </a:r>
            <a:endParaRPr lang="en-US" dirty="0"/>
          </a:p>
        </p:txBody>
      </p:sp>
      <p:sp>
        <p:nvSpPr>
          <p:cNvPr id="3" name="Content Placeholder 2"/>
          <p:cNvSpPr>
            <a:spLocks noGrp="1"/>
          </p:cNvSpPr>
          <p:nvPr>
            <p:ph idx="1"/>
          </p:nvPr>
        </p:nvSpPr>
        <p:spPr>
          <a:xfrm>
            <a:off x="304800" y="1219200"/>
            <a:ext cx="8686800" cy="5257800"/>
          </a:xfrm>
        </p:spPr>
        <p:txBody>
          <a:bodyPr>
            <a:normAutofit/>
          </a:bodyPr>
          <a:lstStyle/>
          <a:p>
            <a:pPr>
              <a:buNone/>
            </a:pPr>
            <a:r>
              <a:rPr lang="en-US" dirty="0" smtClean="0"/>
              <a:t>These commands have the same syntax, and display text on the screen during simulation.</a:t>
            </a:r>
          </a:p>
          <a:p>
            <a:pPr>
              <a:buNone/>
            </a:pPr>
            <a:r>
              <a:rPr lang="en-US" dirty="0" smtClean="0"/>
              <a:t>$display and $strobe display once every time they are executed, whereas $monitor displays every time one of its parameters changes. </a:t>
            </a:r>
          </a:p>
          <a:p>
            <a:pPr>
              <a:buNone/>
            </a:pPr>
            <a:r>
              <a:rPr lang="en-US" dirty="0" smtClean="0"/>
              <a:t>The difference between $display and $strobe is that $strobe displays the parameters at the very end of the current simulation time unit rather than exactly where it is executed.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905000"/>
          </a:xfrm>
        </p:spPr>
        <p:txBody>
          <a:bodyPr>
            <a:noAutofit/>
          </a:bodyPr>
          <a:lstStyle/>
          <a:p>
            <a:r>
              <a:rPr lang="en-US" sz="2400" dirty="0" smtClean="0">
                <a:solidFill>
                  <a:srgbClr val="C00000"/>
                </a:solidFill>
              </a:rPr>
              <a:t>Syntax:</a:t>
            </a:r>
            <a:r>
              <a:rPr lang="en-US" sz="2400" dirty="0" smtClean="0"/>
              <a:t/>
            </a:r>
            <a:br>
              <a:rPr lang="en-US" sz="2400" dirty="0" smtClean="0"/>
            </a:br>
            <a:r>
              <a:rPr lang="en-US" sz="2400" cap="none" dirty="0" smtClean="0"/>
              <a:t>$display (“format_string”, par_1, par_2, ... );</a:t>
            </a:r>
            <a:br>
              <a:rPr lang="en-US" sz="2400" cap="none" dirty="0" smtClean="0"/>
            </a:br>
            <a:r>
              <a:rPr lang="en-US" sz="2400" cap="none" dirty="0" smtClean="0"/>
              <a:t>$strobe (“format_string”, par_1, par_2, ... );</a:t>
            </a:r>
            <a:br>
              <a:rPr lang="en-US" sz="2400" cap="none" dirty="0" smtClean="0"/>
            </a:br>
            <a:r>
              <a:rPr lang="en-US" sz="2400" cap="none" dirty="0" smtClean="0"/>
              <a:t>$monitor (“format_string”, par_1, par_2, ... );</a:t>
            </a:r>
            <a:br>
              <a:rPr lang="en-US" sz="2400" cap="none" dirty="0" smtClean="0"/>
            </a:br>
            <a:endParaRPr lang="en-US" sz="2400" dirty="0"/>
          </a:p>
        </p:txBody>
      </p:sp>
      <p:sp>
        <p:nvSpPr>
          <p:cNvPr id="3" name="Content Placeholder 2"/>
          <p:cNvSpPr>
            <a:spLocks noGrp="1"/>
          </p:cNvSpPr>
          <p:nvPr>
            <p:ph idx="1"/>
          </p:nvPr>
        </p:nvSpPr>
        <p:spPr>
          <a:xfrm>
            <a:off x="304800" y="2209800"/>
            <a:ext cx="8686800" cy="3870325"/>
          </a:xfrm>
        </p:spPr>
        <p:txBody>
          <a:bodyPr/>
          <a:lstStyle/>
          <a:p>
            <a:pPr algn="just">
              <a:buFont typeface="Wingdings" pitchFamily="2" charset="2"/>
              <a:buChar char="Ø"/>
            </a:pPr>
            <a:r>
              <a:rPr lang="en-US" sz="2800" dirty="0" smtClean="0"/>
              <a:t>The format string is like that in C/C++, and may contain format characters. Format characters include %d (decimal), %h (hexadecimal), %b (binary), %c (character), %s (string) and %t (time), %m (hierarchy level). %5d, %5b etc. would give exactly 5 spaces for the number instead of the space needed. Append b, h, o to the task name to change default format to binary, octal or hexadecimal.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rmAutofit fontScale="90000"/>
          </a:bodyPr>
          <a:lstStyle/>
          <a:p>
            <a:r>
              <a:rPr lang="en-US" b="1" dirty="0" smtClean="0">
                <a:solidFill>
                  <a:srgbClr val="002060"/>
                </a:solidFill>
              </a:rPr>
              <a:t>What is difference between Verilog full case and parallel case?</a:t>
            </a:r>
            <a:endParaRPr lang="en-US" dirty="0">
              <a:solidFill>
                <a:srgbClr val="002060"/>
              </a:solidFill>
            </a:endParaRPr>
          </a:p>
        </p:txBody>
      </p:sp>
      <p:sp>
        <p:nvSpPr>
          <p:cNvPr id="3" name="Content Placeholder 2"/>
          <p:cNvSpPr>
            <a:spLocks noGrp="1"/>
          </p:cNvSpPr>
          <p:nvPr>
            <p:ph idx="1"/>
          </p:nvPr>
        </p:nvSpPr>
        <p:spPr>
          <a:xfrm>
            <a:off x="304800" y="1295400"/>
            <a:ext cx="8686800" cy="5105400"/>
          </a:xfrm>
        </p:spPr>
        <p:txBody>
          <a:bodyPr>
            <a:normAutofit fontScale="85000" lnSpcReduction="10000"/>
          </a:bodyPr>
          <a:lstStyle/>
          <a:p>
            <a:pPr algn="just"/>
            <a:r>
              <a:rPr lang="en-US" dirty="0" smtClean="0">
                <a:solidFill>
                  <a:srgbClr val="C00000"/>
                </a:solidFill>
                <a:latin typeface="Times New Roman" pitchFamily="18" charset="0"/>
                <a:cs typeface="Times New Roman" pitchFamily="18" charset="0"/>
              </a:rPr>
              <a:t>A "full" case statement is a case statement in which all possible case-expression binary patterns can be matched to a case item or to a case default. If a case statement does not include a case default and if it is possible to find a binary case expression that does not match any of the defined case items, the case statement is not "full." </a:t>
            </a:r>
          </a:p>
          <a:p>
            <a:pPr algn="just"/>
            <a:r>
              <a:rPr lang="en-US" dirty="0" smtClean="0">
                <a:solidFill>
                  <a:srgbClr val="C00000"/>
                </a:solidFill>
                <a:latin typeface="Times New Roman" pitchFamily="18" charset="0"/>
                <a:cs typeface="Times New Roman" pitchFamily="18" charset="0"/>
              </a:rPr>
              <a:t>A "parallel" case statement is a case statement in which it is only possible to match a case expression to one and only one case item. If it is possible to find a case expression that would match more than one case item, the matching case items are called "overlapping" case items and the case statement is not "parallel." </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990600"/>
          </a:xfrm>
        </p:spPr>
        <p:txBody>
          <a:bodyPr>
            <a:normAutofit fontScale="90000"/>
          </a:bodyPr>
          <a:lstStyle/>
          <a:p>
            <a:r>
              <a:rPr lang="en-US" b="1" dirty="0" smtClean="0"/>
              <a:t>What is meant by inferring </a:t>
            </a:r>
            <a:r>
              <a:rPr lang="en-US" b="1" dirty="0" err="1" smtClean="0"/>
              <a:t>latches,how</a:t>
            </a:r>
            <a:r>
              <a:rPr lang="en-US" b="1" dirty="0" smtClean="0"/>
              <a:t> to avoid it?</a:t>
            </a:r>
            <a:endParaRPr lang="en-US" dirty="0"/>
          </a:p>
        </p:txBody>
      </p:sp>
      <p:sp>
        <p:nvSpPr>
          <p:cNvPr id="3" name="Content Placeholder 2"/>
          <p:cNvSpPr>
            <a:spLocks noGrp="1"/>
          </p:cNvSpPr>
          <p:nvPr>
            <p:ph idx="1"/>
          </p:nvPr>
        </p:nvSpPr>
        <p:spPr/>
        <p:txBody>
          <a:bodyPr/>
          <a:lstStyle/>
          <a:p>
            <a:pPr>
              <a:buNone/>
            </a:pPr>
            <a:r>
              <a:rPr lang="en-US" dirty="0" smtClean="0"/>
              <a:t>Consider the following : </a:t>
            </a:r>
            <a:br>
              <a:rPr lang="en-US" dirty="0" smtClean="0"/>
            </a:br>
            <a:r>
              <a:rPr lang="en-US" dirty="0" smtClean="0"/>
              <a:t>always @(s1 or s0 or i0 or i1 or i2 or i3)</a:t>
            </a:r>
            <a:br>
              <a:rPr lang="en-US" dirty="0" smtClean="0"/>
            </a:br>
            <a:r>
              <a:rPr lang="en-US" dirty="0" smtClean="0"/>
              <a:t>case ({s1, s0}) </a:t>
            </a:r>
            <a:br>
              <a:rPr lang="en-US" dirty="0" smtClean="0"/>
            </a:br>
            <a:r>
              <a:rPr lang="en-US" dirty="0" smtClean="0"/>
              <a:t>2'd0 : out = i0;</a:t>
            </a:r>
            <a:br>
              <a:rPr lang="en-US" dirty="0" smtClean="0"/>
            </a:br>
            <a:r>
              <a:rPr lang="en-US" dirty="0" smtClean="0"/>
              <a:t>2'd1 : out = i1;</a:t>
            </a:r>
            <a:br>
              <a:rPr lang="en-US" dirty="0" smtClean="0"/>
            </a:br>
            <a:r>
              <a:rPr lang="en-US" dirty="0" smtClean="0"/>
              <a:t>2'd2 : out = i2;</a:t>
            </a:r>
            <a:br>
              <a:rPr lang="en-US" dirty="0" smtClean="0"/>
            </a:br>
            <a:r>
              <a:rPr lang="en-US" dirty="0" err="1" smtClean="0"/>
              <a:t>endcase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96000"/>
          </a:xfrm>
        </p:spPr>
        <p:txBody>
          <a:bodyPr>
            <a:normAutofit fontScale="92500" lnSpcReduction="20000"/>
          </a:bodyPr>
          <a:lstStyle/>
          <a:p>
            <a:pPr algn="just">
              <a:buFont typeface="Wingdings" pitchFamily="2" charset="2"/>
              <a:buChar char="Ø"/>
            </a:pPr>
            <a:r>
              <a:rPr lang="en-US" dirty="0" smtClean="0"/>
              <a:t>In a case statement if all the possible combinations are not compared and default is also not specified like in example above a latch will be inferred ,a latch is inferred because to reproduce the previous value when unknown branch is specified. </a:t>
            </a:r>
          </a:p>
          <a:p>
            <a:pPr algn="just">
              <a:buFont typeface="Wingdings" pitchFamily="2" charset="2"/>
              <a:buChar char="Ø"/>
            </a:pPr>
            <a:r>
              <a:rPr lang="en-US" dirty="0" smtClean="0"/>
              <a:t>For example in above case if {s1,s0}=3 , the previous stored value is reproduced for this storing a latch is inferred. </a:t>
            </a:r>
          </a:p>
          <a:p>
            <a:pPr algn="just">
              <a:buFont typeface="Wingdings" pitchFamily="2" charset="2"/>
              <a:buChar char="Ø"/>
            </a:pPr>
            <a:r>
              <a:rPr lang="en-US" dirty="0" smtClean="0"/>
              <a:t>The same may be observed in IF statement in case an ELSE IF is not specified. </a:t>
            </a:r>
          </a:p>
          <a:p>
            <a:pPr algn="just">
              <a:buFont typeface="Wingdings" pitchFamily="2" charset="2"/>
              <a:buChar char="Ø"/>
            </a:pPr>
            <a:r>
              <a:rPr lang="en-US" dirty="0" smtClean="0"/>
              <a:t>To avoid inferring latches make sure that all the cases are mentioned if not default condition is provided.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Variable and signal which will be Updated first?</a:t>
            </a:r>
            <a:endParaRPr lang="en-US" dirty="0">
              <a:solidFill>
                <a:srgbClr val="FF0000"/>
              </a:solidFill>
            </a:endParaRPr>
          </a:p>
        </p:txBody>
      </p:sp>
      <p:sp>
        <p:nvSpPr>
          <p:cNvPr id="3" name="Content Placeholder 2"/>
          <p:cNvSpPr>
            <a:spLocks noGrp="1"/>
          </p:cNvSpPr>
          <p:nvPr>
            <p:ph idx="1"/>
          </p:nvPr>
        </p:nvSpPr>
        <p:spPr>
          <a:xfrm>
            <a:off x="304800" y="2057400"/>
            <a:ext cx="8686800" cy="4022725"/>
          </a:xfrm>
        </p:spPr>
        <p:txBody>
          <a:bodyPr/>
          <a:lstStyle/>
          <a:p>
            <a:pPr>
              <a:buNone/>
            </a:pPr>
            <a:r>
              <a:rPr lang="en-US" dirty="0" smtClean="0">
                <a:solidFill>
                  <a:srgbClr val="002060"/>
                </a:solidFill>
              </a:rPr>
              <a:t>Signals</a:t>
            </a:r>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Verilog and </a:t>
            </a:r>
            <a:r>
              <a:rPr lang="en-US" b="1" dirty="0" err="1" smtClean="0"/>
              <a:t>vhdl</a:t>
            </a:r>
            <a:r>
              <a:rPr lang="en-US" b="1" dirty="0" smtClean="0"/>
              <a:t>?</a:t>
            </a:r>
            <a:endParaRPr lang="en-US" dirty="0"/>
          </a:p>
        </p:txBody>
      </p:sp>
      <p:sp>
        <p:nvSpPr>
          <p:cNvPr id="3" name="Content Placeholder 2"/>
          <p:cNvSpPr>
            <a:spLocks noGrp="1"/>
          </p:cNvSpPr>
          <p:nvPr>
            <p:ph idx="1"/>
          </p:nvPr>
        </p:nvSpPr>
        <p:spPr>
          <a:xfrm>
            <a:off x="304800" y="1143000"/>
            <a:ext cx="8686800" cy="4937125"/>
          </a:xfrm>
        </p:spPr>
        <p:txBody>
          <a:bodyPr>
            <a:noAutofit/>
          </a:bodyPr>
          <a:lstStyle/>
          <a:p>
            <a:pPr algn="just">
              <a:buNone/>
            </a:pPr>
            <a:r>
              <a:rPr lang="en-US" sz="2400" dirty="0" smtClean="0">
                <a:solidFill>
                  <a:srgbClr val="C00000"/>
                </a:solidFill>
                <a:latin typeface="Times New Roman" pitchFamily="18" charset="0"/>
                <a:cs typeface="Times New Roman" pitchFamily="18" charset="0"/>
              </a:rPr>
              <a:t>Compilation</a:t>
            </a:r>
          </a:p>
          <a:p>
            <a:pPr algn="just">
              <a:buNone/>
            </a:pPr>
            <a:r>
              <a:rPr lang="en-US" sz="2400" dirty="0" smtClean="0">
                <a:solidFill>
                  <a:srgbClr val="FF0000"/>
                </a:solidFill>
                <a:latin typeface="Times New Roman" pitchFamily="18" charset="0"/>
                <a:cs typeface="Times New Roman" pitchFamily="18" charset="0"/>
              </a:rPr>
              <a:t>VHDL. </a:t>
            </a:r>
          </a:p>
          <a:p>
            <a:pPr algn="just">
              <a:buNone/>
            </a:pPr>
            <a:r>
              <a:rPr lang="en-US" sz="2400" dirty="0" smtClean="0">
                <a:latin typeface="Times New Roman" pitchFamily="18" charset="0"/>
                <a:cs typeface="Times New Roman" pitchFamily="18" charset="0"/>
              </a:rPr>
              <a:t>	Multiple design-units (entity/architecture pairs), that reside in the same system file, may be separately compiled if so desired. However, it is good design practice to keep each design unit in it's own system file in which case separate compilation should not be an issue. </a:t>
            </a:r>
          </a:p>
          <a:p>
            <a:pPr algn="just">
              <a:buNone/>
            </a:pPr>
            <a:r>
              <a:rPr lang="en-US" sz="2400" dirty="0" smtClean="0">
                <a:solidFill>
                  <a:srgbClr val="FF0000"/>
                </a:solidFill>
                <a:latin typeface="Times New Roman" pitchFamily="18" charset="0"/>
                <a:cs typeface="Times New Roman" pitchFamily="18" charset="0"/>
              </a:rPr>
              <a:t>Verilog. </a:t>
            </a:r>
          </a:p>
          <a:p>
            <a:pPr algn="just">
              <a:buNone/>
            </a:pPr>
            <a:r>
              <a:rPr lang="en-US" sz="2400" dirty="0" smtClean="0">
                <a:latin typeface="Times New Roman" pitchFamily="18" charset="0"/>
                <a:cs typeface="Times New Roman" pitchFamily="18" charset="0"/>
              </a:rPr>
              <a:t>	The Verilog language is still rooted in it's native interpretative mode. Compilation is a means of speeding up simulation, but has not changed the original nature of the language. As a result care must be taken with both the compilation order of code written in a single file and the compilation order of multiple files. Simulation results can change by simply changing the order of compilation.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normAutofit fontScale="90000"/>
          </a:bodyPr>
          <a:lstStyle/>
          <a:p>
            <a:r>
              <a:rPr lang="en-US" b="1" dirty="0" smtClean="0">
                <a:solidFill>
                  <a:srgbClr val="C00000"/>
                </a:solidFill>
              </a:rPr>
              <a:t>Write a verilog code to swap contents of two registers with and without a temporary register?</a:t>
            </a:r>
            <a:endParaRPr lang="en-US" dirty="0">
              <a:solidFill>
                <a:srgbClr val="C00000"/>
              </a:solidFill>
            </a:endParaRPr>
          </a:p>
        </p:txBody>
      </p:sp>
      <p:sp>
        <p:nvSpPr>
          <p:cNvPr id="3" name="Subtitle 2"/>
          <p:cNvSpPr>
            <a:spLocks noGrp="1"/>
          </p:cNvSpPr>
          <p:nvPr>
            <p:ph type="subTitle" idx="1"/>
          </p:nvPr>
        </p:nvSpPr>
        <p:spPr>
          <a:xfrm>
            <a:off x="457200" y="2057400"/>
            <a:ext cx="8153400" cy="4267200"/>
          </a:xfrm>
        </p:spPr>
        <p:txBody>
          <a:bodyPr>
            <a:normAutofit fontScale="32500" lnSpcReduction="20000"/>
          </a:bodyPr>
          <a:lstStyle/>
          <a:p>
            <a:pPr algn="l"/>
            <a:r>
              <a:rPr lang="en-US" dirty="0" smtClean="0"/>
              <a:t/>
            </a:r>
            <a:br>
              <a:rPr lang="en-US" dirty="0" smtClean="0"/>
            </a:br>
            <a:r>
              <a:rPr lang="en-US" dirty="0" smtClean="0"/>
              <a:t/>
            </a:r>
            <a:br>
              <a:rPr lang="en-US" dirty="0" smtClean="0"/>
            </a:br>
            <a:r>
              <a:rPr lang="en-US" sz="6200" dirty="0" smtClean="0">
                <a:solidFill>
                  <a:srgbClr val="002060"/>
                </a:solidFill>
              </a:rPr>
              <a:t>With temp reg ;</a:t>
            </a:r>
            <a:br>
              <a:rPr lang="en-US" sz="6200" dirty="0" smtClean="0">
                <a:solidFill>
                  <a:srgbClr val="002060"/>
                </a:solidFill>
              </a:rPr>
            </a:br>
            <a:r>
              <a:rPr lang="en-US" sz="6200" dirty="0" smtClean="0">
                <a:solidFill>
                  <a:srgbClr val="002060"/>
                </a:solidFill>
              </a:rPr>
              <a:t/>
            </a:r>
            <a:br>
              <a:rPr lang="en-US" sz="6200" dirty="0" smtClean="0">
                <a:solidFill>
                  <a:srgbClr val="002060"/>
                </a:solidFill>
              </a:rPr>
            </a:br>
            <a:r>
              <a:rPr lang="en-US" sz="6200" dirty="0" smtClean="0">
                <a:solidFill>
                  <a:srgbClr val="002060"/>
                </a:solidFill>
              </a:rPr>
              <a:t>always @ (posedge clock)</a:t>
            </a:r>
            <a:br>
              <a:rPr lang="en-US" sz="6200" dirty="0" smtClean="0">
                <a:solidFill>
                  <a:srgbClr val="002060"/>
                </a:solidFill>
              </a:rPr>
            </a:br>
            <a:r>
              <a:rPr lang="en-US" sz="6200" dirty="0" smtClean="0">
                <a:solidFill>
                  <a:srgbClr val="002060"/>
                </a:solidFill>
              </a:rPr>
              <a:t>begin </a:t>
            </a:r>
            <a:br>
              <a:rPr lang="en-US" sz="6200" dirty="0" smtClean="0">
                <a:solidFill>
                  <a:srgbClr val="002060"/>
                </a:solidFill>
              </a:rPr>
            </a:br>
            <a:r>
              <a:rPr lang="en-US" sz="6200" dirty="0" smtClean="0">
                <a:solidFill>
                  <a:srgbClr val="002060"/>
                </a:solidFill>
              </a:rPr>
              <a:t>temp=b;</a:t>
            </a:r>
            <a:br>
              <a:rPr lang="en-US" sz="6200" dirty="0" smtClean="0">
                <a:solidFill>
                  <a:srgbClr val="002060"/>
                </a:solidFill>
              </a:rPr>
            </a:br>
            <a:r>
              <a:rPr lang="en-US" sz="6200" dirty="0" smtClean="0">
                <a:solidFill>
                  <a:srgbClr val="002060"/>
                </a:solidFill>
              </a:rPr>
              <a:t>b=a;</a:t>
            </a:r>
            <a:br>
              <a:rPr lang="en-US" sz="6200" dirty="0" smtClean="0">
                <a:solidFill>
                  <a:srgbClr val="002060"/>
                </a:solidFill>
              </a:rPr>
            </a:br>
            <a:r>
              <a:rPr lang="en-US" sz="6200" dirty="0" smtClean="0">
                <a:solidFill>
                  <a:srgbClr val="002060"/>
                </a:solidFill>
              </a:rPr>
              <a:t>a=temp;</a:t>
            </a:r>
            <a:br>
              <a:rPr lang="en-US" sz="6200" dirty="0" smtClean="0">
                <a:solidFill>
                  <a:srgbClr val="002060"/>
                </a:solidFill>
              </a:rPr>
            </a:br>
            <a:r>
              <a:rPr lang="en-US" sz="6200" dirty="0" smtClean="0">
                <a:solidFill>
                  <a:srgbClr val="002060"/>
                </a:solidFill>
              </a:rPr>
              <a:t>end</a:t>
            </a:r>
            <a:br>
              <a:rPr lang="en-US" sz="6200" dirty="0" smtClean="0">
                <a:solidFill>
                  <a:srgbClr val="002060"/>
                </a:solidFill>
              </a:rPr>
            </a:br>
            <a:r>
              <a:rPr lang="en-US" sz="6200" dirty="0" smtClean="0">
                <a:solidFill>
                  <a:srgbClr val="002060"/>
                </a:solidFill>
              </a:rPr>
              <a:t/>
            </a:r>
            <a:br>
              <a:rPr lang="en-US" sz="6200" dirty="0" smtClean="0">
                <a:solidFill>
                  <a:srgbClr val="002060"/>
                </a:solidFill>
              </a:rPr>
            </a:br>
            <a:r>
              <a:rPr lang="en-US" sz="6200" dirty="0" smtClean="0">
                <a:solidFill>
                  <a:srgbClr val="002060"/>
                </a:solidFill>
              </a:rPr>
              <a:t>Without temp reg;</a:t>
            </a:r>
            <a:br>
              <a:rPr lang="en-US" sz="6200" dirty="0" smtClean="0">
                <a:solidFill>
                  <a:srgbClr val="002060"/>
                </a:solidFill>
              </a:rPr>
            </a:br>
            <a:r>
              <a:rPr lang="en-US" sz="6200" dirty="0" smtClean="0">
                <a:solidFill>
                  <a:srgbClr val="002060"/>
                </a:solidFill>
              </a:rPr>
              <a:t/>
            </a:r>
            <a:br>
              <a:rPr lang="en-US" sz="6200" dirty="0" smtClean="0">
                <a:solidFill>
                  <a:srgbClr val="002060"/>
                </a:solidFill>
              </a:rPr>
            </a:br>
            <a:r>
              <a:rPr lang="en-US" sz="6200" dirty="0" smtClean="0">
                <a:solidFill>
                  <a:srgbClr val="002060"/>
                </a:solidFill>
              </a:rPr>
              <a:t>always @ (posedge clock)</a:t>
            </a:r>
            <a:br>
              <a:rPr lang="en-US" sz="6200" dirty="0" smtClean="0">
                <a:solidFill>
                  <a:srgbClr val="002060"/>
                </a:solidFill>
              </a:rPr>
            </a:br>
            <a:r>
              <a:rPr lang="en-US" sz="6200" dirty="0" smtClean="0">
                <a:solidFill>
                  <a:srgbClr val="002060"/>
                </a:solidFill>
              </a:rPr>
              <a:t>begin </a:t>
            </a:r>
            <a:br>
              <a:rPr lang="en-US" sz="6200" dirty="0" smtClean="0">
                <a:solidFill>
                  <a:srgbClr val="002060"/>
                </a:solidFill>
              </a:rPr>
            </a:br>
            <a:r>
              <a:rPr lang="en-US" sz="6200" dirty="0" smtClean="0">
                <a:solidFill>
                  <a:srgbClr val="002060"/>
                </a:solidFill>
              </a:rPr>
              <a:t>a &lt;= b;</a:t>
            </a:r>
            <a:br>
              <a:rPr lang="en-US" sz="6200" dirty="0" smtClean="0">
                <a:solidFill>
                  <a:srgbClr val="002060"/>
                </a:solidFill>
              </a:rPr>
            </a:br>
            <a:r>
              <a:rPr lang="en-US" sz="6200" dirty="0" smtClean="0">
                <a:solidFill>
                  <a:srgbClr val="002060"/>
                </a:solidFill>
              </a:rPr>
              <a:t>b &lt;= a;</a:t>
            </a:r>
            <a:br>
              <a:rPr lang="en-US" sz="6200" dirty="0" smtClean="0">
                <a:solidFill>
                  <a:srgbClr val="002060"/>
                </a:solidFill>
              </a:rPr>
            </a:br>
            <a:r>
              <a:rPr lang="en-US" sz="6200" dirty="0" smtClean="0">
                <a:solidFill>
                  <a:srgbClr val="002060"/>
                </a:solidFill>
              </a:rPr>
              <a:t>end </a:t>
            </a:r>
            <a:endParaRPr lang="en-US" sz="6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14400"/>
          </a:xfrm>
        </p:spPr>
        <p:txBody>
          <a:bodyPr/>
          <a:lstStyle/>
          <a:p>
            <a:r>
              <a:rPr lang="en-US" dirty="0" smtClean="0"/>
              <a:t>Data types</a:t>
            </a:r>
            <a:endParaRPr lang="en-US" dirty="0"/>
          </a:p>
        </p:txBody>
      </p:sp>
      <p:sp>
        <p:nvSpPr>
          <p:cNvPr id="3" name="Content Placeholder 2"/>
          <p:cNvSpPr>
            <a:spLocks noGrp="1"/>
          </p:cNvSpPr>
          <p:nvPr>
            <p:ph idx="1"/>
          </p:nvPr>
        </p:nvSpPr>
        <p:spPr>
          <a:xfrm>
            <a:off x="304800" y="1295400"/>
            <a:ext cx="8686800" cy="4784725"/>
          </a:xfrm>
        </p:spPr>
        <p:txBody>
          <a:bodyPr>
            <a:normAutofit fontScale="92500" lnSpcReduction="10000"/>
          </a:bodyPr>
          <a:lstStyle/>
          <a:p>
            <a:pPr>
              <a:buNone/>
            </a:pPr>
            <a:r>
              <a:rPr lang="en-US" dirty="0" smtClean="0">
                <a:solidFill>
                  <a:srgbClr val="C00000"/>
                </a:solidFill>
              </a:rPr>
              <a:t>VHDL</a:t>
            </a:r>
          </a:p>
          <a:p>
            <a:pPr algn="just">
              <a:buNone/>
            </a:pPr>
            <a:r>
              <a:rPr lang="en-US" dirty="0" smtClean="0"/>
              <a:t>	 </a:t>
            </a:r>
            <a:r>
              <a:rPr lang="en-US" sz="3000" dirty="0" smtClean="0"/>
              <a:t>A multitude of language or user defined data types can be used. This may mean dedicated conversion functions are needed to convert objects from one type to another. The choice of which data types to use should be considered wisely, especially enumerated (abstract) data types. This will make models easier to write, clearer to read and avoid unnecessary conversion functions that can clutter the code. VHDL may be preferred because it allows a multitude of language or user defined data types to be used. </a:t>
            </a:r>
            <a:endParaRPr lang="en-US" sz="3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r>
              <a:rPr lang="en-US" dirty="0" smtClean="0">
                <a:solidFill>
                  <a:srgbClr val="C00000"/>
                </a:solidFill>
              </a:rPr>
              <a:t>Verilog.</a:t>
            </a:r>
            <a:endParaRPr lang="en-US" dirty="0">
              <a:solidFill>
                <a:srgbClr val="C00000"/>
              </a:solidFill>
            </a:endParaRPr>
          </a:p>
        </p:txBody>
      </p:sp>
      <p:sp>
        <p:nvSpPr>
          <p:cNvPr id="3" name="Content Placeholder 2"/>
          <p:cNvSpPr>
            <a:spLocks noGrp="1"/>
          </p:cNvSpPr>
          <p:nvPr>
            <p:ph idx="1"/>
          </p:nvPr>
        </p:nvSpPr>
        <p:spPr>
          <a:xfrm>
            <a:off x="304800" y="1219200"/>
            <a:ext cx="8686800" cy="5257800"/>
          </a:xfrm>
        </p:spPr>
        <p:txBody>
          <a:bodyPr>
            <a:noAutofit/>
          </a:bodyPr>
          <a:lstStyle/>
          <a:p>
            <a:pPr>
              <a:buFont typeface="Wingdings" pitchFamily="2" charset="2"/>
              <a:buChar char="v"/>
            </a:pPr>
            <a:r>
              <a:rPr lang="en-US" sz="2400" dirty="0" smtClean="0">
                <a:latin typeface="Times New Roman" pitchFamily="18" charset="0"/>
                <a:cs typeface="Times New Roman" pitchFamily="18" charset="0"/>
              </a:rPr>
              <a:t>Compared to VHDL, Verilog data types a re very simple, easy to use and very much geared towards modeling hardware structure as opposed to abstract hardware modeling. </a:t>
            </a:r>
          </a:p>
          <a:p>
            <a:pPr>
              <a:buFont typeface="Wingdings" pitchFamily="2" charset="2"/>
              <a:buChar char="v"/>
            </a:pPr>
            <a:r>
              <a:rPr lang="en-US" sz="2400" dirty="0" smtClean="0">
                <a:latin typeface="Times New Roman" pitchFamily="18" charset="0"/>
                <a:cs typeface="Times New Roman" pitchFamily="18" charset="0"/>
              </a:rPr>
              <a:t>Unlike VHDL, all data types used in a Verilog model are defined by the Verilog language and not by the user. </a:t>
            </a:r>
          </a:p>
          <a:p>
            <a:pPr>
              <a:buFont typeface="Wingdings" pitchFamily="2" charset="2"/>
              <a:buChar char="v"/>
            </a:pPr>
            <a:r>
              <a:rPr lang="en-US" sz="2400" dirty="0" smtClean="0">
                <a:latin typeface="Times New Roman" pitchFamily="18" charset="0"/>
                <a:cs typeface="Times New Roman" pitchFamily="18" charset="0"/>
              </a:rPr>
              <a:t>There are net data types, for example wire, and a register data type called reg. </a:t>
            </a:r>
          </a:p>
          <a:p>
            <a:pPr>
              <a:buFont typeface="Wingdings" pitchFamily="2" charset="2"/>
              <a:buChar char="v"/>
            </a:pPr>
            <a:r>
              <a:rPr lang="en-US" sz="2400" dirty="0" smtClean="0">
                <a:latin typeface="Times New Roman" pitchFamily="18" charset="0"/>
                <a:cs typeface="Times New Roman" pitchFamily="18" charset="0"/>
              </a:rPr>
              <a:t>A model with a signal whose type is one of the net data types has a corresponding electrical wire in the implied modeled circuit. </a:t>
            </a:r>
          </a:p>
          <a:p>
            <a:pPr>
              <a:buFont typeface="Wingdings" pitchFamily="2" charset="2"/>
              <a:buChar char="v"/>
            </a:pPr>
            <a:r>
              <a:rPr lang="en-US" sz="2400" dirty="0" smtClean="0">
                <a:latin typeface="Times New Roman" pitchFamily="18" charset="0"/>
                <a:cs typeface="Times New Roman" pitchFamily="18" charset="0"/>
              </a:rPr>
              <a:t>Objects, that is signals, of type reg hold their value over simulation delta cycles and should not be confused with the modeling of a hardware register. </a:t>
            </a:r>
          </a:p>
          <a:p>
            <a:pPr>
              <a:buFont typeface="Wingdings" pitchFamily="2" charset="2"/>
              <a:buChar char="v"/>
            </a:pPr>
            <a:r>
              <a:rPr lang="en-US" sz="2400" dirty="0" smtClean="0">
                <a:latin typeface="Times New Roman" pitchFamily="18" charset="0"/>
                <a:cs typeface="Times New Roman" pitchFamily="18" charset="0"/>
              </a:rPr>
              <a:t>Verilog may be preferred because of it's simplicity.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reusability</a:t>
            </a:r>
            <a:endParaRPr lang="en-US" dirty="0">
              <a:solidFill>
                <a:srgbClr val="FF0000"/>
              </a:solidFill>
            </a:endParaRPr>
          </a:p>
        </p:txBody>
      </p:sp>
      <p:sp>
        <p:nvSpPr>
          <p:cNvPr id="3" name="Content Placeholder 2"/>
          <p:cNvSpPr>
            <a:spLocks noGrp="1"/>
          </p:cNvSpPr>
          <p:nvPr>
            <p:ph idx="1"/>
          </p:nvPr>
        </p:nvSpPr>
        <p:spPr>
          <a:xfrm>
            <a:off x="457200" y="1219200"/>
            <a:ext cx="8305800" cy="5410200"/>
          </a:xfrm>
        </p:spPr>
        <p:txBody>
          <a:bodyPr>
            <a:normAutofit fontScale="92500" lnSpcReduction="20000"/>
          </a:bodyPr>
          <a:lstStyle/>
          <a:p>
            <a:pPr algn="just">
              <a:buNone/>
            </a:pPr>
            <a:r>
              <a:rPr lang="en-US" dirty="0" smtClean="0">
                <a:solidFill>
                  <a:srgbClr val="C00000"/>
                </a:solidFill>
                <a:latin typeface="Times New Roman" pitchFamily="18" charset="0"/>
                <a:cs typeface="Times New Roman" pitchFamily="18" charset="0"/>
              </a:rPr>
              <a:t>VHDL. </a:t>
            </a:r>
          </a:p>
          <a:p>
            <a:pPr algn="just">
              <a:buNone/>
            </a:pPr>
            <a:r>
              <a:rPr lang="en-US" dirty="0" smtClean="0">
                <a:latin typeface="Times New Roman" pitchFamily="18" charset="0"/>
                <a:cs typeface="Times New Roman" pitchFamily="18" charset="0"/>
              </a:rPr>
              <a:t>	Procedures and functions may be placed in a package so that they are avail able to any design-unit that wishes to use them. </a:t>
            </a:r>
          </a:p>
          <a:p>
            <a:pPr algn="just">
              <a:buNone/>
            </a:pPr>
            <a:r>
              <a:rPr lang="en-US" dirty="0" smtClean="0">
                <a:solidFill>
                  <a:srgbClr val="C00000"/>
                </a:solidFill>
                <a:latin typeface="Times New Roman" pitchFamily="18" charset="0"/>
                <a:cs typeface="Times New Roman" pitchFamily="18" charset="0"/>
              </a:rPr>
              <a:t>Verilog. </a:t>
            </a:r>
          </a:p>
          <a:p>
            <a:pPr algn="just">
              <a:buNone/>
            </a:pPr>
            <a:r>
              <a:rPr lang="en-US" dirty="0" smtClean="0">
                <a:latin typeface="Times New Roman" pitchFamily="18" charset="0"/>
                <a:cs typeface="Times New Roman" pitchFamily="18" charset="0"/>
              </a:rPr>
              <a:t>	There is no concept of packages in Verilog. Functions and procedures used within a model must be defined in the module. To make functions and procedures generally accessible from different module statements the functions and procedures must be placed in a separate system file and included using the `include compiler directive.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990600"/>
          </a:xfrm>
        </p:spPr>
        <p:txBody>
          <a:bodyPr>
            <a:normAutofit fontScale="90000"/>
          </a:bodyPr>
          <a:lstStyle/>
          <a:p>
            <a:r>
              <a:rPr lang="en-US" b="1" dirty="0" smtClean="0">
                <a:solidFill>
                  <a:srgbClr val="C00000"/>
                </a:solidFill>
              </a:rPr>
              <a:t>Can you tell me some of system tasks and their purpose?</a:t>
            </a:r>
            <a:endParaRPr lang="en-US" dirty="0">
              <a:solidFill>
                <a:srgbClr val="C00000"/>
              </a:solidFill>
            </a:endParaRPr>
          </a:p>
        </p:txBody>
      </p:sp>
      <p:sp>
        <p:nvSpPr>
          <p:cNvPr id="3" name="Content Placeholder 2"/>
          <p:cNvSpPr>
            <a:spLocks noGrp="1"/>
          </p:cNvSpPr>
          <p:nvPr>
            <p:ph idx="1"/>
          </p:nvPr>
        </p:nvSpPr>
        <p:spPr>
          <a:xfrm>
            <a:off x="304800" y="1295400"/>
            <a:ext cx="8686800" cy="5257800"/>
          </a:xfrm>
        </p:spPr>
        <p:txBody>
          <a:bodyPr>
            <a:normAutofit fontScale="70000" lnSpcReduction="20000"/>
          </a:bodyPr>
          <a:lstStyle/>
          <a:p>
            <a:pPr>
              <a:buFont typeface="Wingdings" pitchFamily="2" charset="2"/>
              <a:buChar char="q"/>
            </a:pPr>
            <a:r>
              <a:rPr lang="en-US" sz="3400" dirty="0" smtClean="0">
                <a:latin typeface="Times New Roman" pitchFamily="18" charset="0"/>
                <a:cs typeface="Times New Roman" pitchFamily="18" charset="0"/>
              </a:rPr>
              <a:t>$display, $displayb, $displayh, $displayo, $write, $writeb, $writeh, $writeo.</a:t>
            </a:r>
          </a:p>
          <a:p>
            <a:pPr>
              <a:buFont typeface="Wingdings" pitchFamily="2" charset="2"/>
              <a:buChar char="q"/>
            </a:pPr>
            <a:r>
              <a:rPr lang="en-US" sz="3400" dirty="0" smtClean="0">
                <a:latin typeface="Times New Roman" pitchFamily="18" charset="0"/>
                <a:cs typeface="Times New Roman" pitchFamily="18" charset="0"/>
              </a:rPr>
              <a:t>The most useful of these is $display. This can be used for displaying strings, expression or values of variables.</a:t>
            </a:r>
          </a:p>
          <a:p>
            <a:pPr>
              <a:buFont typeface="Wingdings" pitchFamily="2" charset="2"/>
              <a:buChar char="q"/>
            </a:pPr>
            <a:r>
              <a:rPr lang="en-US" sz="3400" dirty="0" smtClean="0">
                <a:latin typeface="Times New Roman" pitchFamily="18" charset="0"/>
                <a:cs typeface="Times New Roman" pitchFamily="18" charset="0"/>
              </a:rPr>
              <a:t>Here are some examples of usage. </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$display("Hello </a:t>
            </a:r>
            <a:r>
              <a:rPr lang="en-US" sz="3400" dirty="0" err="1" smtClean="0">
                <a:latin typeface="Times New Roman" pitchFamily="18" charset="0"/>
                <a:cs typeface="Times New Roman" pitchFamily="18" charset="0"/>
              </a:rPr>
              <a:t>oni</a:t>
            </a:r>
            <a:r>
              <a:rPr lang="en-US" sz="3400" dirty="0" smtClean="0">
                <a:latin typeface="Times New Roman" pitchFamily="18" charset="0"/>
                <a:cs typeface="Times New Roman" pitchFamily="18" charset="0"/>
              </a:rPr>
              <a:t>");</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 output: Hello </a:t>
            </a:r>
            <a:r>
              <a:rPr lang="en-US" sz="3400" dirty="0" err="1" smtClean="0">
                <a:latin typeface="Times New Roman" pitchFamily="18" charset="0"/>
                <a:cs typeface="Times New Roman" pitchFamily="18" charset="0"/>
              </a:rPr>
              <a:t>oni</a:t>
            </a:r>
            <a:r>
              <a:rPr lang="en-US" sz="3400" dirty="0" smtClean="0">
                <a:latin typeface="Times New Roman" pitchFamily="18" charset="0"/>
                <a:cs typeface="Times New Roman" pitchFamily="18" charset="0"/>
              </a:rPr>
              <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$display($time) // current simulation time.</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 output: 460</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counter = 4'b10;</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$display(" The count is %b", counter);</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 output: The count is 0010</a:t>
            </a:r>
          </a:p>
          <a:p>
            <a:pPr>
              <a:buFont typeface="Wingdings" pitchFamily="2" charset="2"/>
              <a:buChar char="q"/>
            </a:pPr>
            <a:r>
              <a:rPr lang="en-US" sz="3400" dirty="0" smtClean="0">
                <a:latin typeface="Times New Roman" pitchFamily="18" charset="0"/>
                <a:cs typeface="Times New Roman" pitchFamily="18" charset="0"/>
              </a:rPr>
              <a:t>$reset resets the simulation back to time 0; </a:t>
            </a:r>
          </a:p>
          <a:p>
            <a:pPr>
              <a:buFont typeface="Wingdings" pitchFamily="2" charset="2"/>
              <a:buChar char="q"/>
            </a:pPr>
            <a:r>
              <a:rPr lang="en-US" sz="3400" dirty="0" smtClean="0">
                <a:latin typeface="Times New Roman" pitchFamily="18" charset="0"/>
                <a:cs typeface="Times New Roman" pitchFamily="18" charset="0"/>
              </a:rPr>
              <a:t>$stop halts the simulator and puts it in interactive mode where the </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user can enter commands;</a:t>
            </a:r>
          </a:p>
          <a:p>
            <a:pPr>
              <a:buFont typeface="Wingdings" pitchFamily="2" charset="2"/>
              <a:buChar char="q"/>
            </a:pPr>
            <a:r>
              <a:rPr lang="en-US" sz="3400" dirty="0" smtClean="0">
                <a:latin typeface="Times New Roman" pitchFamily="18" charset="0"/>
                <a:cs typeface="Times New Roman" pitchFamily="18" charset="0"/>
              </a:rPr>
              <a:t> $finish exits the simulator back to the operating system</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066800"/>
          </a:xfrm>
        </p:spPr>
        <p:txBody>
          <a:bodyPr>
            <a:normAutofit fontScale="90000"/>
          </a:bodyPr>
          <a:lstStyle/>
          <a:p>
            <a:r>
              <a:rPr lang="en-US" b="1" dirty="0" smtClean="0">
                <a:solidFill>
                  <a:srgbClr val="FF0000"/>
                </a:solidFill>
              </a:rPr>
              <a:t>Write a Verilog code for synchronous and asynchronous reset?</a:t>
            </a:r>
            <a:endParaRPr lang="en-US" dirty="0">
              <a:solidFill>
                <a:srgbClr val="FF0000"/>
              </a:solidFill>
            </a:endParaRPr>
          </a:p>
        </p:txBody>
      </p:sp>
      <p:sp>
        <p:nvSpPr>
          <p:cNvPr id="3" name="Content Placeholder 2"/>
          <p:cNvSpPr>
            <a:spLocks noGrp="1"/>
          </p:cNvSpPr>
          <p:nvPr>
            <p:ph idx="1"/>
          </p:nvPr>
        </p:nvSpPr>
        <p:spPr>
          <a:xfrm>
            <a:off x="304800" y="1219200"/>
            <a:ext cx="8686800" cy="4860925"/>
          </a:xfrm>
        </p:spPr>
        <p:txBody>
          <a:bodyPr>
            <a:normAutofit fontScale="85000" lnSpcReduction="20000"/>
          </a:bodyPr>
          <a:lstStyle/>
          <a:p>
            <a:pPr>
              <a:buFont typeface="Wingdings" pitchFamily="2" charset="2"/>
              <a:buChar char="v"/>
            </a:pPr>
            <a:r>
              <a:rPr lang="en-US" dirty="0" smtClean="0"/>
              <a:t>Synchronous reset, synchronous means clock dependent so reset must not be present in sensitivity disk </a:t>
            </a:r>
            <a:r>
              <a:rPr lang="en-US" dirty="0" err="1" smtClean="0"/>
              <a:t>eg</a:t>
            </a:r>
            <a:r>
              <a:rPr lang="en-US" dirty="0" smtClean="0"/>
              <a:t>: </a:t>
            </a:r>
            <a:br>
              <a:rPr lang="en-US" dirty="0" smtClean="0"/>
            </a:br>
            <a:r>
              <a:rPr lang="en-US" dirty="0" smtClean="0"/>
              <a:t>always @ (posedge clk )</a:t>
            </a:r>
            <a:br>
              <a:rPr lang="en-US" dirty="0" smtClean="0"/>
            </a:br>
            <a:r>
              <a:rPr lang="en-US" dirty="0" smtClean="0"/>
              <a:t/>
            </a:r>
            <a:br>
              <a:rPr lang="en-US" dirty="0" smtClean="0"/>
            </a:br>
            <a:r>
              <a:rPr lang="en-US" dirty="0" smtClean="0"/>
              <a:t>begin if (reset)</a:t>
            </a:r>
            <a:br>
              <a:rPr lang="en-US" dirty="0" smtClean="0"/>
            </a:br>
            <a:r>
              <a:rPr lang="en-US" dirty="0" smtClean="0"/>
              <a:t>. . . End</a:t>
            </a:r>
          </a:p>
          <a:p>
            <a:pPr>
              <a:buFont typeface="Wingdings" pitchFamily="2" charset="2"/>
              <a:buChar char="v"/>
            </a:pPr>
            <a:r>
              <a:rPr lang="en-US" dirty="0" smtClean="0"/>
              <a:t>Asynchronous means clock independent so reset must be present in sensitivity list.</a:t>
            </a:r>
            <a:br>
              <a:rPr lang="en-US" dirty="0" smtClean="0"/>
            </a:br>
            <a:r>
              <a:rPr lang="en-US" dirty="0" err="1" smtClean="0"/>
              <a:t>Eg</a:t>
            </a:r>
            <a:r>
              <a:rPr lang="en-US" dirty="0" smtClean="0"/>
              <a:t/>
            </a:r>
            <a:br>
              <a:rPr lang="en-US" dirty="0" smtClean="0"/>
            </a:br>
            <a:r>
              <a:rPr lang="en-US" dirty="0" smtClean="0"/>
              <a:t>Always @(posedge clock or posedge reset)</a:t>
            </a:r>
            <a:br>
              <a:rPr lang="en-US" dirty="0" smtClean="0"/>
            </a:br>
            <a:r>
              <a:rPr lang="en-US" dirty="0" smtClean="0"/>
              <a:t>begin</a:t>
            </a:r>
            <a:br>
              <a:rPr lang="en-US" dirty="0" smtClean="0"/>
            </a:br>
            <a:r>
              <a:rPr lang="en-US" dirty="0" smtClean="0"/>
              <a:t>if (reset)</a:t>
            </a:r>
            <a:br>
              <a:rPr lang="en-US" dirty="0" smtClean="0"/>
            </a:br>
            <a:r>
              <a:rPr lang="en-US" dirty="0" smtClean="0"/>
              <a:t>. . . 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What is pli? why is it used?</a:t>
            </a:r>
            <a:endParaRPr lang="en-US" dirty="0">
              <a:solidFill>
                <a:srgbClr val="002060"/>
              </a:solidFill>
            </a:endParaRPr>
          </a:p>
        </p:txBody>
      </p:sp>
      <p:sp>
        <p:nvSpPr>
          <p:cNvPr id="3" name="Content Placeholder 2"/>
          <p:cNvSpPr>
            <a:spLocks noGrp="1"/>
          </p:cNvSpPr>
          <p:nvPr>
            <p:ph idx="1"/>
          </p:nvPr>
        </p:nvSpPr>
        <p:spPr>
          <a:xfrm>
            <a:off x="304800" y="1219200"/>
            <a:ext cx="8686800" cy="5410200"/>
          </a:xfrm>
        </p:spPr>
        <p:txBody>
          <a:bodyPr>
            <a:normAutofit lnSpcReduction="10000"/>
          </a:bodyPr>
          <a:lstStyle/>
          <a:p>
            <a:pPr algn="just">
              <a:buFont typeface="Wingdings" pitchFamily="2" charset="2"/>
              <a:buChar char="Ø"/>
            </a:pPr>
            <a:r>
              <a:rPr lang="en-US" dirty="0" smtClean="0">
                <a:solidFill>
                  <a:srgbClr val="C00000"/>
                </a:solidFill>
                <a:latin typeface="Times New Roman" pitchFamily="18" charset="0"/>
                <a:cs typeface="Times New Roman" pitchFamily="18" charset="0"/>
              </a:rPr>
              <a:t>Programming Language Interface (PLI) of Verilog HDL is a mechanism to interface Verilog programs with programs written in C language. It also provides mechanism to access internal databases of the simulator from the C program.</a:t>
            </a:r>
          </a:p>
          <a:p>
            <a:pPr algn="just">
              <a:buFont typeface="Wingdings" pitchFamily="2" charset="2"/>
              <a:buChar char="Ø"/>
            </a:pPr>
            <a:r>
              <a:rPr lang="en-US" dirty="0" smtClean="0">
                <a:solidFill>
                  <a:srgbClr val="C00000"/>
                </a:solidFill>
                <a:latin typeface="Times New Roman" pitchFamily="18" charset="0"/>
                <a:cs typeface="Times New Roman" pitchFamily="18" charset="0"/>
              </a:rPr>
              <a:t>PLI is used for implementing system calls which would have been hard to do otherwise (or impossible) using Verilog syntax. Or, in other words, you can take advantage of both the paradigms - parallel and hardware related features of Verilog and sequential flow of C - using PLI.</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PLI?</a:t>
            </a:r>
            <a:endParaRPr lang="en-US" dirty="0"/>
          </a:p>
        </p:txBody>
      </p:sp>
      <p:sp>
        <p:nvSpPr>
          <p:cNvPr id="3" name="Content Placeholder 2"/>
          <p:cNvSpPr>
            <a:spLocks noGrp="1"/>
          </p:cNvSpPr>
          <p:nvPr>
            <p:ph idx="1"/>
          </p:nvPr>
        </p:nvSpPr>
        <p:spPr>
          <a:xfrm>
            <a:off x="304800" y="1219200"/>
            <a:ext cx="8686800" cy="5257800"/>
          </a:xfrm>
        </p:spPr>
        <p:txBody>
          <a:bodyPr>
            <a:normAutofit fontScale="85000" lnSpcReduction="20000"/>
          </a:bodyPr>
          <a:lstStyle/>
          <a:p>
            <a:pPr>
              <a:buFont typeface="Wingdings" pitchFamily="2" charset="2"/>
              <a:buChar char="Ø"/>
            </a:pPr>
            <a:r>
              <a:rPr lang="en-US" dirty="0" smtClean="0"/>
              <a:t>PLI is programming language interface. </a:t>
            </a:r>
            <a:r>
              <a:rPr lang="en-US" dirty="0" err="1" smtClean="0"/>
              <a:t>Essentialy</a:t>
            </a:r>
            <a:r>
              <a:rPr lang="en-US" dirty="0" smtClean="0"/>
              <a:t> it is a mechanism to invoke C function inside Verilog. It extends Verilog capabilities by allowing users to define their own utilities. Designers can write their own system tasks by using PLI routine. </a:t>
            </a:r>
          </a:p>
          <a:p>
            <a:pPr>
              <a:buFont typeface="Wingdings" pitchFamily="2" charset="2"/>
              <a:buChar char="Ø"/>
            </a:pPr>
            <a:r>
              <a:rPr lang="en-US" dirty="0" smtClean="0"/>
              <a:t>Some PLI application include </a:t>
            </a:r>
            <a:br>
              <a:rPr lang="en-US" dirty="0" smtClean="0"/>
            </a:br>
            <a:r>
              <a:rPr lang="en-US" dirty="0" smtClean="0"/>
              <a:t/>
            </a:r>
            <a:br>
              <a:rPr lang="en-US" dirty="0" smtClean="0"/>
            </a:br>
            <a:r>
              <a:rPr lang="en-US" dirty="0" smtClean="0"/>
              <a:t>a. Application software like calculator or translator can be written using PLI.</a:t>
            </a:r>
            <a:br>
              <a:rPr lang="en-US" dirty="0" smtClean="0"/>
            </a:br>
            <a:r>
              <a:rPr lang="en-US" dirty="0" smtClean="0"/>
              <a:t>b. Can be used to define customized system tasks and routines.</a:t>
            </a:r>
            <a:br>
              <a:rPr lang="en-US" dirty="0" smtClean="0"/>
            </a:br>
            <a:r>
              <a:rPr lang="en-US" dirty="0" smtClean="0"/>
              <a:t>c. PLI can be used for customized output display</a:t>
            </a:r>
            <a:br>
              <a:rPr lang="en-US" dirty="0" smtClean="0"/>
            </a:br>
            <a:r>
              <a:rPr lang="en-US" dirty="0" smtClean="0"/>
              <a:t>d. It allows users to change internal data structure.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3124200"/>
          </a:xfrm>
        </p:spPr>
        <p:txBody>
          <a:bodyPr>
            <a:normAutofit fontScale="90000"/>
          </a:bodyPr>
          <a:lstStyle/>
          <a:p>
            <a:r>
              <a:rPr lang="en-US" b="1" dirty="0" smtClean="0">
                <a:solidFill>
                  <a:srgbClr val="FF0000"/>
                </a:solidFill>
              </a:rPr>
              <a:t>Given the following Verilog code, what value of "a" is displayed?</a:t>
            </a:r>
            <a:r>
              <a:rPr lang="en-US" dirty="0" smtClean="0">
                <a:solidFill>
                  <a:srgbClr val="FF0000"/>
                </a:solidFill>
              </a:rPr>
              <a:t> </a:t>
            </a:r>
            <a:r>
              <a:rPr lang="en-US" dirty="0" smtClean="0"/>
              <a:t/>
            </a:r>
            <a:br>
              <a:rPr lang="en-US" dirty="0" smtClean="0"/>
            </a:br>
            <a:r>
              <a:rPr lang="en-US" cap="none" dirty="0" smtClean="0"/>
              <a:t>always @(clk) begin</a:t>
            </a:r>
            <a:r>
              <a:rPr lang="en-US" dirty="0" smtClean="0"/>
              <a:t/>
            </a:r>
            <a:br>
              <a:rPr lang="en-US" dirty="0" smtClean="0"/>
            </a:br>
            <a:r>
              <a:rPr lang="en-US" dirty="0" smtClean="0"/>
              <a:t>a = 0;</a:t>
            </a:r>
            <a:br>
              <a:rPr lang="en-US" dirty="0" smtClean="0"/>
            </a:br>
            <a:r>
              <a:rPr lang="en-US" dirty="0" smtClean="0"/>
              <a:t>a &lt;= 1;</a:t>
            </a:r>
            <a:br>
              <a:rPr lang="en-US" dirty="0" smtClean="0"/>
            </a:br>
            <a:r>
              <a:rPr lang="en-US" cap="none" dirty="0" smtClean="0"/>
              <a:t>$display</a:t>
            </a:r>
            <a:r>
              <a:rPr lang="en-US" dirty="0" smtClean="0"/>
              <a:t>(a);</a:t>
            </a:r>
            <a:br>
              <a:rPr lang="en-US" dirty="0" smtClean="0"/>
            </a:br>
            <a:r>
              <a:rPr lang="en-US" cap="none" dirty="0" smtClean="0"/>
              <a:t>end</a:t>
            </a:r>
            <a:endParaRPr lang="en-US" dirty="0"/>
          </a:p>
        </p:txBody>
      </p:sp>
      <p:sp>
        <p:nvSpPr>
          <p:cNvPr id="3" name="Content Placeholder 2"/>
          <p:cNvSpPr>
            <a:spLocks noGrp="1"/>
          </p:cNvSpPr>
          <p:nvPr>
            <p:ph idx="1"/>
          </p:nvPr>
        </p:nvSpPr>
        <p:spPr>
          <a:xfrm>
            <a:off x="304800" y="4191000"/>
            <a:ext cx="8686800" cy="1889125"/>
          </a:xfrm>
        </p:spPr>
        <p:txBody>
          <a:bodyPr/>
          <a:lstStyle/>
          <a:p>
            <a:pPr>
              <a:buNone/>
            </a:pPr>
            <a:r>
              <a:rPr lang="en-US" dirty="0" smtClean="0">
                <a:solidFill>
                  <a:srgbClr val="C00000"/>
                </a:solidFill>
              </a:rPr>
              <a:t>Answer:  </a:t>
            </a:r>
            <a:r>
              <a:rPr lang="en-US" dirty="0" smtClean="0">
                <a:solidFill>
                  <a:srgbClr val="0070C0"/>
                </a:solidFill>
              </a:rPr>
              <a:t>A=0</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066800"/>
          </a:xfrm>
        </p:spPr>
        <p:txBody>
          <a:bodyPr/>
          <a:lstStyle/>
          <a:p>
            <a:r>
              <a:rPr lang="en-US" dirty="0" smtClean="0"/>
              <a:t>Explanation</a:t>
            </a:r>
            <a:endParaRPr lang="en-US" dirty="0"/>
          </a:p>
        </p:txBody>
      </p:sp>
      <p:sp>
        <p:nvSpPr>
          <p:cNvPr id="3" name="Content Placeholder 2"/>
          <p:cNvSpPr>
            <a:spLocks noGrp="1"/>
          </p:cNvSpPr>
          <p:nvPr>
            <p:ph idx="1"/>
          </p:nvPr>
        </p:nvSpPr>
        <p:spPr>
          <a:xfrm>
            <a:off x="304800" y="990600"/>
            <a:ext cx="8686800" cy="5089525"/>
          </a:xfrm>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Verilog scheduling semantics basically imply a four-level deep queue for the current simulation time: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 Active Events (blocking statements)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 Inactive Events (#0 delays, etc)</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 Non-Blocking Assign Updates (non-blocking statements)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4: Monitor Events ($display, $monitor, etc).</a:t>
            </a:r>
          </a:p>
          <a:p>
            <a:pPr>
              <a:buFont typeface="Wingdings" pitchFamily="2" charset="2"/>
              <a:buChar char="Ø"/>
            </a:pPr>
            <a:r>
              <a:rPr lang="en-US" sz="2400" dirty="0" smtClean="0">
                <a:latin typeface="Times New Roman" pitchFamily="18" charset="0"/>
                <a:cs typeface="Times New Roman" pitchFamily="18" charset="0"/>
              </a:rPr>
              <a:t>Since the "a = 0" is an active event, it is scheduled into the 1st "queue".</a:t>
            </a:r>
          </a:p>
          <a:p>
            <a:pPr>
              <a:buFont typeface="Wingdings" pitchFamily="2" charset="2"/>
              <a:buChar char="Ø"/>
            </a:pPr>
            <a:r>
              <a:rPr lang="en-US" sz="2400" dirty="0" smtClean="0">
                <a:latin typeface="Times New Roman" pitchFamily="18" charset="0"/>
                <a:cs typeface="Times New Roman" pitchFamily="18" charset="0"/>
              </a:rPr>
              <a:t>The "a &lt;= 1" is a non-blocking event, so it's placed into the 3rd queue.</a:t>
            </a:r>
          </a:p>
          <a:p>
            <a:pPr>
              <a:buFont typeface="Wingdings" pitchFamily="2" charset="2"/>
              <a:buChar char="Ø"/>
            </a:pPr>
            <a:r>
              <a:rPr lang="en-US" sz="2400" dirty="0" smtClean="0">
                <a:latin typeface="Times New Roman" pitchFamily="18" charset="0"/>
                <a:cs typeface="Times New Roman" pitchFamily="18" charset="0"/>
              </a:rPr>
              <a:t>Finally, the display statement is placed into the 4th queue.</a:t>
            </a:r>
          </a:p>
          <a:p>
            <a:pPr>
              <a:buFont typeface="Wingdings" pitchFamily="2" charset="2"/>
              <a:buChar char="Ø"/>
            </a:pPr>
            <a:r>
              <a:rPr lang="en-US" sz="2400" dirty="0" smtClean="0">
                <a:latin typeface="Times New Roman" pitchFamily="18" charset="0"/>
                <a:cs typeface="Times New Roman" pitchFamily="18" charset="0"/>
              </a:rPr>
              <a:t> Only events in the active queue are completed this sim cycle, so the "a = 0" happens, and then the display shows a = 0. If we were to look at the value of a in the next sim cycle, it would show 1.</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600200"/>
          </a:xfrm>
        </p:spPr>
        <p:txBody>
          <a:bodyPr>
            <a:normAutofit fontScale="90000"/>
          </a:bodyPr>
          <a:lstStyle/>
          <a:p>
            <a:r>
              <a:rPr lang="en-US" b="1" dirty="0" smtClean="0">
                <a:solidFill>
                  <a:srgbClr val="C00000"/>
                </a:solidFill>
              </a:rPr>
              <a:t>What is the difference between the following two lines of Verilog code?</a:t>
            </a:r>
            <a:r>
              <a:rPr lang="en-US" dirty="0" smtClean="0">
                <a:solidFill>
                  <a:srgbClr val="C00000"/>
                </a:solidFill>
              </a:rPr>
              <a:t/>
            </a:r>
            <a:br>
              <a:rPr lang="en-US" dirty="0" smtClean="0">
                <a:solidFill>
                  <a:srgbClr val="C00000"/>
                </a:solidFill>
              </a:rPr>
            </a:br>
            <a:r>
              <a:rPr lang="en-US" dirty="0" smtClean="0">
                <a:solidFill>
                  <a:schemeClr val="tx1"/>
                </a:solidFill>
              </a:rPr>
              <a:t>#5 a = b;</a:t>
            </a:r>
            <a:br>
              <a:rPr lang="en-US" dirty="0" smtClean="0">
                <a:solidFill>
                  <a:schemeClr val="tx1"/>
                </a:solidFill>
              </a:rPr>
            </a:br>
            <a:r>
              <a:rPr lang="en-US" dirty="0" smtClean="0">
                <a:solidFill>
                  <a:schemeClr val="tx1"/>
                </a:solidFill>
              </a:rPr>
              <a:t>a = #5 b;</a:t>
            </a:r>
            <a:r>
              <a:rPr lang="en-US" dirty="0" smtClean="0"/>
              <a:t/>
            </a:r>
            <a:br>
              <a:rPr lang="en-US" dirty="0" smtClean="0"/>
            </a:br>
            <a:endParaRPr lang="en-US" dirty="0"/>
          </a:p>
        </p:txBody>
      </p:sp>
      <p:sp>
        <p:nvSpPr>
          <p:cNvPr id="3" name="Content Placeholder 2"/>
          <p:cNvSpPr>
            <a:spLocks noGrp="1"/>
          </p:cNvSpPr>
          <p:nvPr>
            <p:ph idx="1"/>
          </p:nvPr>
        </p:nvSpPr>
        <p:spPr>
          <a:xfrm>
            <a:off x="304800" y="2286000"/>
            <a:ext cx="8686800" cy="3794125"/>
          </a:xfrm>
        </p:spPr>
        <p:txBody>
          <a:bodyPr>
            <a:normAutofit lnSpcReduction="10000"/>
          </a:bodyPr>
          <a:lstStyle/>
          <a:p>
            <a:pPr>
              <a:buFont typeface="Wingdings" pitchFamily="2" charset="2"/>
              <a:buChar char="§"/>
            </a:pPr>
            <a:r>
              <a:rPr lang="en-US" dirty="0" smtClean="0">
                <a:solidFill>
                  <a:srgbClr val="002060"/>
                </a:solidFill>
              </a:rPr>
              <a:t>#5 a = b; </a:t>
            </a:r>
          </a:p>
          <a:p>
            <a:pPr>
              <a:buNone/>
            </a:pPr>
            <a:r>
              <a:rPr lang="en-US" dirty="0" smtClean="0">
                <a:solidFill>
                  <a:srgbClr val="002060"/>
                </a:solidFill>
              </a:rPr>
              <a:t>Wait five time units before doing the action for "a = b;". </a:t>
            </a:r>
          </a:p>
          <a:p>
            <a:pPr>
              <a:buFont typeface="Wingdings" pitchFamily="2" charset="2"/>
              <a:buChar char="§"/>
            </a:pPr>
            <a:r>
              <a:rPr lang="en-US" dirty="0" smtClean="0">
                <a:solidFill>
                  <a:srgbClr val="002060"/>
                </a:solidFill>
              </a:rPr>
              <a:t>a = #5 b;</a:t>
            </a:r>
          </a:p>
          <a:p>
            <a:pPr>
              <a:buNone/>
            </a:pPr>
            <a:r>
              <a:rPr lang="en-US" dirty="0" smtClean="0">
                <a:solidFill>
                  <a:srgbClr val="002060"/>
                </a:solidFill>
              </a:rPr>
              <a:t> The value of b is calculated and stored in an internal temp register, After five time units, assign this stored value to a.</a:t>
            </a:r>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Tell me about verilog file I/O?</a:t>
            </a:r>
            <a:endParaRPr lang="en-US" dirty="0">
              <a:solidFill>
                <a:srgbClr val="C00000"/>
              </a:solidFill>
            </a:endParaRPr>
          </a:p>
        </p:txBody>
      </p:sp>
      <p:sp>
        <p:nvSpPr>
          <p:cNvPr id="3" name="Content Placeholder 2"/>
          <p:cNvSpPr>
            <a:spLocks noGrp="1"/>
          </p:cNvSpPr>
          <p:nvPr>
            <p:ph idx="1"/>
          </p:nvPr>
        </p:nvSpPr>
        <p:spPr>
          <a:xfrm>
            <a:off x="304800" y="1676400"/>
            <a:ext cx="8686800" cy="4191000"/>
          </a:xfrm>
        </p:spPr>
        <p:txBody>
          <a:bodyPr>
            <a:noAutofit/>
          </a:bodyPr>
          <a:lstStyle/>
          <a:p>
            <a:pPr>
              <a:buNone/>
            </a:pPr>
            <a:r>
              <a:rPr lang="en-US" sz="3600" dirty="0" smtClean="0">
                <a:latin typeface="Times New Roman" pitchFamily="18" charset="0"/>
                <a:cs typeface="Times New Roman" pitchFamily="18" charset="0"/>
              </a:rPr>
              <a:t>OPEN A FILE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integer file;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file = $fopenr("filename");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file = $fopenw("filename");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file = $fopena("filename");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normAutofit fontScale="90000"/>
          </a:bodyPr>
          <a:lstStyle/>
          <a:p>
            <a:r>
              <a:rPr lang="en-US" b="1" cap="none" dirty="0" smtClean="0">
                <a:solidFill>
                  <a:srgbClr val="C00000"/>
                </a:solidFill>
              </a:rPr>
              <a:t>why is it that "if (2'b01 &amp; 2'b10)..." doesn't run the true case?</a:t>
            </a:r>
            <a:endParaRPr lang="en-US" cap="none" dirty="0">
              <a:solidFill>
                <a:srgbClr val="C00000"/>
              </a:solidFill>
            </a:endParaRPr>
          </a:p>
        </p:txBody>
      </p:sp>
      <p:sp>
        <p:nvSpPr>
          <p:cNvPr id="3" name="Content Placeholder 2"/>
          <p:cNvSpPr>
            <a:spLocks noGrp="1"/>
          </p:cNvSpPr>
          <p:nvPr>
            <p:ph idx="1"/>
          </p:nvPr>
        </p:nvSpPr>
        <p:spPr/>
        <p:txBody>
          <a:bodyPr/>
          <a:lstStyle/>
          <a:p>
            <a:pPr>
              <a:buNone/>
            </a:pPr>
            <a:r>
              <a:rPr lang="en-US" dirty="0" smtClean="0">
                <a:solidFill>
                  <a:srgbClr val="0070C0"/>
                </a:solidFill>
              </a:rPr>
              <a:t>You used the bit wise AND operator (&amp;) where you meant to use the logical AND operator (&amp;&amp;).</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14400"/>
          </a:xfrm>
        </p:spPr>
        <p:txBody>
          <a:bodyPr>
            <a:normAutofit fontScale="90000"/>
          </a:bodyPr>
          <a:lstStyle/>
          <a:p>
            <a:r>
              <a:rPr lang="en-US" b="1" cap="none" dirty="0" smtClean="0">
                <a:solidFill>
                  <a:srgbClr val="C00000"/>
                </a:solidFill>
              </a:rPr>
              <a:t>What is the difference between === and == ?</a:t>
            </a:r>
            <a:endParaRPr lang="en-US" cap="none"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solidFill>
                  <a:srgbClr val="002060"/>
                </a:solidFill>
              </a:rPr>
              <a:t>output of "==" can be 1, 0 or X.</a:t>
            </a:r>
          </a:p>
          <a:p>
            <a:pPr>
              <a:buFont typeface="Wingdings" pitchFamily="2" charset="2"/>
              <a:buChar char="Ø"/>
            </a:pPr>
            <a:r>
              <a:rPr lang="en-US" dirty="0" smtClean="0">
                <a:solidFill>
                  <a:srgbClr val="002060"/>
                </a:solidFill>
              </a:rPr>
              <a:t>output of "===" can only be 0 or 1.</a:t>
            </a:r>
          </a:p>
          <a:p>
            <a:pPr>
              <a:buFont typeface="Wingdings" pitchFamily="2" charset="2"/>
              <a:buChar char="Ø"/>
            </a:pPr>
            <a:r>
              <a:rPr lang="en-US" dirty="0" smtClean="0">
                <a:solidFill>
                  <a:srgbClr val="002060"/>
                </a:solidFill>
              </a:rPr>
              <a:t>When you are comparing 2 no's using "==" and if one/both the numbers have one or more bits as "x" then the output would be "X" . But if use "===" output would be 0 or 1.</a:t>
            </a:r>
          </a:p>
          <a:p>
            <a:pPr>
              <a:buFont typeface="Wingdings" pitchFamily="2" charset="2"/>
              <a:buChar char="Ø"/>
            </a:pPr>
            <a:r>
              <a:rPr lang="en-US" dirty="0" err="1" smtClean="0">
                <a:solidFill>
                  <a:srgbClr val="002060"/>
                </a:solidFill>
              </a:rPr>
              <a:t>e.g</a:t>
            </a:r>
            <a:r>
              <a:rPr lang="en-US" dirty="0" smtClean="0">
                <a:solidFill>
                  <a:srgbClr val="002060"/>
                </a:solidFill>
              </a:rPr>
              <a:t> A = 3'b1x0</a:t>
            </a:r>
            <a:br>
              <a:rPr lang="en-US" dirty="0" smtClean="0">
                <a:solidFill>
                  <a:srgbClr val="002060"/>
                </a:solidFill>
              </a:rPr>
            </a:br>
            <a:r>
              <a:rPr lang="en-US" dirty="0" smtClean="0">
                <a:solidFill>
                  <a:srgbClr val="002060"/>
                </a:solidFill>
              </a:rPr>
              <a:t>B = 3'b10x</a:t>
            </a:r>
            <a:br>
              <a:rPr lang="en-US" dirty="0" smtClean="0">
                <a:solidFill>
                  <a:srgbClr val="002060"/>
                </a:solidFill>
              </a:rPr>
            </a:br>
            <a:r>
              <a:rPr lang="en-US" dirty="0" smtClean="0">
                <a:solidFill>
                  <a:srgbClr val="002060"/>
                </a:solidFill>
              </a:rPr>
              <a:t>A == B will give X as output.</a:t>
            </a:r>
            <a:br>
              <a:rPr lang="en-US" dirty="0" smtClean="0">
                <a:solidFill>
                  <a:srgbClr val="002060"/>
                </a:solidFill>
              </a:rPr>
            </a:br>
            <a:r>
              <a:rPr lang="en-US" dirty="0" smtClean="0">
                <a:solidFill>
                  <a:srgbClr val="002060"/>
                </a:solidFill>
              </a:rPr>
              <a:t>A === B will give 0 as output.</a:t>
            </a:r>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normAutofit fontScale="90000"/>
          </a:bodyPr>
          <a:lstStyle/>
          <a:p>
            <a:r>
              <a:rPr lang="en-US" cap="none" dirty="0" smtClean="0"/>
              <a:t>What is the difference between wire and reg?</a:t>
            </a:r>
            <a:endParaRPr lang="en-US" cap="none"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447800"/>
            <a:ext cx="7772400" cy="4800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normAutofit fontScale="90000"/>
          </a:bodyPr>
          <a:lstStyle/>
          <a:p>
            <a:r>
              <a:rPr lang="en-US" cap="none" dirty="0" smtClean="0"/>
              <a:t>What do we mean by continuous assignment ?</a:t>
            </a:r>
            <a:endParaRPr lang="en-US" cap="none"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Continuous assignment is used to drive values to net. Left hand side can be scalar or vector net or concatenation of both while right hand side can be scalar or vector net or register or concatenation of both.</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828800"/>
          </a:xfrm>
        </p:spPr>
        <p:txBody>
          <a:bodyPr>
            <a:normAutofit fontScale="90000"/>
          </a:bodyPr>
          <a:lstStyle/>
          <a:p>
            <a:r>
              <a:rPr lang="en-US" cap="none" dirty="0" smtClean="0"/>
              <a:t>What is the difference between $monitor and $display?</a:t>
            </a:r>
            <a:br>
              <a:rPr lang="en-US" cap="none" dirty="0" smtClean="0"/>
            </a:br>
            <a:r>
              <a:rPr lang="en-US" dirty="0" smtClean="0"/>
              <a:t> </a:t>
            </a:r>
            <a:r>
              <a:rPr lang="en-US" sz="2700" cap="none" dirty="0" smtClean="0"/>
              <a:t>$Monitor and $display both system functions and are both used to see the testbench results. </a:t>
            </a:r>
            <a:endParaRPr lang="en-US" sz="2700" cap="none"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2895600"/>
            <a:ext cx="6400799" cy="2590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$strobe?</a:t>
            </a:r>
            <a:endParaRPr lang="en-US" cap="none"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It is a synchronization mechanism in which data is displayed only after all other statements are executed unlike $display in which execution order could be nondeterministic. </a:t>
            </a:r>
            <a:r>
              <a:rPr lang="en-US" dirty="0" smtClean="0"/>
              <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What is the difference between $setup and $hold?</a:t>
            </a:r>
            <a:endParaRPr lang="en-US" cap="none" dirty="0"/>
          </a:p>
        </p:txBody>
      </p:sp>
      <p:sp>
        <p:nvSpPr>
          <p:cNvPr id="3" name="Content Placeholder 2"/>
          <p:cNvSpPr>
            <a:spLocks noGrp="1"/>
          </p:cNvSpPr>
          <p:nvPr>
            <p:ph idx="1"/>
          </p:nvPr>
        </p:nvSpPr>
        <p:spPr/>
        <p:txBody>
          <a:bodyPr/>
          <a:lstStyle/>
          <a:p>
            <a:pPr>
              <a:buNone/>
            </a:pPr>
            <a:r>
              <a:rPr lang="en-US" dirty="0" smtClean="0"/>
              <a:t>	</a:t>
            </a:r>
            <a:r>
              <a:rPr lang="en-US" sz="2800" dirty="0" smtClean="0">
                <a:latin typeface="Times New Roman" pitchFamily="18" charset="0"/>
                <a:cs typeface="Times New Roman" pitchFamily="18" charset="0"/>
              </a:rPr>
              <a:t>$setup and $hold is used to monitor setup and hold time constraints for sequential logic. Setup time is the minimum time the data must arrive before active edge of clock signal and hold time is the minimum time the data cannot change after active edge of clock signal. They are specified under specify block.</a:t>
            </a:r>
            <a:endParaRPr lang="en-US" sz="2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casex and casez statement?</a:t>
            </a:r>
            <a:endParaRPr lang="en-US" cap="none" dirty="0"/>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These are the types of case statement in which casex represent x as don't care while casez represent z as don't care. </a:t>
            </a:r>
          </a:p>
          <a:p>
            <a:pPr>
              <a:buFont typeface="Wingdings" pitchFamily="2" charset="2"/>
              <a:buChar char="Ø"/>
            </a:pPr>
            <a:r>
              <a:rPr lang="en-US" dirty="0" smtClean="0">
                <a:latin typeface="Times New Roman" pitchFamily="18" charset="0"/>
                <a:cs typeface="Times New Roman" pitchFamily="18" charset="0"/>
              </a:rPr>
              <a:t>Don't cares are not allowed in case statement so casex and casez are used.</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repeat loop in verilog?</a:t>
            </a:r>
            <a:endParaRPr lang="en-US" cap="none"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Repeat loop is used to execute loop fixed number of times. It is not used to loop expression like we see in while loop statement. It contains constant, variable or signal . For example repeat(8)</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duty cycle?</a:t>
            </a:r>
            <a:endParaRPr lang="en-US" cap="none" dirty="0"/>
          </a:p>
        </p:txBody>
      </p:sp>
      <p:sp>
        <p:nvSpPr>
          <p:cNvPr id="3" name="Content Placeholder 2"/>
          <p:cNvSpPr>
            <a:spLocks noGrp="1"/>
          </p:cNvSpPr>
          <p:nvPr>
            <p:ph idx="1"/>
          </p:nvPr>
        </p:nvSpPr>
        <p:spPr/>
        <p:txBody>
          <a:bodyPr/>
          <a:lstStyle/>
          <a:p>
            <a:pPr>
              <a:buNone/>
            </a:pPr>
            <a:r>
              <a:rPr lang="en-US" dirty="0" smtClean="0"/>
              <a:t>	Duty Cycle is the fraction of time the signal is high or low. It represents on time of a signal. It can be represented by D=T/P where </a:t>
            </a:r>
            <a:r>
              <a:rPr lang="en-US" dirty="0" err="1" smtClean="0"/>
              <a:t>Dis</a:t>
            </a:r>
            <a:r>
              <a:rPr lang="en-US" dirty="0" smtClean="0"/>
              <a:t> the duty cycle, T is the time signal is active and P is the total time period of signal.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fontScale="85000" lnSpcReduction="10000"/>
          </a:bodyPr>
          <a:lstStyle/>
          <a:p>
            <a:pPr>
              <a:buFont typeface="Wingdings" pitchFamily="2" charset="2"/>
              <a:buChar char="Ø"/>
            </a:pPr>
            <a:r>
              <a:rPr lang="en-US" dirty="0" smtClean="0">
                <a:latin typeface="Times New Roman" pitchFamily="18" charset="0"/>
                <a:cs typeface="Times New Roman" pitchFamily="18" charset="0"/>
              </a:rPr>
              <a:t>The function $fopenr opens an existing file for reading. </a:t>
            </a:r>
          </a:p>
          <a:p>
            <a:pPr>
              <a:buFont typeface="Wingdings" pitchFamily="2" charset="2"/>
              <a:buChar char="Ø"/>
            </a:pPr>
            <a:r>
              <a:rPr lang="en-US" dirty="0" smtClean="0">
                <a:latin typeface="Times New Roman" pitchFamily="18" charset="0"/>
                <a:cs typeface="Times New Roman" pitchFamily="18" charset="0"/>
              </a:rPr>
              <a:t>$fopenw opens a new file for writing.</a:t>
            </a:r>
          </a:p>
          <a:p>
            <a:pPr>
              <a:buFont typeface="Wingdings" pitchFamily="2" charset="2"/>
              <a:buChar char="Ø"/>
            </a:pPr>
            <a:r>
              <a:rPr lang="en-US" dirty="0" smtClean="0">
                <a:latin typeface="Times New Roman" pitchFamily="18" charset="0"/>
                <a:cs typeface="Times New Roman" pitchFamily="18" charset="0"/>
              </a:rPr>
              <a:t>$fopena opens a new file for writing where any data will be appended to the end of the file. </a:t>
            </a:r>
          </a:p>
          <a:p>
            <a:pPr>
              <a:buFont typeface="Wingdings" pitchFamily="2" charset="2"/>
              <a:buChar char="Ø"/>
            </a:pPr>
            <a:r>
              <a:rPr lang="en-US" dirty="0" smtClean="0">
                <a:latin typeface="Times New Roman" pitchFamily="18" charset="0"/>
                <a:cs typeface="Times New Roman" pitchFamily="18" charset="0"/>
              </a:rPr>
              <a:t>The file name can be either a quoted string or a reg holding the file name. If the file was successfully opened, it returns an integer containing the file number (1..MAX_FILES) or NULL (0) if there was an error.</a:t>
            </a:r>
          </a:p>
          <a:p>
            <a:pPr>
              <a:buFont typeface="Wingdings" pitchFamily="2" charset="2"/>
              <a:buChar char="Ø"/>
            </a:pPr>
            <a:r>
              <a:rPr lang="en-US" dirty="0" smtClean="0">
                <a:latin typeface="Times New Roman" pitchFamily="18" charset="0"/>
                <a:cs typeface="Times New Roman" pitchFamily="18" charset="0"/>
              </a:rPr>
              <a:t> Note that these functions are not the same as the built-in system function $</a:t>
            </a:r>
            <a:r>
              <a:rPr lang="en-US" dirty="0" err="1" smtClean="0">
                <a:latin typeface="Times New Roman" pitchFamily="18" charset="0"/>
                <a:cs typeface="Times New Roman" pitchFamily="18" charset="0"/>
              </a:rPr>
              <a:t>fopen</a:t>
            </a:r>
            <a:r>
              <a:rPr lang="en-US" dirty="0" smtClean="0">
                <a:latin typeface="Times New Roman" pitchFamily="18" charset="0"/>
                <a:cs typeface="Times New Roman" pitchFamily="18" charset="0"/>
              </a:rPr>
              <a:t> which opens a file for writing by $</a:t>
            </a:r>
            <a:r>
              <a:rPr lang="en-US" dirty="0" err="1" smtClean="0">
                <a:latin typeface="Times New Roman" pitchFamily="18" charset="0"/>
                <a:cs typeface="Times New Roman" pitchFamily="18" charset="0"/>
              </a:rPr>
              <a:t>fdisplay</a:t>
            </a:r>
            <a:r>
              <a:rPr lang="en-US" dirty="0" smtClean="0">
                <a:latin typeface="Times New Roman" pitchFamily="18" charset="0"/>
                <a:cs typeface="Times New Roman" pitchFamily="18" charset="0"/>
              </a:rPr>
              <a:t>. The files are opened in C with '</a:t>
            </a:r>
            <a:r>
              <a:rPr lang="en-US" dirty="0" err="1" smtClean="0">
                <a:latin typeface="Times New Roman" pitchFamily="18" charset="0"/>
                <a:cs typeface="Times New Roman" pitchFamily="18" charset="0"/>
              </a:rPr>
              <a:t>rb</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wb</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ab</a:t>
            </a:r>
            <a:r>
              <a:rPr lang="en-US" dirty="0" smtClean="0">
                <a:latin typeface="Times New Roman" pitchFamily="18" charset="0"/>
                <a:cs typeface="Times New Roman" pitchFamily="18" charset="0"/>
              </a:rPr>
              <a:t>' which allows reading and writing binary data on the PC. The 'b' is ignored on Unix.</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$random?</a:t>
            </a:r>
            <a:endParaRPr lang="en-US" cap="none" dirty="0"/>
          </a:p>
        </p:txBody>
      </p:sp>
      <p:sp>
        <p:nvSpPr>
          <p:cNvPr id="3" name="Content Placeholder 2"/>
          <p:cNvSpPr>
            <a:spLocks noGrp="1"/>
          </p:cNvSpPr>
          <p:nvPr>
            <p:ph idx="1"/>
          </p:nvPr>
        </p:nvSpPr>
        <p:spPr>
          <a:xfrm>
            <a:off x="304800" y="1219200"/>
            <a:ext cx="8686800" cy="5105400"/>
          </a:xfrm>
        </p:spPr>
        <p:txBody>
          <a:bodyPr>
            <a:normAutofit lnSpcReduction="10000"/>
          </a:bodyPr>
          <a:lstStyle/>
          <a:p>
            <a:pPr>
              <a:buNone/>
            </a:pPr>
            <a:r>
              <a:rPr lang="en-US" dirty="0" smtClean="0"/>
              <a:t>	$random is used to generate random numbers to identify hidden bugs in program. It returns 32 bit number. It returns a new random number each time the function is called. It can also contain as argument which ensures that same random number is generated each time the test is run. The argument for can be register, integer or time variable. </a:t>
            </a:r>
            <a:br>
              <a:rPr lang="en-US" dirty="0" smtClean="0"/>
            </a:br>
            <a:r>
              <a:rPr lang="en-US" dirty="0" smtClean="0"/>
              <a:t/>
            </a:r>
            <a:br>
              <a:rPr lang="en-US" dirty="0" smtClean="0"/>
            </a:br>
            <a:r>
              <a:rPr lang="en-US" dirty="0" smtClean="0"/>
              <a:t>$random;</a:t>
            </a:r>
          </a:p>
          <a:p>
            <a:pPr>
              <a:buNone/>
            </a:pPr>
            <a:r>
              <a:rPr lang="en-US" dirty="0" smtClean="0"/>
              <a:t>   $random();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do you mean parallel block?</a:t>
            </a:r>
            <a:endParaRPr lang="en-US" cap="none" dirty="0"/>
          </a:p>
        </p:txBody>
      </p:sp>
      <p:sp>
        <p:nvSpPr>
          <p:cNvPr id="3" name="Content Placeholder 2"/>
          <p:cNvSpPr>
            <a:spLocks noGrp="1"/>
          </p:cNvSpPr>
          <p:nvPr>
            <p:ph idx="1"/>
          </p:nvPr>
        </p:nvSpPr>
        <p:spPr/>
        <p:txBody>
          <a:bodyPr/>
          <a:lstStyle/>
          <a:p>
            <a:pPr>
              <a:buNone/>
            </a:pPr>
            <a:r>
              <a:rPr lang="en-US" dirty="0" smtClean="0"/>
              <a:t>In parallel block all statements are executed concurrently ( i.e., not sequential) They are specified by keyword fork and join. Timing constraints can be provided in parallel block.</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8686800" cy="1371600"/>
          </a:xfrm>
        </p:spPr>
        <p:txBody>
          <a:bodyPr>
            <a:normAutofit fontScale="90000"/>
          </a:bodyPr>
          <a:lstStyle/>
          <a:p>
            <a:r>
              <a:rPr lang="en-US" cap="none" dirty="0" smtClean="0"/>
              <a:t>In the above code a gets 0 after 1 time units, b after 5 time unit, c after 10 time units ,EXIT after 11 time units .</a:t>
            </a:r>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143000" y="914400"/>
            <a:ext cx="6096000" cy="3886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2819400"/>
          </a:xfrm>
        </p:spPr>
        <p:txBody>
          <a:bodyPr>
            <a:normAutofit/>
          </a:bodyPr>
          <a:lstStyle/>
          <a:p>
            <a:r>
              <a:rPr lang="en-US" cap="none" dirty="0" smtClean="0"/>
              <a:t>What is $time in verilog?</a:t>
            </a:r>
            <a:br>
              <a:rPr lang="en-US" cap="none" dirty="0" smtClean="0"/>
            </a:br>
            <a:r>
              <a:rPr lang="en-US" sz="3100" cap="none" dirty="0" smtClean="0"/>
              <a:t>$Time function is invoked to get the current simulation time. A time variable is a special register data type to store simulation time. $Time returns 64bit integer value</a:t>
            </a:r>
            <a:endParaRPr lang="en-US" sz="3100" cap="none" dirty="0"/>
          </a:p>
        </p:txBody>
      </p:sp>
      <p:sp>
        <p:nvSpPr>
          <p:cNvPr id="3" name="Content Placeholder 2"/>
          <p:cNvSpPr>
            <a:spLocks noGrp="1"/>
          </p:cNvSpPr>
          <p:nvPr>
            <p:ph idx="1"/>
          </p:nvPr>
        </p:nvSpPr>
        <p:spPr>
          <a:xfrm>
            <a:off x="304800" y="3429000"/>
            <a:ext cx="8686800" cy="2651125"/>
          </a:xfrm>
        </p:spPr>
        <p:txBody>
          <a:bodyPr>
            <a:normAutofit/>
          </a:bodyPr>
          <a:lstStyle/>
          <a:p>
            <a:pPr>
              <a:buNone/>
            </a:pPr>
            <a:r>
              <a:rPr lang="en-US" dirty="0" smtClean="0"/>
              <a:t>Example:- </a:t>
            </a:r>
          </a:p>
          <a:p>
            <a:pPr>
              <a:buNone/>
            </a:pPr>
            <a:r>
              <a:rPr lang="en-US" b="1" dirty="0" smtClean="0"/>
              <a:t>	time</a:t>
            </a:r>
            <a:r>
              <a:rPr lang="en-US" dirty="0" smtClean="0"/>
              <a:t> curr_time; </a:t>
            </a:r>
          </a:p>
          <a:p>
            <a:pPr>
              <a:buNone/>
            </a:pPr>
            <a:r>
              <a:rPr lang="en-US" b="1" dirty="0" smtClean="0"/>
              <a:t>	initial</a:t>
            </a:r>
            <a:r>
              <a:rPr lang="en-US" dirty="0" smtClean="0"/>
              <a:t> </a:t>
            </a:r>
          </a:p>
          <a:p>
            <a:pPr>
              <a:buNone/>
            </a:pPr>
            <a:r>
              <a:rPr lang="en-US" dirty="0" smtClean="0"/>
              <a:t>	curr_time = $time;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force and release?</a:t>
            </a:r>
            <a:endParaRPr lang="en-US" cap="none" dirty="0"/>
          </a:p>
        </p:txBody>
      </p:sp>
      <p:sp>
        <p:nvSpPr>
          <p:cNvPr id="3" name="Content Placeholder 2"/>
          <p:cNvSpPr>
            <a:spLocks noGrp="1"/>
          </p:cNvSpPr>
          <p:nvPr>
            <p:ph idx="1"/>
          </p:nvPr>
        </p:nvSpPr>
        <p:spPr/>
        <p:txBody>
          <a:bodyPr/>
          <a:lstStyle/>
          <a:p>
            <a:pPr>
              <a:buNone/>
            </a:pPr>
            <a:r>
              <a:rPr lang="en-US" dirty="0" smtClean="0"/>
              <a:t>	These are the second form of procedural continuous assignment. They are used to force and release certain values to registers or nets. They are not used in design block and only used in stimulus block or test bench. They are active for certain period only.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554162"/>
            <a:ext cx="8839200" cy="4525963"/>
          </a:xfrm>
        </p:spPr>
        <p:txBody>
          <a:bodyPr>
            <a:normAutofit lnSpcReduction="10000"/>
          </a:bodyPr>
          <a:lstStyle/>
          <a:p>
            <a:pPr>
              <a:buNone/>
            </a:pPr>
            <a:r>
              <a:rPr lang="en-US" b="1" dirty="0" smtClean="0"/>
              <a:t>	</a:t>
            </a:r>
            <a:r>
              <a:rPr lang="en-US" sz="2800" b="1" dirty="0" smtClean="0"/>
              <a:t>module</a:t>
            </a:r>
            <a:r>
              <a:rPr lang="en-US" sz="2800" dirty="0" smtClean="0"/>
              <a:t> testbench;</a:t>
            </a:r>
          </a:p>
          <a:p>
            <a:pPr>
              <a:buNone/>
            </a:pPr>
            <a:r>
              <a:rPr lang="en-US" sz="2800" dirty="0" smtClean="0"/>
              <a:t> </a:t>
            </a:r>
            <a:r>
              <a:rPr lang="en-US" sz="2800" i="1" dirty="0" smtClean="0"/>
              <a:t>//statements</a:t>
            </a:r>
            <a:r>
              <a:rPr lang="en-US" sz="2800" dirty="0" smtClean="0"/>
              <a:t> </a:t>
            </a:r>
          </a:p>
          <a:p>
            <a:pPr>
              <a:buNone/>
            </a:pPr>
            <a:r>
              <a:rPr lang="en-US" sz="2800" dirty="0" smtClean="0"/>
              <a:t>	</a:t>
            </a:r>
            <a:r>
              <a:rPr lang="en-US" sz="2800" dirty="0" err="1" smtClean="0"/>
              <a:t>Dff</a:t>
            </a:r>
            <a:r>
              <a:rPr lang="en-US" sz="2800" dirty="0" smtClean="0"/>
              <a:t> tdff(</a:t>
            </a:r>
            <a:r>
              <a:rPr lang="en-US" sz="2800" dirty="0" err="1" smtClean="0"/>
              <a:t>q,q_bar,d,clk,rst</a:t>
            </a:r>
            <a:r>
              <a:rPr lang="en-US" sz="2800" dirty="0" smtClean="0"/>
              <a:t>); </a:t>
            </a:r>
          </a:p>
          <a:p>
            <a:pPr>
              <a:buNone/>
            </a:pPr>
            <a:r>
              <a:rPr lang="en-US" sz="2800" b="1" dirty="0" smtClean="0"/>
              <a:t>	initial</a:t>
            </a:r>
            <a:r>
              <a:rPr lang="en-US" sz="2800" dirty="0" smtClean="0"/>
              <a:t> </a:t>
            </a:r>
            <a:r>
              <a:rPr lang="en-US" sz="2800" b="1" dirty="0" smtClean="0"/>
              <a:t>begin</a:t>
            </a:r>
            <a:r>
              <a:rPr lang="en-US" sz="2800" dirty="0" smtClean="0"/>
              <a:t> </a:t>
            </a:r>
          </a:p>
          <a:p>
            <a:pPr>
              <a:buNone/>
            </a:pPr>
            <a:r>
              <a:rPr lang="en-US" sz="2800" dirty="0" smtClean="0"/>
              <a:t>	#50 </a:t>
            </a:r>
            <a:r>
              <a:rPr lang="en-US" sz="2800" b="1" dirty="0" smtClean="0"/>
              <a:t>force</a:t>
            </a:r>
            <a:r>
              <a:rPr lang="en-US" sz="2800" dirty="0" smtClean="0"/>
              <a:t> </a:t>
            </a:r>
            <a:r>
              <a:rPr lang="en-US" sz="2800" dirty="0" err="1" smtClean="0"/>
              <a:t>tdff.Q</a:t>
            </a:r>
            <a:r>
              <a:rPr lang="en-US" sz="2800" dirty="0" smtClean="0"/>
              <a:t> = 1'b1; </a:t>
            </a:r>
            <a:r>
              <a:rPr lang="en-US" sz="2800" i="1" dirty="0" smtClean="0"/>
              <a:t>//Force Q to 1 at time 50</a:t>
            </a:r>
          </a:p>
          <a:p>
            <a:pPr>
              <a:buNone/>
            </a:pPr>
            <a:r>
              <a:rPr lang="en-US" sz="2800" dirty="0" smtClean="0"/>
              <a:t> 	#50 </a:t>
            </a:r>
            <a:r>
              <a:rPr lang="en-US" sz="2800" b="1" dirty="0" smtClean="0"/>
              <a:t>release</a:t>
            </a:r>
            <a:r>
              <a:rPr lang="en-US" sz="2800" dirty="0" smtClean="0"/>
              <a:t> </a:t>
            </a:r>
            <a:r>
              <a:rPr lang="en-US" sz="2800" dirty="0" err="1" smtClean="0"/>
              <a:t>tdff.Q</a:t>
            </a:r>
            <a:r>
              <a:rPr lang="en-US" sz="2800" dirty="0" smtClean="0"/>
              <a:t>; </a:t>
            </a:r>
            <a:r>
              <a:rPr lang="en-US" sz="2800" i="1" dirty="0" smtClean="0"/>
              <a:t>//</a:t>
            </a:r>
            <a:r>
              <a:rPr lang="en-US" sz="2800" i="1" dirty="0" err="1" smtClean="0"/>
              <a:t>relaese</a:t>
            </a:r>
            <a:r>
              <a:rPr lang="en-US" sz="2800" i="1" dirty="0" smtClean="0"/>
              <a:t> Q at time 100</a:t>
            </a:r>
            <a:r>
              <a:rPr lang="en-US" sz="2800" dirty="0" smtClean="0"/>
              <a:t> </a:t>
            </a:r>
          </a:p>
          <a:p>
            <a:pPr>
              <a:buNone/>
            </a:pPr>
            <a:r>
              <a:rPr lang="en-US" sz="2800" b="1" dirty="0" smtClean="0"/>
              <a:t>	end</a:t>
            </a:r>
          </a:p>
          <a:p>
            <a:pPr>
              <a:buNone/>
            </a:pPr>
            <a:r>
              <a:rPr lang="en-US" sz="2800" dirty="0" smtClean="0"/>
              <a:t> </a:t>
            </a:r>
            <a:r>
              <a:rPr lang="en-US" sz="2800" i="1" dirty="0" smtClean="0"/>
              <a:t>//statements</a:t>
            </a:r>
          </a:p>
          <a:p>
            <a:pPr>
              <a:buNone/>
            </a:pPr>
            <a:r>
              <a:rPr lang="en-US" sz="2800" i="1" dirty="0" smtClean="0"/>
              <a:t>	</a:t>
            </a:r>
            <a:r>
              <a:rPr lang="en-US" sz="2800" dirty="0" smtClean="0"/>
              <a:t> </a:t>
            </a:r>
            <a:r>
              <a:rPr lang="en-US" sz="2800" b="1" dirty="0" smtClean="0"/>
              <a:t>endmodule</a:t>
            </a:r>
            <a:r>
              <a:rPr lang="en-US" sz="2800" dirty="0" smtClean="0"/>
              <a:t>  </a:t>
            </a: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What is level sensitive timing control in verilog?</a:t>
            </a:r>
            <a:endParaRPr lang="en-US" cap="none" dirty="0"/>
          </a:p>
        </p:txBody>
      </p:sp>
      <p:sp>
        <p:nvSpPr>
          <p:cNvPr id="3" name="Content Placeholder 2"/>
          <p:cNvSpPr>
            <a:spLocks noGrp="1"/>
          </p:cNvSpPr>
          <p:nvPr>
            <p:ph idx="1"/>
          </p:nvPr>
        </p:nvSpPr>
        <p:spPr>
          <a:xfrm>
            <a:off x="304800" y="1295400"/>
            <a:ext cx="8686800" cy="5029200"/>
          </a:xfrm>
        </p:spPr>
        <p:txBody>
          <a:bodyPr>
            <a:normAutofit fontScale="92500" lnSpcReduction="20000"/>
          </a:bodyPr>
          <a:lstStyle/>
          <a:p>
            <a:pPr>
              <a:buNone/>
            </a:pPr>
            <a:r>
              <a:rPr lang="en-US" dirty="0" smtClean="0"/>
              <a:t>	We know that @ is used for edge sensitive timing control but Verilog also provides level sensitive timing control i.e. processor waits for certain expression or condition to be true to execute the statement. This is provided by “wait” statement. </a:t>
            </a:r>
            <a:br>
              <a:rPr lang="en-US" dirty="0" smtClean="0"/>
            </a:br>
            <a:r>
              <a:rPr lang="en-US" dirty="0" smtClean="0"/>
              <a:t/>
            </a:r>
            <a:br>
              <a:rPr lang="en-US" dirty="0" smtClean="0"/>
            </a:br>
            <a:r>
              <a:rPr lang="en-US" dirty="0" smtClean="0"/>
              <a:t>Syntax:-</a:t>
            </a:r>
            <a:br>
              <a:rPr lang="en-US" dirty="0" smtClean="0"/>
            </a:br>
            <a:r>
              <a:rPr lang="en-US" dirty="0" smtClean="0"/>
              <a:t/>
            </a:r>
            <a:br>
              <a:rPr lang="en-US" dirty="0" smtClean="0"/>
            </a:br>
            <a:r>
              <a:rPr lang="en-US" dirty="0" smtClean="0"/>
              <a:t>wait (expression) statement </a:t>
            </a:r>
            <a:br>
              <a:rPr lang="en-US" dirty="0" smtClean="0"/>
            </a:br>
            <a:r>
              <a:rPr lang="en-US" dirty="0" smtClean="0"/>
              <a:t/>
            </a:r>
            <a:br>
              <a:rPr lang="en-US" dirty="0" smtClean="0"/>
            </a:br>
            <a:r>
              <a:rPr lang="en-US" dirty="0" smtClean="0"/>
              <a:t>Here expression is Boolean value i.e. true or false. When true statement is executed. When false it waits for expression to become true.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What are types of compiler directives?</a:t>
            </a:r>
            <a:endParaRPr lang="en-US" cap="none"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There are four types of compiler directives in Verilog</a:t>
            </a:r>
            <a:br>
              <a:rPr lang="en-US" dirty="0" smtClean="0"/>
            </a:br>
            <a:r>
              <a:rPr lang="en-US" dirty="0" smtClean="0">
                <a:solidFill>
                  <a:srgbClr val="C00000"/>
                </a:solidFill>
              </a:rPr>
              <a:t>a. define: </a:t>
            </a:r>
            <a:r>
              <a:rPr lang="en-US" dirty="0" smtClean="0"/>
              <a:t>Used to define text macros.</a:t>
            </a:r>
            <a:br>
              <a:rPr lang="en-US" dirty="0" smtClean="0"/>
            </a:br>
            <a:r>
              <a:rPr lang="en-US" dirty="0" smtClean="0">
                <a:solidFill>
                  <a:srgbClr val="C00000"/>
                </a:solidFill>
              </a:rPr>
              <a:t>b. include: </a:t>
            </a:r>
            <a:r>
              <a:rPr lang="en-US" dirty="0" smtClean="0"/>
              <a:t>used to import entire Verilog file to another file. </a:t>
            </a:r>
            <a:br>
              <a:rPr lang="en-US" dirty="0" smtClean="0"/>
            </a:br>
            <a:r>
              <a:rPr lang="en-US" dirty="0" smtClean="0">
                <a:solidFill>
                  <a:srgbClr val="C00000"/>
                </a:solidFill>
              </a:rPr>
              <a:t>c. ifdef: </a:t>
            </a:r>
            <a:r>
              <a:rPr lang="en-US" dirty="0" smtClean="0"/>
              <a:t>checks if the macro has been defined or not if defined</a:t>
            </a:r>
            <a:br>
              <a:rPr lang="en-US" dirty="0" smtClean="0"/>
            </a:br>
            <a:r>
              <a:rPr lang="en-US" dirty="0" smtClean="0"/>
              <a:t>It compiles the code that follows otherwise compiler compiles the code following an optional else directive </a:t>
            </a:r>
            <a:br>
              <a:rPr lang="en-US" dirty="0" smtClean="0"/>
            </a:br>
            <a:r>
              <a:rPr lang="en-US" dirty="0" smtClean="0">
                <a:solidFill>
                  <a:srgbClr val="C00000"/>
                </a:solidFill>
              </a:rPr>
              <a:t>d. timescale: </a:t>
            </a:r>
            <a:r>
              <a:rPr lang="en-US" dirty="0" smtClean="0"/>
              <a:t>specify time unit and time precision of module that follows it.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What are the shift operators in verilog?</a:t>
            </a:r>
            <a:endParaRPr lang="en-US" cap="none" dirty="0"/>
          </a:p>
        </p:txBody>
      </p:sp>
      <p:sp>
        <p:nvSpPr>
          <p:cNvPr id="3" name="Content Placeholder 2"/>
          <p:cNvSpPr>
            <a:spLocks noGrp="1"/>
          </p:cNvSpPr>
          <p:nvPr>
            <p:ph idx="1"/>
          </p:nvPr>
        </p:nvSpPr>
        <p:spPr>
          <a:xfrm>
            <a:off x="304800" y="1295400"/>
            <a:ext cx="8686800" cy="4784725"/>
          </a:xfrm>
        </p:spPr>
        <p:txBody>
          <a:bodyPr/>
          <a:lstStyle/>
          <a:p>
            <a:pPr>
              <a:buNone/>
            </a:pPr>
            <a:r>
              <a:rPr lang="en-US" dirty="0" smtClean="0"/>
              <a:t>Verilog provides a left shift operator using &lt;&lt; to shift the bits to the left and right shift operator using &gt;&gt; to shift the bits to the right . We can specify the number of bits that need to shift.</a:t>
            </a:r>
          </a:p>
          <a:p>
            <a:pPr>
              <a:buNone/>
            </a:pPr>
            <a:r>
              <a:rPr lang="en-US" dirty="0" smtClean="0"/>
              <a:t>The left shift by one place can be interpreted as multiplication by 2. The left shift by 2 places means multiplication by 4.</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What is the output of following code?</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8686800" cy="5715000"/>
          </a:xfrm>
        </p:spPr>
        <p:txBody>
          <a:bodyPr>
            <a:normAutofit fontScale="92500" lnSpcReduction="10000"/>
          </a:bodyPr>
          <a:lstStyle/>
          <a:p>
            <a:pPr fontAlgn="t">
              <a:buNone/>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module</a:t>
            </a:r>
            <a:r>
              <a:rPr lang="en-US" sz="2600" dirty="0" smtClean="0">
                <a:latin typeface="Times New Roman" pitchFamily="18" charset="0"/>
                <a:cs typeface="Times New Roman" pitchFamily="18" charset="0"/>
              </a:rPr>
              <a:t> test;</a:t>
            </a:r>
          </a:p>
          <a:p>
            <a:pPr fontAlgn="t">
              <a:buNone/>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reg</a:t>
            </a:r>
            <a:r>
              <a:rPr lang="en-US" sz="2600" dirty="0" smtClean="0">
                <a:latin typeface="Times New Roman" pitchFamily="18" charset="0"/>
                <a:cs typeface="Times New Roman" pitchFamily="18" charset="0"/>
              </a:rPr>
              <a:t>[3:0] x; </a:t>
            </a:r>
          </a:p>
          <a:p>
            <a:pPr fontAlgn="t">
              <a:buNone/>
            </a:pPr>
            <a:r>
              <a:rPr lang="en-US" sz="2600" b="1" dirty="0" smtClean="0">
                <a:latin typeface="Times New Roman" pitchFamily="18" charset="0"/>
                <a:cs typeface="Times New Roman" pitchFamily="18" charset="0"/>
              </a:rPr>
              <a:t>	initial</a:t>
            </a:r>
            <a:r>
              <a:rPr lang="en-US" sz="2600" dirty="0" smtClean="0">
                <a:latin typeface="Times New Roman" pitchFamily="18" charset="0"/>
                <a:cs typeface="Times New Roman" pitchFamily="18" charset="0"/>
              </a:rPr>
              <a:t> </a:t>
            </a:r>
          </a:p>
          <a:p>
            <a:pPr fontAlgn="t">
              <a:buNone/>
            </a:pPr>
            <a:r>
              <a:rPr lang="en-US" sz="2600" b="1" dirty="0" smtClean="0">
                <a:latin typeface="Times New Roman" pitchFamily="18" charset="0"/>
                <a:cs typeface="Times New Roman" pitchFamily="18" charset="0"/>
              </a:rPr>
              <a:t>		begin</a:t>
            </a:r>
            <a:endParaRPr lang="en-US" sz="2600" dirty="0" smtClean="0">
              <a:latin typeface="Times New Roman" pitchFamily="18" charset="0"/>
              <a:cs typeface="Times New Roman" pitchFamily="18" charset="0"/>
            </a:endParaRPr>
          </a:p>
          <a:p>
            <a:pPr fontAlgn="t">
              <a:buNone/>
            </a:pPr>
            <a:r>
              <a:rPr lang="en-US" sz="2600" dirty="0" smtClean="0">
                <a:latin typeface="Times New Roman" pitchFamily="18" charset="0"/>
                <a:cs typeface="Times New Roman" pitchFamily="18" charset="0"/>
              </a:rPr>
              <a:t>		x =4'b1100;</a:t>
            </a:r>
          </a:p>
          <a:p>
            <a:pPr fontAlgn="t">
              <a:buNone/>
            </a:pPr>
            <a:r>
              <a:rPr lang="en-US" sz="2600" dirty="0" smtClean="0">
                <a:latin typeface="Times New Roman" pitchFamily="18" charset="0"/>
                <a:cs typeface="Times New Roman" pitchFamily="18" charset="0"/>
              </a:rPr>
              <a:t>		$display("x before shift = %4b",x);</a:t>
            </a:r>
          </a:p>
          <a:p>
            <a:pPr fontAlgn="t">
              <a:buNone/>
            </a:pPr>
            <a:r>
              <a:rPr lang="en-US" sz="2600" dirty="0" smtClean="0">
                <a:latin typeface="Times New Roman" pitchFamily="18" charset="0"/>
                <a:cs typeface="Times New Roman" pitchFamily="18" charset="0"/>
              </a:rPr>
              <a:t>		x = x&lt;&lt;2;</a:t>
            </a:r>
          </a:p>
          <a:p>
            <a:pPr fontAlgn="t">
              <a:buNone/>
            </a:pPr>
            <a:r>
              <a:rPr lang="en-US" sz="2600" dirty="0" smtClean="0">
                <a:latin typeface="Times New Roman" pitchFamily="18" charset="0"/>
                <a:cs typeface="Times New Roman" pitchFamily="18" charset="0"/>
              </a:rPr>
              <a:t>		$display("x after shift = %4b",x);</a:t>
            </a:r>
          </a:p>
          <a:p>
            <a:pPr fontAlgn="t">
              <a:buNone/>
            </a:pPr>
            <a:r>
              <a:rPr lang="en-US" sz="2600" b="1" dirty="0" smtClean="0">
                <a:latin typeface="Times New Roman" pitchFamily="18" charset="0"/>
                <a:cs typeface="Times New Roman" pitchFamily="18" charset="0"/>
              </a:rPr>
              <a:t>		end</a:t>
            </a:r>
            <a:endParaRPr lang="en-US" sz="2600" dirty="0" smtClean="0">
              <a:latin typeface="Times New Roman" pitchFamily="18" charset="0"/>
              <a:cs typeface="Times New Roman" pitchFamily="18" charset="0"/>
            </a:endParaRPr>
          </a:p>
          <a:p>
            <a:pPr fontAlgn="t">
              <a:buNone/>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endmodule</a:t>
            </a:r>
          </a:p>
          <a:p>
            <a:pPr fontAlgn="t">
              <a:buNone/>
            </a:pPr>
            <a:r>
              <a:rPr lang="en-US" sz="2600" b="1" dirty="0" smtClean="0">
                <a:latin typeface="Times New Roman" pitchFamily="18" charset="0"/>
                <a:cs typeface="Times New Roman" pitchFamily="18" charset="0"/>
              </a:rPr>
              <a:t>OUTPUT:</a:t>
            </a:r>
          </a:p>
          <a:p>
            <a:pPr fontAlgn="t">
              <a:buNone/>
            </a:pPr>
            <a:r>
              <a:rPr lang="en-US" sz="2600" b="1" dirty="0" smtClean="0">
                <a:latin typeface="Times New Roman" pitchFamily="18" charset="0"/>
                <a:cs typeface="Times New Roman" pitchFamily="18" charset="0"/>
              </a:rPr>
              <a:t>		       </a:t>
            </a:r>
            <a:r>
              <a:rPr lang="en-US" sz="2800" dirty="0" smtClean="0"/>
              <a:t>x before shift = 1100 </a:t>
            </a:r>
          </a:p>
          <a:p>
            <a:pPr fontAlgn="t">
              <a:buNone/>
            </a:pPr>
            <a:r>
              <a:rPr lang="en-US" sz="2800" dirty="0" smtClean="0"/>
              <a:t>		       x after shift = 0000</a:t>
            </a:r>
            <a:endParaRPr lang="en-US" sz="2600" b="1" dirty="0" smtClean="0">
              <a:latin typeface="Times New Roman" pitchFamily="18" charset="0"/>
              <a:cs typeface="Times New Roman" pitchFamily="18" charset="0"/>
            </a:endParaRPr>
          </a:p>
          <a:p>
            <a:pPr fontAlgn="t">
              <a:buNone/>
            </a:pPr>
            <a:endParaRPr lang="en-US" sz="2600" b="1" dirty="0" smtClean="0">
              <a:latin typeface="Times New Roman" pitchFamily="18" charset="0"/>
              <a:cs typeface="Times New Roman" pitchFamily="18" charset="0"/>
            </a:endParaRPr>
          </a:p>
          <a:p>
            <a:pPr fontAlgn="t">
              <a:buNone/>
            </a:pPr>
            <a:endParaRPr lang="en-US" b="1" dirty="0" smtClean="0"/>
          </a:p>
          <a:p>
            <a:pPr fontAlgn="t">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CLOSE A FILE</a:t>
            </a:r>
            <a:br>
              <a:rPr lang="en-US" dirty="0" smtClean="0"/>
            </a:br>
            <a:r>
              <a:rPr lang="en-US" dirty="0" smtClean="0"/>
              <a:t/>
            </a:r>
            <a:br>
              <a:rPr lang="en-US" dirty="0" smtClean="0"/>
            </a:br>
            <a:r>
              <a:rPr lang="en-US" dirty="0" smtClean="0"/>
              <a:t>integer file, r;</a:t>
            </a:r>
            <a:br>
              <a:rPr lang="en-US" dirty="0" smtClean="0"/>
            </a:br>
            <a:r>
              <a:rPr lang="en-US" dirty="0" smtClean="0"/>
              <a:t>r = $</a:t>
            </a:r>
            <a:r>
              <a:rPr lang="en-US" dirty="0" err="1" smtClean="0"/>
              <a:t>fcloser</a:t>
            </a:r>
            <a:r>
              <a:rPr lang="en-US" dirty="0" smtClean="0"/>
              <a:t>(file);</a:t>
            </a:r>
            <a:br>
              <a:rPr lang="en-US" dirty="0" smtClean="0"/>
            </a:br>
            <a:r>
              <a:rPr lang="en-US" dirty="0" smtClean="0"/>
              <a:t>r = $</a:t>
            </a:r>
            <a:r>
              <a:rPr lang="en-US" dirty="0" err="1" smtClean="0"/>
              <a:t>fclosew</a:t>
            </a:r>
            <a:r>
              <a:rPr lang="en-US" dirty="0" smtClean="0"/>
              <a:t>(file);</a:t>
            </a:r>
            <a:br>
              <a:rPr lang="en-US" dirty="0" smtClean="0"/>
            </a:br>
            <a:r>
              <a:rPr lang="en-US" dirty="0" smtClean="0"/>
              <a:t/>
            </a:r>
            <a:br>
              <a:rPr lang="en-US" dirty="0" smtClean="0"/>
            </a:br>
            <a:r>
              <a:rPr lang="en-US" dirty="0" smtClean="0"/>
              <a:t>The function $</a:t>
            </a:r>
            <a:r>
              <a:rPr lang="en-US" dirty="0" err="1" smtClean="0"/>
              <a:t>fcloser</a:t>
            </a:r>
            <a:r>
              <a:rPr lang="en-US" dirty="0" smtClean="0"/>
              <a:t> closes a file for input. $</a:t>
            </a:r>
            <a:r>
              <a:rPr lang="en-US" dirty="0" err="1" smtClean="0"/>
              <a:t>fclosew</a:t>
            </a:r>
            <a:r>
              <a:rPr lang="en-US" dirty="0" smtClean="0"/>
              <a:t> closes a file for output. It returns EOF if there was an error, otherwise 0. Note that these are not the same as $</a:t>
            </a:r>
            <a:r>
              <a:rPr lang="en-US" dirty="0" err="1" smtClean="0"/>
              <a:t>fclose</a:t>
            </a:r>
            <a:r>
              <a:rPr lang="en-US" dirty="0" smtClean="0"/>
              <a:t> which closes files for writing.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What is the output of following code?</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8458200" cy="5867400"/>
          </a:xfrm>
        </p:spPr>
        <p:txBody>
          <a:bodyPr numCol="2">
            <a:normAutofit/>
          </a:bodyPr>
          <a:lstStyle/>
          <a:p>
            <a:pPr fontAlgn="t">
              <a:buNone/>
            </a:pPr>
            <a:r>
              <a:rPr lang="en-US" sz="2400" b="1" dirty="0" smtClean="0"/>
              <a:t>module</a:t>
            </a:r>
            <a:r>
              <a:rPr lang="en-US" sz="2400" dirty="0" smtClean="0"/>
              <a:t> test;</a:t>
            </a:r>
          </a:p>
          <a:p>
            <a:pPr fontAlgn="t">
              <a:buNone/>
            </a:pPr>
            <a:r>
              <a:rPr lang="en-US" sz="2400" dirty="0" smtClean="0"/>
              <a:t> </a:t>
            </a:r>
            <a:r>
              <a:rPr lang="en-US" sz="2400" b="1" dirty="0" smtClean="0"/>
              <a:t>reg</a:t>
            </a:r>
            <a:r>
              <a:rPr lang="en-US" sz="2400" dirty="0" smtClean="0"/>
              <a:t>[3:0] x;</a:t>
            </a:r>
          </a:p>
          <a:p>
            <a:pPr fontAlgn="t">
              <a:buNone/>
            </a:pPr>
            <a:r>
              <a:rPr lang="en-US" sz="2400" b="1" dirty="0" smtClean="0"/>
              <a:t>reg</a:t>
            </a:r>
            <a:r>
              <a:rPr lang="en-US" sz="2400" dirty="0" smtClean="0"/>
              <a:t>[5:0] y;</a:t>
            </a:r>
          </a:p>
          <a:p>
            <a:pPr fontAlgn="t">
              <a:buNone/>
            </a:pPr>
            <a:r>
              <a:rPr lang="en-US" sz="2400" dirty="0" smtClean="0"/>
              <a:t> </a:t>
            </a:r>
            <a:r>
              <a:rPr lang="en-US" sz="2400" b="1" dirty="0" smtClean="0"/>
              <a:t>	initial</a:t>
            </a:r>
            <a:r>
              <a:rPr lang="en-US" sz="2400" dirty="0" smtClean="0"/>
              <a:t> </a:t>
            </a:r>
          </a:p>
          <a:p>
            <a:pPr fontAlgn="t">
              <a:buNone/>
            </a:pPr>
            <a:r>
              <a:rPr lang="en-US" sz="2400" b="1" dirty="0" smtClean="0"/>
              <a:t>		begin</a:t>
            </a:r>
            <a:endParaRPr lang="en-US" sz="2400" dirty="0" smtClean="0"/>
          </a:p>
          <a:p>
            <a:pPr fontAlgn="t">
              <a:buNone/>
            </a:pPr>
            <a:r>
              <a:rPr lang="en-US" sz="2400" dirty="0" smtClean="0"/>
              <a:t>		x =4'b1100;</a:t>
            </a:r>
          </a:p>
          <a:p>
            <a:pPr fontAlgn="t">
              <a:buNone/>
            </a:pPr>
            <a:r>
              <a:rPr lang="en-US" sz="2400" dirty="0" smtClean="0"/>
              <a:t>		$display("x before shift = %4b",x);</a:t>
            </a:r>
          </a:p>
          <a:p>
            <a:pPr fontAlgn="t">
              <a:buNone/>
            </a:pPr>
            <a:r>
              <a:rPr lang="en-US" sz="2400" dirty="0" smtClean="0"/>
              <a:t>		y = x&lt;&lt;2;</a:t>
            </a:r>
          </a:p>
          <a:p>
            <a:pPr fontAlgn="t">
              <a:buNone/>
            </a:pPr>
            <a:r>
              <a:rPr lang="en-US" sz="2400" dirty="0" smtClean="0"/>
              <a:t>		$display("y after shift = %6b",y);</a:t>
            </a:r>
          </a:p>
          <a:p>
            <a:pPr fontAlgn="t">
              <a:buNone/>
            </a:pPr>
            <a:r>
              <a:rPr lang="en-US" sz="2400" b="1" dirty="0" smtClean="0"/>
              <a:t>		end</a:t>
            </a:r>
            <a:r>
              <a:rPr lang="en-US" sz="2400" dirty="0" smtClean="0"/>
              <a:t> </a:t>
            </a:r>
          </a:p>
          <a:p>
            <a:pPr fontAlgn="t">
              <a:buNone/>
            </a:pPr>
            <a:r>
              <a:rPr lang="en-US" sz="2400" b="1" dirty="0" smtClean="0"/>
              <a:t>endmodule</a:t>
            </a:r>
          </a:p>
          <a:p>
            <a:pPr fontAlgn="t">
              <a:buNone/>
            </a:pPr>
            <a:r>
              <a:rPr lang="en-US" sz="2400" b="1" u="sng" dirty="0" smtClean="0"/>
              <a:t>OUTPUT: </a:t>
            </a:r>
          </a:p>
          <a:p>
            <a:pPr fontAlgn="t">
              <a:buNone/>
            </a:pPr>
            <a:r>
              <a:rPr lang="en-US" sz="2400" dirty="0" smtClean="0"/>
              <a:t>x before shift = 1100 </a:t>
            </a:r>
          </a:p>
          <a:p>
            <a:pPr fontAlgn="t">
              <a:buNone/>
            </a:pPr>
            <a:r>
              <a:rPr lang="en-US" sz="2400" dirty="0" smtClean="0"/>
              <a:t>y after shift = 110000</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the output of following code?</a:t>
            </a:r>
            <a:endParaRPr lang="en-US" dirty="0"/>
          </a:p>
        </p:txBody>
      </p:sp>
      <p:sp>
        <p:nvSpPr>
          <p:cNvPr id="3" name="Content Placeholder 2"/>
          <p:cNvSpPr>
            <a:spLocks noGrp="1"/>
          </p:cNvSpPr>
          <p:nvPr>
            <p:ph idx="1"/>
          </p:nvPr>
        </p:nvSpPr>
        <p:spPr/>
        <p:txBody>
          <a:bodyPr>
            <a:normAutofit fontScale="62500" lnSpcReduction="20000"/>
          </a:bodyPr>
          <a:lstStyle/>
          <a:p>
            <a:pPr fontAlgn="t">
              <a:buNone/>
            </a:pPr>
            <a:r>
              <a:rPr lang="en-US" b="1" dirty="0" smtClean="0"/>
              <a:t>module</a:t>
            </a:r>
            <a:r>
              <a:rPr lang="en-US" dirty="0" smtClean="0"/>
              <a:t> test;</a:t>
            </a:r>
          </a:p>
          <a:p>
            <a:pPr fontAlgn="t">
              <a:buNone/>
            </a:pPr>
            <a:r>
              <a:rPr lang="en-US" dirty="0" smtClean="0"/>
              <a:t> </a:t>
            </a:r>
          </a:p>
          <a:p>
            <a:pPr fontAlgn="t">
              <a:buNone/>
            </a:pPr>
            <a:r>
              <a:rPr lang="en-US" b="1" dirty="0" smtClean="0"/>
              <a:t>reg</a:t>
            </a:r>
            <a:r>
              <a:rPr lang="en-US" dirty="0" smtClean="0"/>
              <a:t>[3:0] x;</a:t>
            </a:r>
          </a:p>
          <a:p>
            <a:pPr fontAlgn="t">
              <a:buNone/>
            </a:pPr>
            <a:r>
              <a:rPr lang="en-US" b="1" dirty="0" smtClean="0"/>
              <a:t>reg</a:t>
            </a:r>
            <a:r>
              <a:rPr lang="en-US" dirty="0" smtClean="0"/>
              <a:t>[5:0] y;</a:t>
            </a:r>
          </a:p>
          <a:p>
            <a:pPr fontAlgn="t">
              <a:buNone/>
            </a:pPr>
            <a:r>
              <a:rPr lang="en-US" dirty="0" smtClean="0"/>
              <a:t> </a:t>
            </a:r>
          </a:p>
          <a:p>
            <a:pPr fontAlgn="t">
              <a:buNone/>
            </a:pPr>
            <a:r>
              <a:rPr lang="en-US" b="1" dirty="0" smtClean="0"/>
              <a:t>initial</a:t>
            </a:r>
            <a:r>
              <a:rPr lang="en-US" dirty="0" smtClean="0"/>
              <a:t> </a:t>
            </a:r>
          </a:p>
          <a:p>
            <a:pPr fontAlgn="t">
              <a:buNone/>
            </a:pPr>
            <a:r>
              <a:rPr lang="en-US" b="1" dirty="0" smtClean="0"/>
              <a:t>	begin</a:t>
            </a:r>
            <a:endParaRPr lang="en-US" dirty="0" smtClean="0"/>
          </a:p>
          <a:p>
            <a:pPr fontAlgn="t">
              <a:buNone/>
            </a:pPr>
            <a:r>
              <a:rPr lang="en-US" dirty="0" smtClean="0"/>
              <a:t>	x =4'b1100;</a:t>
            </a:r>
          </a:p>
          <a:p>
            <a:pPr fontAlgn="t">
              <a:buNone/>
            </a:pPr>
            <a:r>
              <a:rPr lang="en-US" dirty="0" smtClean="0"/>
              <a:t>	$display("x before shift = %4b",x);</a:t>
            </a:r>
          </a:p>
          <a:p>
            <a:pPr fontAlgn="t">
              <a:buNone/>
            </a:pPr>
            <a:r>
              <a:rPr lang="en-US" dirty="0" smtClean="0"/>
              <a:t>	y = x&gt;&gt;3;</a:t>
            </a:r>
          </a:p>
          <a:p>
            <a:pPr fontAlgn="t">
              <a:buNone/>
            </a:pPr>
            <a:r>
              <a:rPr lang="en-US" dirty="0" smtClean="0"/>
              <a:t>	$display("y after shift = %6b",y);</a:t>
            </a:r>
          </a:p>
          <a:p>
            <a:pPr fontAlgn="t">
              <a:buNone/>
            </a:pPr>
            <a:r>
              <a:rPr lang="en-US" b="1" dirty="0" smtClean="0"/>
              <a:t>	end</a:t>
            </a:r>
            <a:endParaRPr lang="en-US" dirty="0" smtClean="0"/>
          </a:p>
          <a:p>
            <a:pPr fontAlgn="t">
              <a:buNone/>
            </a:pPr>
            <a:r>
              <a:rPr lang="en-US" dirty="0" smtClean="0"/>
              <a:t> </a:t>
            </a:r>
          </a:p>
          <a:p>
            <a:pPr fontAlgn="t">
              <a:buNone/>
            </a:pPr>
            <a:r>
              <a:rPr lang="en-US" b="1" dirty="0" smtClean="0"/>
              <a:t>endmodule</a:t>
            </a:r>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304800" y="1219200"/>
            <a:ext cx="8686800" cy="4860925"/>
          </a:xfrm>
        </p:spPr>
        <p:txBody>
          <a:bodyPr>
            <a:normAutofit fontScale="77500" lnSpcReduction="20000"/>
          </a:bodyPr>
          <a:lstStyle/>
          <a:p>
            <a:pPr>
              <a:buFont typeface="Wingdings" pitchFamily="2" charset="2"/>
              <a:buChar char="v"/>
            </a:pPr>
            <a:r>
              <a:rPr lang="en-US" dirty="0" smtClean="0"/>
              <a:t>The &lt;&lt; is used to shift the bits to the left. The LSB bits are padded with 0s after the shift.</a:t>
            </a:r>
          </a:p>
          <a:p>
            <a:pPr>
              <a:buFont typeface="Wingdings" pitchFamily="2" charset="2"/>
              <a:buChar char="v"/>
            </a:pPr>
            <a:r>
              <a:rPr lang="en-US" dirty="0" smtClean="0"/>
              <a:t>The &gt;&gt; is used to shift the bits to the right. The MSB bits are padded with 0s after the shift.</a:t>
            </a:r>
          </a:p>
          <a:p>
            <a:pPr>
              <a:buFont typeface="Wingdings" pitchFamily="2" charset="2"/>
              <a:buChar char="v"/>
            </a:pPr>
            <a:r>
              <a:rPr lang="en-US" dirty="0" smtClean="0"/>
              <a:t>An important consideration in left shift is that the bits are lost</a:t>
            </a:r>
          </a:p>
          <a:p>
            <a:pPr>
              <a:buFont typeface="Wingdings" pitchFamily="2" charset="2"/>
              <a:buChar char="v"/>
            </a:pPr>
            <a:r>
              <a:rPr lang="en-US" dirty="0" smtClean="0"/>
              <a:t>If the variable on the left side of the assignment statement is wider than the variable on the right side of the assignment, the value may be preserved.</a:t>
            </a:r>
          </a:p>
          <a:p>
            <a:pPr>
              <a:buFont typeface="Wingdings" pitchFamily="2" charset="2"/>
              <a:buChar char="v"/>
            </a:pPr>
            <a:r>
              <a:rPr lang="en-US" dirty="0" smtClean="0"/>
              <a:t>This does not apply in case of right shift operator, where the bits shifted out of the right side are not required to be preserved.</a:t>
            </a:r>
          </a:p>
          <a:p>
            <a:pPr>
              <a:buFont typeface="Wingdings" pitchFamily="2" charset="2"/>
              <a:buChar char="v"/>
            </a:pPr>
            <a:r>
              <a:rPr lang="en-US" dirty="0" smtClean="0"/>
              <a:t>The least significant bits in case of right shift operator are always lost.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How the negative numbers are represented in verilog?</a:t>
            </a:r>
            <a:endParaRPr lang="en-US" cap="none" dirty="0"/>
          </a:p>
        </p:txBody>
      </p:sp>
      <p:sp>
        <p:nvSpPr>
          <p:cNvPr id="3" name="Content Placeholder 2"/>
          <p:cNvSpPr>
            <a:spLocks noGrp="1"/>
          </p:cNvSpPr>
          <p:nvPr>
            <p:ph idx="1"/>
          </p:nvPr>
        </p:nvSpPr>
        <p:spPr/>
        <p:txBody>
          <a:bodyPr/>
          <a:lstStyle/>
          <a:p>
            <a:pPr>
              <a:buNone/>
            </a:pPr>
            <a:r>
              <a:rPr lang="en-US" dirty="0" smtClean="0"/>
              <a:t>A negative number is internally represented as 2's complement in Verilog.</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Write a verilog code to find 2’s </a:t>
            </a:r>
            <a:r>
              <a:rPr lang="en-US" cap="none" dirty="0" err="1" smtClean="0"/>
              <a:t>complents</a:t>
            </a:r>
            <a:r>
              <a:rPr lang="en-US" cap="none" dirty="0" smtClean="0"/>
              <a:t> of 5 with 5 bits?</a:t>
            </a:r>
            <a:endParaRPr lang="en-US" cap="none"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module</a:t>
            </a:r>
            <a:r>
              <a:rPr lang="en-US" dirty="0" smtClean="0"/>
              <a:t> negativenumbers; </a:t>
            </a:r>
          </a:p>
          <a:p>
            <a:pPr>
              <a:buNone/>
            </a:pPr>
            <a:r>
              <a:rPr lang="en-US" b="1" dirty="0" smtClean="0"/>
              <a:t>reg</a:t>
            </a:r>
            <a:r>
              <a:rPr lang="en-US" dirty="0" smtClean="0"/>
              <a:t> [4:0] x; </a:t>
            </a:r>
          </a:p>
          <a:p>
            <a:pPr>
              <a:buNone/>
            </a:pPr>
            <a:r>
              <a:rPr lang="en-US" b="1" dirty="0" smtClean="0"/>
              <a:t>reg</a:t>
            </a:r>
            <a:r>
              <a:rPr lang="en-US" dirty="0" smtClean="0"/>
              <a:t> [4:0] y;   </a:t>
            </a:r>
          </a:p>
          <a:p>
            <a:pPr>
              <a:buNone/>
            </a:pPr>
            <a:r>
              <a:rPr lang="en-US" b="1" dirty="0" smtClean="0"/>
              <a:t>	initial</a:t>
            </a:r>
            <a:r>
              <a:rPr lang="en-US" dirty="0" smtClean="0"/>
              <a:t> </a:t>
            </a:r>
          </a:p>
          <a:p>
            <a:pPr>
              <a:buNone/>
            </a:pPr>
            <a:r>
              <a:rPr lang="en-US" b="1" dirty="0" smtClean="0"/>
              <a:t>		begin</a:t>
            </a:r>
            <a:r>
              <a:rPr lang="en-US" dirty="0" smtClean="0"/>
              <a:t>   x = 5;  </a:t>
            </a:r>
          </a:p>
          <a:p>
            <a:pPr>
              <a:buNone/>
            </a:pPr>
            <a:r>
              <a:rPr lang="en-US" dirty="0" smtClean="0"/>
              <a:t>		 $display("x = %5b", x );</a:t>
            </a:r>
          </a:p>
          <a:p>
            <a:pPr>
              <a:buNone/>
            </a:pPr>
            <a:r>
              <a:rPr lang="en-US" dirty="0" smtClean="0"/>
              <a:t>		 y = -x;  	</a:t>
            </a:r>
          </a:p>
          <a:p>
            <a:pPr>
              <a:buNone/>
            </a:pPr>
            <a:r>
              <a:rPr lang="en-US" dirty="0" smtClean="0"/>
              <a:t>		 $display("y = %5b", y );   </a:t>
            </a:r>
          </a:p>
          <a:p>
            <a:pPr>
              <a:buNone/>
            </a:pPr>
            <a:r>
              <a:rPr lang="en-US" dirty="0" smtClean="0"/>
              <a:t>		  $finish; </a:t>
            </a:r>
          </a:p>
          <a:p>
            <a:pPr>
              <a:buNone/>
            </a:pPr>
            <a:r>
              <a:rPr lang="en-US" b="1" dirty="0" smtClean="0"/>
              <a:t>	end</a:t>
            </a:r>
            <a:r>
              <a:rPr lang="en-US" dirty="0" smtClean="0"/>
              <a:t> </a:t>
            </a:r>
          </a:p>
          <a:p>
            <a:pPr>
              <a:buNone/>
            </a:pPr>
            <a:r>
              <a:rPr lang="en-US" b="1" dirty="0" smtClean="0"/>
              <a:t>endmodule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Difference between blocking and non blocking assignment statements?</a:t>
            </a:r>
            <a:endParaRPr lang="en-US" cap="none" dirty="0"/>
          </a:p>
        </p:txBody>
      </p:sp>
      <p:pic>
        <p:nvPicPr>
          <p:cNvPr id="4098" name="Picture 2"/>
          <p:cNvPicPr>
            <a:picLocks noGrp="1" noChangeAspect="1" noChangeArrowheads="1"/>
          </p:cNvPicPr>
          <p:nvPr>
            <p:ph idx="1"/>
          </p:nvPr>
        </p:nvPicPr>
        <p:blipFill>
          <a:blip r:embed="rId2"/>
          <a:srcRect/>
          <a:stretch>
            <a:fillRect/>
          </a:stretch>
        </p:blipFill>
        <p:spPr bwMode="auto">
          <a:xfrm>
            <a:off x="838200" y="2362200"/>
            <a:ext cx="7086600" cy="2819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***Difference between blocking and non-blocking?</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solidFill>
                  <a:srgbClr val="002060"/>
                </a:solidFill>
              </a:rPr>
              <a:t>The Verilog language has two forms of the procedural assignment statement: blocking and non-blocking. </a:t>
            </a:r>
          </a:p>
          <a:p>
            <a:pPr>
              <a:buFont typeface="Wingdings" pitchFamily="2" charset="2"/>
              <a:buChar char="Ø"/>
            </a:pPr>
            <a:r>
              <a:rPr lang="en-US" dirty="0" smtClean="0">
                <a:solidFill>
                  <a:srgbClr val="002060"/>
                </a:solidFill>
              </a:rPr>
              <a:t>The two are distinguished by the = and &lt;= assignment operators. </a:t>
            </a:r>
          </a:p>
          <a:p>
            <a:pPr>
              <a:buFont typeface="Wingdings" pitchFamily="2" charset="2"/>
              <a:buChar char="Ø"/>
            </a:pPr>
            <a:r>
              <a:rPr lang="en-US" dirty="0" smtClean="0">
                <a:solidFill>
                  <a:srgbClr val="002060"/>
                </a:solidFill>
              </a:rPr>
              <a:t>The blocking assignment statement (= operator) acts much like in traditional programming languages. The whole statement is done before control passes on to the next statement. </a:t>
            </a:r>
          </a:p>
          <a:p>
            <a:pPr>
              <a:buFont typeface="Wingdings" pitchFamily="2" charset="2"/>
              <a:buChar char="Ø"/>
            </a:pPr>
            <a:r>
              <a:rPr lang="en-US" dirty="0" smtClean="0">
                <a:solidFill>
                  <a:srgbClr val="002060"/>
                </a:solidFill>
              </a:rPr>
              <a:t>The non-blocking (&lt;= operator) evaluates all the right-hand sides for the current time unit and assigns the left-hand sides at the end of the time unit.</a:t>
            </a:r>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686800" cy="609600"/>
          </a:xfrm>
        </p:spPr>
        <p:txBody>
          <a:bodyPr>
            <a:normAutofit fontScale="90000"/>
          </a:bodyPr>
          <a:lstStyle/>
          <a:p>
            <a:r>
              <a:rPr lang="en-US" dirty="0" smtClean="0"/>
              <a:t>// testing blocking and non-blocking assignment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04800" y="1143000"/>
            <a:ext cx="8686800" cy="5486400"/>
          </a:xfrm>
        </p:spPr>
        <p:txBody>
          <a:bodyPr numCol="1">
            <a:normAutofit fontScale="85000" lnSpcReduction="10000"/>
          </a:bodyPr>
          <a:lstStyle/>
          <a:p>
            <a:pPr>
              <a:buNone/>
            </a:pPr>
            <a:r>
              <a:rPr lang="en-US" dirty="0" smtClean="0"/>
              <a:t>module blocking;</a:t>
            </a:r>
            <a:br>
              <a:rPr lang="en-US" dirty="0" smtClean="0"/>
            </a:br>
            <a:r>
              <a:rPr lang="en-US" dirty="0" smtClean="0"/>
              <a:t>reg [0:7] A, B;</a:t>
            </a:r>
            <a:br>
              <a:rPr lang="en-US" dirty="0" smtClean="0"/>
            </a:br>
            <a:r>
              <a:rPr lang="en-US" dirty="0" smtClean="0"/>
              <a:t>initial begin: init1</a:t>
            </a:r>
            <a:br>
              <a:rPr lang="en-US" dirty="0" smtClean="0"/>
            </a:br>
            <a:r>
              <a:rPr lang="en-US" dirty="0" smtClean="0"/>
              <a:t>A = 3;</a:t>
            </a:r>
            <a:br>
              <a:rPr lang="en-US" dirty="0" smtClean="0"/>
            </a:br>
            <a:r>
              <a:rPr lang="en-US" dirty="0" smtClean="0"/>
              <a:t>#1 A = A + 1; // blocking procedural assignment</a:t>
            </a:r>
            <a:br>
              <a:rPr lang="en-US" dirty="0" smtClean="0"/>
            </a:br>
            <a:r>
              <a:rPr lang="en-US" dirty="0" smtClean="0"/>
              <a:t>B = A + 1;</a:t>
            </a:r>
            <a:br>
              <a:rPr lang="en-US" dirty="0" smtClean="0"/>
            </a:br>
            <a:r>
              <a:rPr lang="en-US" dirty="0" smtClean="0"/>
              <a:t/>
            </a:r>
            <a:br>
              <a:rPr lang="en-US" dirty="0" smtClean="0"/>
            </a:br>
            <a:r>
              <a:rPr lang="en-US" dirty="0" smtClean="0"/>
              <a:t>$display("Blocking: A= %b </a:t>
            </a:r>
            <a:r>
              <a:rPr lang="en-US" dirty="0" err="1" smtClean="0"/>
              <a:t>B</a:t>
            </a:r>
            <a:r>
              <a:rPr lang="en-US" dirty="0" smtClean="0"/>
              <a:t>= %b", A, B ); A = 3;</a:t>
            </a:r>
            <a:br>
              <a:rPr lang="en-US" dirty="0" smtClean="0"/>
            </a:br>
            <a:r>
              <a:rPr lang="en-US" dirty="0" smtClean="0"/>
              <a:t>#1 A &lt;= A + 1; // non-blocking procedural assignment</a:t>
            </a:r>
            <a:br>
              <a:rPr lang="en-US" dirty="0" smtClean="0"/>
            </a:br>
            <a:r>
              <a:rPr lang="en-US" dirty="0" smtClean="0"/>
              <a:t>B &lt;= A + 1;</a:t>
            </a:r>
            <a:br>
              <a:rPr lang="en-US" dirty="0" smtClean="0"/>
            </a:br>
            <a:r>
              <a:rPr lang="en-US" dirty="0" smtClean="0"/>
              <a:t>#1 $display("Non-blocking: A= %b </a:t>
            </a:r>
            <a:r>
              <a:rPr lang="en-US" dirty="0" err="1" smtClean="0"/>
              <a:t>B</a:t>
            </a:r>
            <a:r>
              <a:rPr lang="en-US" dirty="0" smtClean="0"/>
              <a:t>= %b", A, B ); </a:t>
            </a:r>
            <a:br>
              <a:rPr lang="en-US" dirty="0" smtClean="0"/>
            </a:br>
            <a:r>
              <a:rPr lang="en-US" dirty="0" smtClean="0"/>
              <a:t>end</a:t>
            </a:r>
            <a:br>
              <a:rPr lang="en-US" dirty="0" smtClean="0"/>
            </a:br>
            <a:r>
              <a:rPr lang="en-US" dirty="0" smtClean="0"/>
              <a:t>endmodule</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96000"/>
          </a:xfrm>
        </p:spPr>
        <p:txBody>
          <a:bodyPr>
            <a:normAutofit lnSpcReduction="10000"/>
          </a:bodyPr>
          <a:lstStyle/>
          <a:p>
            <a:pPr>
              <a:buNone/>
            </a:pPr>
            <a:r>
              <a:rPr lang="en-US" dirty="0" smtClean="0">
                <a:solidFill>
                  <a:srgbClr val="C00000"/>
                </a:solidFill>
              </a:rPr>
              <a:t>produces the following output: </a:t>
            </a:r>
            <a:r>
              <a:rPr lang="en-US" dirty="0" smtClean="0"/>
              <a:t/>
            </a:r>
            <a:br>
              <a:rPr lang="en-US" dirty="0" smtClean="0"/>
            </a:br>
            <a:r>
              <a:rPr lang="en-US" dirty="0" smtClean="0"/>
              <a:t>Blocking: A= 00000100 B= 00000101</a:t>
            </a:r>
            <a:br>
              <a:rPr lang="en-US" dirty="0" smtClean="0"/>
            </a:br>
            <a:r>
              <a:rPr lang="en-US" dirty="0" smtClean="0"/>
              <a:t>Non-blocking: A= 00000100 B= 00000100</a:t>
            </a:r>
          </a:p>
          <a:p>
            <a:pPr>
              <a:buFont typeface="Wingdings" pitchFamily="2" charset="2"/>
              <a:buChar char="Ø"/>
            </a:pPr>
            <a:r>
              <a:rPr lang="en-US" dirty="0" smtClean="0"/>
              <a:t>The effect is for all the non-blocking assignments to use the old values of the variables at the beginning of the current time unit and to assign the registers new values at the end of the current time unit. This reflects how register transfers occur in some hardware systems. </a:t>
            </a:r>
          </a:p>
          <a:p>
            <a:pPr>
              <a:buFont typeface="Wingdings" pitchFamily="2" charset="2"/>
              <a:buChar char="Ø"/>
            </a:pPr>
            <a:r>
              <a:rPr lang="en-US" dirty="0" smtClean="0">
                <a:solidFill>
                  <a:srgbClr val="002060"/>
                </a:solidFill>
              </a:rPr>
              <a:t>Blocking procedural assignment is used for combinational logic and non-blocking procedural assignment for sequential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346</TotalTime>
  <Words>1992</Words>
  <Application>Microsoft Office PowerPoint</Application>
  <PresentationFormat>On-screen Show (4:3)</PresentationFormat>
  <Paragraphs>221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Trek</vt:lpstr>
      <vt:lpstr>Interview Questions VERILOG</vt:lpstr>
      <vt:lpstr>Write a verilog code to swap contents of two registers with and without a temporary register?</vt:lpstr>
      <vt:lpstr>Tell me about verilog file I/O?</vt:lpstr>
      <vt:lpstr>Slide 4</vt:lpstr>
      <vt:lpstr>Slide 5</vt:lpstr>
      <vt:lpstr>Difference between blocking and non blocking assignment statements?</vt:lpstr>
      <vt:lpstr>***Difference between blocking and non-blocking?</vt:lpstr>
      <vt:lpstr>// testing blocking and non-blocking assignment  </vt:lpstr>
      <vt:lpstr>Slide 9</vt:lpstr>
      <vt:lpstr>Tell me how blocking and non blocking statements get executed?</vt:lpstr>
      <vt:lpstr>What is the difference between a function and a task? </vt:lpstr>
      <vt:lpstr>Difference between inter statement and intra statement delay?</vt:lpstr>
      <vt:lpstr>Difference between $monitor,$display &amp; $strobe?</vt:lpstr>
      <vt:lpstr>Syntax: $display (“format_string”, par_1, par_2, ... ); $strobe (“format_string”, par_1, par_2, ... ); $monitor (“format_string”, par_1, par_2, ... ); </vt:lpstr>
      <vt:lpstr>What is difference between Verilog full case and parallel case?</vt:lpstr>
      <vt:lpstr>What is meant by inferring latches,how to avoid it?</vt:lpstr>
      <vt:lpstr>Slide 17</vt:lpstr>
      <vt:lpstr>Variable and signal which will be Updated first?</vt:lpstr>
      <vt:lpstr>Difference between Verilog and vhdl?</vt:lpstr>
      <vt:lpstr>Data types</vt:lpstr>
      <vt:lpstr>Verilog.</vt:lpstr>
      <vt:lpstr>Design reusability</vt:lpstr>
      <vt:lpstr>Can you tell me some of system tasks and their purpose?</vt:lpstr>
      <vt:lpstr>Write a Verilog code for synchronous and asynchronous reset?</vt:lpstr>
      <vt:lpstr>What is pli? why is it used?</vt:lpstr>
      <vt:lpstr>What is PLI?</vt:lpstr>
      <vt:lpstr>Given the following Verilog code, what value of "a" is displayed?  always @(clk) begin a = 0; a &lt;= 1; $display(a); end</vt:lpstr>
      <vt:lpstr>Explanation</vt:lpstr>
      <vt:lpstr>What is the difference between the following two lines of Verilog code? #5 a = b; a = #5 b; </vt:lpstr>
      <vt:lpstr>why is it that "if (2'b01 &amp; 2'b10)..." doesn't run the true case?</vt:lpstr>
      <vt:lpstr>What is the difference between === and == ?</vt:lpstr>
      <vt:lpstr>What is the difference between wire and reg?</vt:lpstr>
      <vt:lpstr>What do we mean by continuous assignment ?</vt:lpstr>
      <vt:lpstr>What is the difference between $monitor and $display?  $Monitor and $display both system functions and are both used to see the testbench results. </vt:lpstr>
      <vt:lpstr>What is $strobe?</vt:lpstr>
      <vt:lpstr>What is the difference between $setup and $hold?</vt:lpstr>
      <vt:lpstr>What is casex and casez statement?</vt:lpstr>
      <vt:lpstr>What is repeat loop in verilog?</vt:lpstr>
      <vt:lpstr>What is duty cycle?</vt:lpstr>
      <vt:lpstr>What is $random?</vt:lpstr>
      <vt:lpstr>What do you mean parallel block?</vt:lpstr>
      <vt:lpstr>In the above code a gets 0 after 1 time units, b after 5 time unit, c after 10 time units ,EXIT after 11 time units . </vt:lpstr>
      <vt:lpstr>What is $time in verilog? $Time function is invoked to get the current simulation time. A time variable is a special register data type to store simulation time. $Time returns 64bit integer value</vt:lpstr>
      <vt:lpstr>What is force and release?</vt:lpstr>
      <vt:lpstr>example</vt:lpstr>
      <vt:lpstr>What is level sensitive timing control in verilog?</vt:lpstr>
      <vt:lpstr>What are types of compiler directives?</vt:lpstr>
      <vt:lpstr>What are the shift operators in verilog?</vt:lpstr>
      <vt:lpstr>What is the output of following code? </vt:lpstr>
      <vt:lpstr>What is the output of following code? </vt:lpstr>
      <vt:lpstr>What is the output of following code?</vt:lpstr>
      <vt:lpstr>Conclusions</vt:lpstr>
      <vt:lpstr>How the negative numbers are represented in verilog?</vt:lpstr>
      <vt:lpstr>Write a verilog code to find 2’s complents of 5 with 5 bits?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a verilog code to swap contents of two registers with and without a temporary register?</dc:title>
  <dc:creator>staff</dc:creator>
  <cp:lastModifiedBy>staff</cp:lastModifiedBy>
  <cp:revision>84</cp:revision>
  <dcterms:created xsi:type="dcterms:W3CDTF">2006-08-16T00:00:00Z</dcterms:created>
  <dcterms:modified xsi:type="dcterms:W3CDTF">2017-04-25T08:18:06Z</dcterms:modified>
</cp:coreProperties>
</file>