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6" r:id="rId3"/>
    <p:sldId id="272" r:id="rId4"/>
    <p:sldId id="271" r:id="rId5"/>
    <p:sldId id="267" r:id="rId6"/>
    <p:sldId id="268" r:id="rId7"/>
    <p:sldId id="270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Black" panose="00000A00000000000000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2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9" autoAdjust="0"/>
    <p:restoredTop sz="94660"/>
  </p:normalViewPr>
  <p:slideViewPr>
    <p:cSldViewPr snapToGrid="0">
      <p:cViewPr>
        <p:scale>
          <a:sx n="50" d="100"/>
          <a:sy n="50" d="100"/>
        </p:scale>
        <p:origin x="965" y="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eror\Desktop\Final_Analysis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eror\AppData\Local\Microsoft\Windows\INetCache\IE\LZAQGK00\ritesh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Downtime Analysis from June-2024 to May 2025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724397997370748E-2"/>
          <c:y val="0.13095478770431987"/>
          <c:w val="0.88255308891362405"/>
          <c:h val="0.72521623534792046"/>
        </c:manualLayout>
      </c:layout>
      <c:lineChart>
        <c:grouping val="standar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Total Hours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Sheet3!$A$2:$A$13</c:f>
              <c:strCache>
                <c:ptCount val="12"/>
                <c:pt idx="0">
                  <c:v>Jun-24</c:v>
                </c:pt>
                <c:pt idx="1">
                  <c:v>Jul-24</c:v>
                </c:pt>
                <c:pt idx="2">
                  <c:v>Aug-24</c:v>
                </c:pt>
                <c:pt idx="3">
                  <c:v>Sep-24</c:v>
                </c:pt>
                <c:pt idx="4">
                  <c:v>Oct-24</c:v>
                </c:pt>
                <c:pt idx="5">
                  <c:v>Nov-24</c:v>
                </c:pt>
                <c:pt idx="6">
                  <c:v>Dec-24</c:v>
                </c:pt>
                <c:pt idx="7">
                  <c:v>Jan-25</c:v>
                </c:pt>
                <c:pt idx="8">
                  <c:v>Feb-25</c:v>
                </c:pt>
                <c:pt idx="9">
                  <c:v>Mar-25</c:v>
                </c:pt>
                <c:pt idx="10">
                  <c:v>Apr-25</c:v>
                </c:pt>
                <c:pt idx="11">
                  <c:v>May-25</c:v>
                </c:pt>
              </c:strCache>
            </c:strRef>
          </c:cat>
          <c:val>
            <c:numRef>
              <c:f>Sheet3!$C$2:$C$13</c:f>
              <c:numCache>
                <c:formatCode>General</c:formatCode>
                <c:ptCount val="12"/>
                <c:pt idx="0">
                  <c:v>26.18</c:v>
                </c:pt>
                <c:pt idx="1">
                  <c:v>886.12</c:v>
                </c:pt>
                <c:pt idx="2">
                  <c:v>1058.6300000000001</c:v>
                </c:pt>
                <c:pt idx="3">
                  <c:v>882</c:v>
                </c:pt>
                <c:pt idx="4">
                  <c:v>690.4</c:v>
                </c:pt>
                <c:pt idx="5">
                  <c:v>644.17999999999995</c:v>
                </c:pt>
                <c:pt idx="6">
                  <c:v>681.3</c:v>
                </c:pt>
                <c:pt idx="7">
                  <c:v>779.83</c:v>
                </c:pt>
                <c:pt idx="8">
                  <c:v>1211.98</c:v>
                </c:pt>
                <c:pt idx="9">
                  <c:v>1120.3499999999999</c:v>
                </c:pt>
                <c:pt idx="10">
                  <c:v>825.92</c:v>
                </c:pt>
                <c:pt idx="11">
                  <c:v>779.82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EE-4C7A-A0F0-16A95D850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3800095"/>
        <c:axId val="323785695"/>
      </c:lineChart>
      <c:catAx>
        <c:axId val="323800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785695"/>
        <c:crosses val="autoZero"/>
        <c:auto val="1"/>
        <c:lblAlgn val="ctr"/>
        <c:lblOffset val="100"/>
        <c:noMultiLvlLbl val="0"/>
      </c:catAx>
      <c:valAx>
        <c:axId val="32378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Downtime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800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81250434620762"/>
          <c:y val="0.13132569270785893"/>
          <c:w val="0.8756491378079706"/>
          <c:h val="0.80245775757351678"/>
        </c:manualLayout>
      </c:layout>
      <c:lineChart>
        <c:grouping val="standar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Balance (Excess/Shortage)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Sheet6!$A$2:$A$13</c:f>
              <c:numCache>
                <c:formatCode>mmm\-yy</c:formatCode>
                <c:ptCount val="12"/>
                <c:pt idx="0">
                  <c:v>45444</c:v>
                </c:pt>
                <c:pt idx="1">
                  <c:v>45474</c:v>
                </c:pt>
                <c:pt idx="2">
                  <c:v>45505</c:v>
                </c:pt>
                <c:pt idx="3">
                  <c:v>45536</c:v>
                </c:pt>
                <c:pt idx="4">
                  <c:v>45566</c:v>
                </c:pt>
                <c:pt idx="5">
                  <c:v>45597</c:v>
                </c:pt>
                <c:pt idx="6">
                  <c:v>45627</c:v>
                </c:pt>
                <c:pt idx="7">
                  <c:v>45658</c:v>
                </c:pt>
                <c:pt idx="8">
                  <c:v>45689</c:v>
                </c:pt>
                <c:pt idx="9">
                  <c:v>45717</c:v>
                </c:pt>
                <c:pt idx="10">
                  <c:v>45748</c:v>
                </c:pt>
                <c:pt idx="11">
                  <c:v>45778</c:v>
                </c:pt>
              </c:numCache>
            </c:numRef>
          </c:cat>
          <c:val>
            <c:numRef>
              <c:f>Sheet6!$B$2:$B$13</c:f>
              <c:numCache>
                <c:formatCode>General</c:formatCode>
                <c:ptCount val="12"/>
                <c:pt idx="0">
                  <c:v>694</c:v>
                </c:pt>
                <c:pt idx="1">
                  <c:v>360</c:v>
                </c:pt>
                <c:pt idx="2">
                  <c:v>940</c:v>
                </c:pt>
                <c:pt idx="3">
                  <c:v>-755</c:v>
                </c:pt>
                <c:pt idx="4">
                  <c:v>-1384</c:v>
                </c:pt>
                <c:pt idx="5">
                  <c:v>-275</c:v>
                </c:pt>
                <c:pt idx="6">
                  <c:v>-164</c:v>
                </c:pt>
                <c:pt idx="7">
                  <c:v>-165</c:v>
                </c:pt>
                <c:pt idx="8">
                  <c:v>198</c:v>
                </c:pt>
                <c:pt idx="9">
                  <c:v>198</c:v>
                </c:pt>
                <c:pt idx="10">
                  <c:v>198</c:v>
                </c:pt>
                <c:pt idx="11">
                  <c:v>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23-43B8-9757-2A52FAA77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2421424"/>
        <c:axId val="955475152"/>
      </c:lineChart>
      <c:dateAx>
        <c:axId val="952421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5475152"/>
        <c:crosses val="autoZero"/>
        <c:auto val="1"/>
        <c:lblOffset val="100"/>
        <c:baseTimeUnit val="months"/>
      </c:dateAx>
      <c:valAx>
        <c:axId val="95547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chemeClr val="tx1"/>
                    </a:solidFill>
                  </a:rPr>
                  <a:t>Balance</a:t>
                </a:r>
                <a:r>
                  <a:rPr lang="en-IN" b="1" baseline="0">
                    <a:solidFill>
                      <a:schemeClr val="tx1"/>
                    </a:solidFill>
                  </a:rPr>
                  <a:t> flow</a:t>
                </a:r>
                <a:endParaRPr lang="en-IN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42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5525913" y="-2214718"/>
            <a:ext cx="2762087" cy="9098947"/>
          </a:xfrm>
          <a:custGeom>
            <a:avLst/>
            <a:gdLst/>
            <a:ahLst/>
            <a:cxnLst/>
            <a:rect l="l" t="t" r="r" b="b"/>
            <a:pathLst>
              <a:path w="9565894" h="12131929" extrusionOk="0">
                <a:moveTo>
                  <a:pt x="0" y="12131929"/>
                </a:moveTo>
                <a:lnTo>
                  <a:pt x="9565894" y="12131929"/>
                </a:lnTo>
                <a:lnTo>
                  <a:pt x="9565894" y="10708767"/>
                </a:lnTo>
                <a:lnTo>
                  <a:pt x="9565894" y="9285605"/>
                </a:lnTo>
                <a:lnTo>
                  <a:pt x="9565894" y="7629144"/>
                </a:lnTo>
                <a:lnTo>
                  <a:pt x="9565894" y="6206109"/>
                </a:lnTo>
                <a:lnTo>
                  <a:pt x="9565894" y="4782947"/>
                </a:lnTo>
                <a:lnTo>
                  <a:pt x="4782947" y="0"/>
                </a:lnTo>
                <a:lnTo>
                  <a:pt x="0" y="4782947"/>
                </a:lnTo>
                <a:lnTo>
                  <a:pt x="0" y="6206109"/>
                </a:lnTo>
                <a:lnTo>
                  <a:pt x="0" y="7629144"/>
                </a:lnTo>
                <a:lnTo>
                  <a:pt x="0" y="9285605"/>
                </a:lnTo>
                <a:lnTo>
                  <a:pt x="0" y="10708767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10900635" y="9525"/>
            <a:ext cx="7387365" cy="4114800"/>
          </a:xfrm>
          <a:custGeom>
            <a:avLst/>
            <a:gdLst/>
            <a:ahLst/>
            <a:cxnLst/>
            <a:rect l="l" t="t" r="r" b="b"/>
            <a:pathLst>
              <a:path w="9565894" h="9285605" extrusionOk="0">
                <a:moveTo>
                  <a:pt x="4782947" y="9285605"/>
                </a:moveTo>
                <a:lnTo>
                  <a:pt x="9565894" y="4502658"/>
                </a:lnTo>
                <a:lnTo>
                  <a:pt x="9565894" y="0"/>
                </a:lnTo>
                <a:lnTo>
                  <a:pt x="0" y="0"/>
                </a:lnTo>
                <a:lnTo>
                  <a:pt x="0" y="4502658"/>
                </a:lnTo>
                <a:close/>
              </a:path>
            </a:pathLst>
          </a:custGeom>
          <a:solidFill>
            <a:srgbClr val="78201B"/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12325682" y="5405891"/>
            <a:ext cx="5962317" cy="4871584"/>
          </a:xfrm>
          <a:custGeom>
            <a:avLst/>
            <a:gdLst/>
            <a:ahLst/>
            <a:cxnLst/>
            <a:rect l="l" t="t" r="r" b="b"/>
            <a:pathLst>
              <a:path w="6151499" h="6151499" extrusionOk="0">
                <a:moveTo>
                  <a:pt x="6151499" y="6151499"/>
                </a:moveTo>
                <a:lnTo>
                  <a:pt x="6151499" y="0"/>
                </a:lnTo>
                <a:lnTo>
                  <a:pt x="0" y="6151499"/>
                </a:lnTo>
                <a:close/>
              </a:path>
            </a:pathLst>
          </a:custGeom>
          <a:solidFill>
            <a:srgbClr val="78201B"/>
          </a:solidFill>
          <a:ln>
            <a:noFill/>
          </a:ln>
        </p:spPr>
      </p:sp>
      <p:grpSp>
        <p:nvGrpSpPr>
          <p:cNvPr id="87" name="Google Shape;87;p13"/>
          <p:cNvGrpSpPr/>
          <p:nvPr/>
        </p:nvGrpSpPr>
        <p:grpSpPr>
          <a:xfrm>
            <a:off x="12733901" y="3014083"/>
            <a:ext cx="4418452" cy="4418452"/>
            <a:chOff x="0" y="0"/>
            <a:chExt cx="812800" cy="81280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/>
          <p:nvPr/>
        </p:nvSpPr>
        <p:spPr>
          <a:xfrm>
            <a:off x="12813710" y="3014083"/>
            <a:ext cx="4258834" cy="4258834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438" b="-2437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028701" y="7272917"/>
            <a:ext cx="5433059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78201B"/>
                </a:solidFill>
                <a:latin typeface="+mj-lt"/>
                <a:cs typeface="Times New Roman" panose="02020603050405020304" pitchFamily="18" charset="0"/>
                <a:sym typeface="Montserrat"/>
              </a:rPr>
              <a:t>Name: Ritesh Sharma</a:t>
            </a:r>
            <a:endParaRPr b="1" dirty="0">
              <a:latin typeface="+mj-lt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78201B"/>
                </a:solidFill>
                <a:latin typeface="+mj-lt"/>
                <a:cs typeface="Times New Roman" panose="02020603050405020304" pitchFamily="18" charset="0"/>
                <a:sym typeface="Montserrat"/>
              </a:rPr>
              <a:t>Roll No: 24f1001677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78201B"/>
                </a:solidFill>
                <a:latin typeface="+mj-lt"/>
                <a:cs typeface="Times New Roman" panose="02020603050405020304" pitchFamily="18" charset="0"/>
                <a:sym typeface="Montserrat"/>
              </a:rPr>
              <a:t>Course Stage: Diploma Level</a:t>
            </a:r>
          </a:p>
          <a:p>
            <a:pPr lvl="0">
              <a:lnSpc>
                <a:spcPct val="150000"/>
              </a:lnSpc>
            </a:pPr>
            <a:r>
              <a:rPr lang="en-US" sz="2300" b="1" dirty="0">
                <a:solidFill>
                  <a:srgbClr val="78201B"/>
                </a:solidFill>
                <a:latin typeface="+mj-lt"/>
                <a:cs typeface="Times New Roman" panose="02020603050405020304" pitchFamily="18" charset="0"/>
                <a:sym typeface="Montserrat"/>
              </a:rPr>
              <a:t>Email: 24f1001677@ds.study.iitm.ac.in</a:t>
            </a:r>
          </a:p>
        </p:txBody>
      </p:sp>
      <p:sp>
        <p:nvSpPr>
          <p:cNvPr id="92" name="Google Shape;92;p13"/>
          <p:cNvSpPr txBox="1"/>
          <p:nvPr/>
        </p:nvSpPr>
        <p:spPr>
          <a:xfrm>
            <a:off x="1028701" y="4869799"/>
            <a:ext cx="1170520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b="1" dirty="0">
                <a:latin typeface="+mj-lt"/>
                <a:cs typeface="Times New Roman" panose="02020603050405020304" pitchFamily="18" charset="0"/>
              </a:rPr>
              <a:t>Improving Production and Quality Control in Injection </a:t>
            </a:r>
            <a:r>
              <a:rPr lang="en-US" sz="3600" b="1" dirty="0" err="1">
                <a:latin typeface="+mj-lt"/>
                <a:cs typeface="Times New Roman" panose="02020603050405020304" pitchFamily="18" charset="0"/>
              </a:rPr>
              <a:t>Moulding</a:t>
            </a:r>
            <a:r>
              <a:rPr lang="en-US" sz="3600" b="1" dirty="0">
                <a:latin typeface="+mj-lt"/>
                <a:cs typeface="Times New Roman" panose="02020603050405020304" pitchFamily="18" charset="0"/>
              </a:rPr>
              <a:t> through Operational Optimization</a:t>
            </a:r>
          </a:p>
        </p:txBody>
      </p:sp>
      <p:sp>
        <p:nvSpPr>
          <p:cNvPr id="93" name="Google Shape;93;p13"/>
          <p:cNvSpPr txBox="1"/>
          <p:nvPr/>
        </p:nvSpPr>
        <p:spPr>
          <a:xfrm>
            <a:off x="960354" y="1384281"/>
            <a:ext cx="7387365" cy="313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i="0" u="none" strike="noStrike" cap="none" dirty="0">
                <a:solidFill>
                  <a:srgbClr val="78201B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BUSINESS DATA </a:t>
            </a:r>
            <a:endParaRPr lang="en-US" sz="6500" b="1" dirty="0">
              <a:solidFill>
                <a:srgbClr val="78201B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i="0" u="none" strike="noStrike" cap="none" dirty="0">
                <a:solidFill>
                  <a:srgbClr val="78201B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MANAGEMENT</a:t>
            </a:r>
            <a:endParaRPr dirty="0"/>
          </a:p>
          <a:p>
            <a:pPr marL="0" marR="0" lvl="0" indent="0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i="0" u="none" strike="noStrike" cap="none" dirty="0">
                <a:solidFill>
                  <a:srgbClr val="78201B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CAPSTONE PROJECT </a:t>
            </a:r>
            <a:endParaRPr dirty="0"/>
          </a:p>
        </p:txBody>
      </p:sp>
      <p:sp>
        <p:nvSpPr>
          <p:cNvPr id="94" name="Google Shape;94;p13"/>
          <p:cNvSpPr/>
          <p:nvPr/>
        </p:nvSpPr>
        <p:spPr>
          <a:xfrm>
            <a:off x="204816" y="-4169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 extrusionOk="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999"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>
            <a:off x="9332792" y="0"/>
            <a:ext cx="9003334" cy="3503805"/>
          </a:xfrm>
          <a:custGeom>
            <a:avLst/>
            <a:gdLst/>
            <a:ahLst/>
            <a:cxnLst/>
            <a:rect l="l" t="t" r="r" b="b"/>
            <a:pathLst>
              <a:path w="9565894" h="9285605" extrusionOk="0">
                <a:moveTo>
                  <a:pt x="4782947" y="9285605"/>
                </a:moveTo>
                <a:lnTo>
                  <a:pt x="9565894" y="4502658"/>
                </a:lnTo>
                <a:lnTo>
                  <a:pt x="9565894" y="0"/>
                </a:lnTo>
                <a:lnTo>
                  <a:pt x="0" y="0"/>
                </a:lnTo>
                <a:lnTo>
                  <a:pt x="0" y="4502658"/>
                </a:lnTo>
                <a:close/>
              </a:path>
            </a:pathLst>
          </a:custGeom>
          <a:solidFill>
            <a:srgbClr val="78201B"/>
          </a:solidFill>
          <a:ln>
            <a:noFill/>
          </a:ln>
        </p:spPr>
      </p:sp>
      <p:sp>
        <p:nvSpPr>
          <p:cNvPr id="251" name="Google Shape;251;p22"/>
          <p:cNvSpPr/>
          <p:nvPr/>
        </p:nvSpPr>
        <p:spPr>
          <a:xfrm>
            <a:off x="13722502" y="5673376"/>
            <a:ext cx="4613624" cy="4613624"/>
          </a:xfrm>
          <a:custGeom>
            <a:avLst/>
            <a:gdLst/>
            <a:ahLst/>
            <a:cxnLst/>
            <a:rect l="l" t="t" r="r" b="b"/>
            <a:pathLst>
              <a:path w="6151499" h="6151499" extrusionOk="0">
                <a:moveTo>
                  <a:pt x="6151499" y="6151499"/>
                </a:moveTo>
                <a:lnTo>
                  <a:pt x="6151499" y="0"/>
                </a:lnTo>
                <a:lnTo>
                  <a:pt x="0" y="6151499"/>
                </a:lnTo>
                <a:close/>
              </a:path>
            </a:pathLst>
          </a:custGeom>
          <a:solidFill>
            <a:srgbClr val="78201B"/>
          </a:solidFill>
          <a:ln>
            <a:noFill/>
          </a:ln>
        </p:spPr>
      </p:sp>
      <p:sp>
        <p:nvSpPr>
          <p:cNvPr id="252" name="Google Shape;252;p22"/>
          <p:cNvSpPr/>
          <p:nvPr/>
        </p:nvSpPr>
        <p:spPr>
          <a:xfrm>
            <a:off x="3383372" y="4068004"/>
            <a:ext cx="2775617" cy="2775617"/>
          </a:xfrm>
          <a:custGeom>
            <a:avLst/>
            <a:gdLst/>
            <a:ahLst/>
            <a:cxnLst/>
            <a:rect l="l" t="t" r="r" b="b"/>
            <a:pathLst>
              <a:path w="2775617" h="2775617" extrusionOk="0">
                <a:moveTo>
                  <a:pt x="0" y="0"/>
                </a:moveTo>
                <a:lnTo>
                  <a:pt x="2775617" y="0"/>
                </a:lnTo>
                <a:lnTo>
                  <a:pt x="2775617" y="2775617"/>
                </a:lnTo>
                <a:lnTo>
                  <a:pt x="0" y="27756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/>
            </a:stretch>
          </a:blipFill>
          <a:ln>
            <a:noFill/>
          </a:ln>
        </p:spPr>
      </p:sp>
      <p:sp>
        <p:nvSpPr>
          <p:cNvPr id="253" name="Google Shape;253;p22"/>
          <p:cNvSpPr txBox="1"/>
          <p:nvPr/>
        </p:nvSpPr>
        <p:spPr>
          <a:xfrm>
            <a:off x="3753398" y="4454102"/>
            <a:ext cx="11521256" cy="12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78201B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5C71D2B-4AD7-E988-7181-3B2B2B615BEC}"/>
              </a:ext>
            </a:extLst>
          </p:cNvPr>
          <p:cNvSpPr/>
          <p:nvPr/>
        </p:nvSpPr>
        <p:spPr>
          <a:xfrm>
            <a:off x="11336492" y="1439075"/>
            <a:ext cx="6593059" cy="7968955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529E9-0B09-266D-8A34-DE618C281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23" y="473460"/>
            <a:ext cx="8657558" cy="5519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8201B"/>
                </a:solidFill>
                <a:latin typeface="Montserrat Black" panose="00000A00000000000000" pitchFamily="2" charset="0"/>
                <a:sym typeface="Montserrat Black"/>
              </a:rPr>
              <a:t>ORGANIZATION BACKGROUND</a:t>
            </a:r>
            <a:endParaRPr lang="en-IN" dirty="0">
              <a:latin typeface="Montserrat Black" panose="00000A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479B32-9CB9-863C-268F-055DEC0A15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36492" y="1190396"/>
            <a:ext cx="6458214" cy="821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Organization:</a:t>
            </a: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Ganes </a:t>
            </a:r>
            <a:r>
              <a:rPr kumimoji="0" lang="en-US" alt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Metplast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Pvt. Ltd.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Business:</a:t>
            </a: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Manufacturer of plastic components for Automotive, Electrical, and Consumer Goods industries.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Operations:</a:t>
            </a: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Uses 80T–350 T injection molding machines for end-to-end production.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Specific Problem:</a:t>
            </a: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High rework/rejection rates, frequent machine downtimes, and inefficient inventory planning affecting production targets.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32254-147F-4FB6-548E-7C2DD6C2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48" y="1415356"/>
            <a:ext cx="5022487" cy="3048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5C3D7-7E8E-28AF-0BE3-C8870CDD70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56" y="1439075"/>
            <a:ext cx="5483574" cy="3046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84412-52C6-694F-30F4-6A0E3A3F9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49" y="5173456"/>
            <a:ext cx="4892350" cy="352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D19F2-5679-9658-2B61-CBD3801C6B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00" y="5173457"/>
            <a:ext cx="1591960" cy="1760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E428B5-EA08-C26B-1F97-450E609592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792842" y="5173457"/>
            <a:ext cx="1645181" cy="1760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E2492-67C3-6A64-A504-3CFEF0EE422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82"/>
          <a:stretch/>
        </p:blipFill>
        <p:spPr bwMode="auto">
          <a:xfrm>
            <a:off x="5242553" y="6934101"/>
            <a:ext cx="1653425" cy="17606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71E0-8AB1-CB52-F370-9566CF7215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2" t="24314" r="1042" b="12593"/>
          <a:stretch/>
        </p:blipFill>
        <p:spPr bwMode="auto">
          <a:xfrm>
            <a:off x="6792843" y="6934101"/>
            <a:ext cx="1645179" cy="1760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90B170-4C1C-7571-A966-6F6B820DAA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023" y="5171413"/>
            <a:ext cx="2627307" cy="3525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6878A3-CF1A-CE69-1104-ADDE0C56C931}"/>
              </a:ext>
            </a:extLst>
          </p:cNvPr>
          <p:cNvSpPr txBox="1"/>
          <p:nvPr/>
        </p:nvSpPr>
        <p:spPr>
          <a:xfrm>
            <a:off x="314438" y="4547350"/>
            <a:ext cx="511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  </a:t>
            </a:r>
            <a:r>
              <a:rPr lang="en-IN" sz="1800" dirty="0" err="1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). Photograph of the firm’s main entrance gate</a:t>
            </a:r>
            <a:endParaRPr lang="en-IN" sz="18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601C1-5E9A-A6AA-1149-92D4CB5D3D22}"/>
              </a:ext>
            </a:extLst>
          </p:cNvPr>
          <p:cNvSpPr txBox="1"/>
          <p:nvPr/>
        </p:nvSpPr>
        <p:spPr>
          <a:xfrm>
            <a:off x="6951509" y="4547350"/>
            <a:ext cx="3014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+mj-lt"/>
                <a:ea typeface="Arial" panose="020B0604020202020204" pitchFamily="34" charset="0"/>
              </a:rPr>
              <a:t>ii). </a:t>
            </a:r>
            <a:r>
              <a:rPr lang="en-IN" sz="1800" dirty="0">
                <a:latin typeface="+mj-lt"/>
                <a:ea typeface="Arial" panose="020B0604020202020204" pitchFamily="34" charset="0"/>
              </a:rPr>
              <a:t>80T</a:t>
            </a:r>
            <a:r>
              <a:rPr lang="en-IN" sz="1800" dirty="0">
                <a:effectLst/>
                <a:latin typeface="+mj-lt"/>
                <a:ea typeface="Arial" panose="020B0604020202020204" pitchFamily="34" charset="0"/>
              </a:rPr>
              <a:t>-350T  Machines </a:t>
            </a:r>
            <a:endParaRPr lang="en-IN" sz="18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97CAF5-F588-B3A0-B8A4-570CC0A513F5}"/>
              </a:ext>
            </a:extLst>
          </p:cNvPr>
          <p:cNvSpPr txBox="1"/>
          <p:nvPr/>
        </p:nvSpPr>
        <p:spPr>
          <a:xfrm>
            <a:off x="993668" y="8992975"/>
            <a:ext cx="3621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+mj-lt"/>
                <a:ea typeface="Arial" panose="020B0604020202020204" pitchFamily="34" charset="0"/>
              </a:rPr>
              <a:t>iii). </a:t>
            </a:r>
            <a:r>
              <a:rPr lang="en-IN" sz="1800" dirty="0">
                <a:effectLst/>
                <a:latin typeface="+mj-lt"/>
                <a:ea typeface="Arial" panose="020B0604020202020204" pitchFamily="34" charset="0"/>
              </a:rPr>
              <a:t>Discussion Panel by workers </a:t>
            </a:r>
            <a:endParaRPr lang="en-IN" sz="18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5914C0-652B-B016-58DA-5309F8E501BF}"/>
              </a:ext>
            </a:extLst>
          </p:cNvPr>
          <p:cNvSpPr txBox="1"/>
          <p:nvPr/>
        </p:nvSpPr>
        <p:spPr>
          <a:xfrm>
            <a:off x="5581756" y="8976270"/>
            <a:ext cx="277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iv). Product defects </a:t>
            </a:r>
            <a:endParaRPr lang="en-IN" sz="18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E500C-D67B-2669-E0F1-B6C5FD3B0BBA}"/>
              </a:ext>
            </a:extLst>
          </p:cNvPr>
          <p:cNvSpPr txBox="1"/>
          <p:nvPr/>
        </p:nvSpPr>
        <p:spPr>
          <a:xfrm>
            <a:off x="8758627" y="8947377"/>
            <a:ext cx="217617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SzPts val="1000"/>
            </a:pPr>
            <a:r>
              <a:rPr lang="en-IN" sz="1800" dirty="0">
                <a:effectLst/>
                <a:latin typeface="+mj-lt"/>
                <a:ea typeface="Arial" panose="020B0604020202020204" pitchFamily="34" charset="0"/>
              </a:rPr>
              <a:t>v).</a:t>
            </a:r>
            <a:r>
              <a:rPr lang="en-IN" sz="1800" dirty="0">
                <a:latin typeface="+mj-lt"/>
                <a:ea typeface="Arial" panose="020B0604020202020204" pitchFamily="34" charset="0"/>
              </a:rPr>
              <a:t> Inspection Units</a:t>
            </a:r>
            <a:r>
              <a:rPr lang="en-IN" sz="1800" dirty="0">
                <a:effectLst/>
                <a:latin typeface="+mj-lt"/>
                <a:ea typeface="Arial" panose="020B0604020202020204" pitchFamily="34" charset="0"/>
              </a:rPr>
              <a:t>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45002B-2ED7-35E9-47D9-ACF94C96852A}"/>
              </a:ext>
            </a:extLst>
          </p:cNvPr>
          <p:cNvSpPr txBox="1"/>
          <p:nvPr/>
        </p:nvSpPr>
        <p:spPr>
          <a:xfrm>
            <a:off x="17160241" y="9716844"/>
            <a:ext cx="1127759" cy="570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7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Page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234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8EEEDA6-7AD5-FAB4-8FC5-72647948FB7F}"/>
              </a:ext>
            </a:extLst>
          </p:cNvPr>
          <p:cNvSpPr/>
          <p:nvPr/>
        </p:nvSpPr>
        <p:spPr>
          <a:xfrm>
            <a:off x="1432560" y="1246909"/>
            <a:ext cx="15289967" cy="830648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3C13F-5812-17E6-6B76-05D3615B35C6}"/>
              </a:ext>
            </a:extLst>
          </p:cNvPr>
          <p:cNvSpPr txBox="1"/>
          <p:nvPr/>
        </p:nvSpPr>
        <p:spPr>
          <a:xfrm>
            <a:off x="17205960" y="9716844"/>
            <a:ext cx="1082040" cy="570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7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Page </a:t>
            </a: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5B125-B940-5EF4-D307-2765FEE65C87}"/>
              </a:ext>
            </a:extLst>
          </p:cNvPr>
          <p:cNvSpPr txBox="1"/>
          <p:nvPr/>
        </p:nvSpPr>
        <p:spPr>
          <a:xfrm>
            <a:off x="5591175" y="408709"/>
            <a:ext cx="7715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78201B"/>
                </a:solidFill>
                <a:latin typeface="Montserrat Black" panose="00000A00000000000000" pitchFamily="2" charset="0"/>
                <a:sym typeface="Montserrat Black"/>
              </a:rPr>
              <a:t>PROBLEM STATEMENTS</a:t>
            </a:r>
            <a:endParaRPr lang="en-IN" sz="4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9C5DB6-C112-CECB-82A0-848FBC34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750" b="10867"/>
          <a:stretch>
            <a:fillRect/>
          </a:stretch>
        </p:blipFill>
        <p:spPr>
          <a:xfrm>
            <a:off x="1703322" y="1409358"/>
            <a:ext cx="14881356" cy="7981584"/>
          </a:xfrm>
          <a:prstGeom prst="rect">
            <a:avLst/>
          </a:prstGeom>
        </p:spPr>
      </p:pic>
      <p:pic>
        <p:nvPicPr>
          <p:cNvPr id="18" name="Graphic 17" descr="Factory with solid fill">
            <a:extLst>
              <a:ext uri="{FF2B5EF4-FFF2-40B4-BE49-F238E27FC236}">
                <a16:creationId xmlns:a16="http://schemas.microsoft.com/office/drawing/2014/main" id="{F707D085-2233-BC83-602C-1620044CD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896058"/>
            <a:ext cx="3657600" cy="3657600"/>
          </a:xfrm>
          <a:prstGeom prst="rect">
            <a:avLst/>
          </a:prstGeom>
        </p:spPr>
      </p:pic>
      <p:pic>
        <p:nvPicPr>
          <p:cNvPr id="19" name="Graphic 18" descr="Factory with solid fill">
            <a:extLst>
              <a:ext uri="{FF2B5EF4-FFF2-40B4-BE49-F238E27FC236}">
                <a16:creationId xmlns:a16="http://schemas.microsoft.com/office/drawing/2014/main" id="{60F5D53C-4710-F831-D726-7058E464F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00207" y="896058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85F073B6-6CDE-8D76-3EC6-4E1F246EDA6E}"/>
              </a:ext>
            </a:extLst>
          </p:cNvPr>
          <p:cNvSpPr/>
          <p:nvPr/>
        </p:nvSpPr>
        <p:spPr>
          <a:xfrm>
            <a:off x="8321137" y="2099632"/>
            <a:ext cx="9311544" cy="657982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D8222F37-74B8-4818-DACB-A8C36853CE84}"/>
              </a:ext>
            </a:extLst>
          </p:cNvPr>
          <p:cNvSpPr/>
          <p:nvPr/>
        </p:nvSpPr>
        <p:spPr>
          <a:xfrm>
            <a:off x="655319" y="2099631"/>
            <a:ext cx="6849572" cy="657982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8B035-1943-3BA4-35D0-8B41210EC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793" y="666154"/>
            <a:ext cx="5643613" cy="9255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8201B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CLEANING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89009-F243-B1CF-E82A-1E10370AAD11}"/>
              </a:ext>
            </a:extLst>
          </p:cNvPr>
          <p:cNvSpPr txBox="1"/>
          <p:nvPr/>
        </p:nvSpPr>
        <p:spPr>
          <a:xfrm>
            <a:off x="17196134" y="9716844"/>
            <a:ext cx="1091866" cy="570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7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Page 4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4D07C-B484-1256-D91C-40779DCB6BA4}"/>
              </a:ext>
            </a:extLst>
          </p:cNvPr>
          <p:cNvSpPr txBox="1"/>
          <p:nvPr/>
        </p:nvSpPr>
        <p:spPr>
          <a:xfrm>
            <a:off x="752366" y="1942820"/>
            <a:ext cx="6752525" cy="6036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Collected 12 months </a:t>
            </a:r>
            <a:r>
              <a:rPr lang="en-US" sz="2000" dirty="0"/>
              <a:t>of production, rejection, downtime, and inventory data (</a:t>
            </a:r>
            <a:r>
              <a:rPr lang="en-US" sz="2000" b="1" dirty="0"/>
              <a:t>June 2024–May 2025</a:t>
            </a:r>
            <a:r>
              <a:rPr lang="en-US" sz="2000" dirty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Managed 13+ Excel datasets covering OEE, daily logs, downtime, parts stock, material details.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Handled missing values, duplicates</a:t>
            </a:r>
            <a:r>
              <a:rPr lang="en-US" sz="2000" b="1" dirty="0"/>
              <a:t>, password-protected </a:t>
            </a:r>
            <a:r>
              <a:rPr lang="en-US" sz="2000" dirty="0"/>
              <a:t>sheets, and formatting misalignments.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b="1" dirty="0"/>
              <a:t>Excel</a:t>
            </a:r>
            <a:r>
              <a:rPr lang="en-US" sz="2000" dirty="0"/>
              <a:t> for manual fixes, summaries, and early checks.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</a:t>
            </a:r>
            <a:r>
              <a:rPr lang="en-US" sz="2000" b="1" dirty="0"/>
              <a:t>Python (Pandas)</a:t>
            </a:r>
            <a:r>
              <a:rPr lang="en-US" sz="2000" dirty="0"/>
              <a:t> for merging, filtering, reshaping, and final clean datasets.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Created </a:t>
            </a:r>
            <a:r>
              <a:rPr lang="en-US" sz="2000" b="1" dirty="0"/>
              <a:t>11+ custom summary sheets</a:t>
            </a:r>
            <a:r>
              <a:rPr lang="en-US" sz="2000" dirty="0"/>
              <a:t> for ready analysis.</a:t>
            </a:r>
          </a:p>
        </p:txBody>
      </p:sp>
      <p:grpSp>
        <p:nvGrpSpPr>
          <p:cNvPr id="19" name="Google Shape;197;p20">
            <a:extLst>
              <a:ext uri="{FF2B5EF4-FFF2-40B4-BE49-F238E27FC236}">
                <a16:creationId xmlns:a16="http://schemas.microsoft.com/office/drawing/2014/main" id="{A1B9045E-07C9-7447-19E1-047BDC0B1D1A}"/>
              </a:ext>
            </a:extLst>
          </p:cNvPr>
          <p:cNvGrpSpPr/>
          <p:nvPr/>
        </p:nvGrpSpPr>
        <p:grpSpPr>
          <a:xfrm>
            <a:off x="7829284" y="2222327"/>
            <a:ext cx="491852" cy="6334436"/>
            <a:chOff x="0" y="0"/>
            <a:chExt cx="39380" cy="1377130"/>
          </a:xfrm>
        </p:grpSpPr>
        <p:sp>
          <p:nvSpPr>
            <p:cNvPr id="20" name="Google Shape;198;p20">
              <a:extLst>
                <a:ext uri="{FF2B5EF4-FFF2-40B4-BE49-F238E27FC236}">
                  <a16:creationId xmlns:a16="http://schemas.microsoft.com/office/drawing/2014/main" id="{4FB9B252-51F9-FA84-EAE0-348B880BB235}"/>
                </a:ext>
              </a:extLst>
            </p:cNvPr>
            <p:cNvSpPr/>
            <p:nvPr/>
          </p:nvSpPr>
          <p:spPr>
            <a:xfrm>
              <a:off x="0" y="0"/>
              <a:ext cx="12543" cy="1377130"/>
            </a:xfrm>
            <a:custGeom>
              <a:avLst/>
              <a:gdLst/>
              <a:ahLst/>
              <a:cxnLst/>
              <a:rect l="l" t="t" r="r" b="b"/>
              <a:pathLst>
                <a:path w="12543" h="1377130" extrusionOk="0">
                  <a:moveTo>
                    <a:pt x="0" y="0"/>
                  </a:moveTo>
                  <a:lnTo>
                    <a:pt x="12543" y="0"/>
                  </a:lnTo>
                  <a:lnTo>
                    <a:pt x="12543" y="1377130"/>
                  </a:lnTo>
                  <a:lnTo>
                    <a:pt x="0" y="1377130"/>
                  </a:lnTo>
                  <a:close/>
                </a:path>
              </a:pathLst>
            </a:custGeom>
            <a:solidFill>
              <a:srgbClr val="78201B"/>
            </a:solidFill>
            <a:ln>
              <a:noFill/>
            </a:ln>
          </p:spPr>
        </p:sp>
        <p:sp>
          <p:nvSpPr>
            <p:cNvPr id="21" name="Google Shape;199;p20">
              <a:extLst>
                <a:ext uri="{FF2B5EF4-FFF2-40B4-BE49-F238E27FC236}">
                  <a16:creationId xmlns:a16="http://schemas.microsoft.com/office/drawing/2014/main" id="{18094D82-BF64-B3C8-0382-19927D23E9D0}"/>
                </a:ext>
              </a:extLst>
            </p:cNvPr>
            <p:cNvSpPr txBox="1"/>
            <p:nvPr/>
          </p:nvSpPr>
          <p:spPr>
            <a:xfrm>
              <a:off x="26837" y="0"/>
              <a:ext cx="12543" cy="1377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E892C73-9BF2-DB2D-E08F-6FC6D245F571}"/>
              </a:ext>
            </a:extLst>
          </p:cNvPr>
          <p:cNvSpPr txBox="1"/>
          <p:nvPr/>
        </p:nvSpPr>
        <p:spPr>
          <a:xfrm>
            <a:off x="8497342" y="1714220"/>
            <a:ext cx="9135338" cy="696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IN" sz="2000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Montserrat" panose="00000500000000000000" pitchFamily="2" charset="0"/>
              </a:rPr>
              <a:t>Rejection &amp; Lumps:</a:t>
            </a:r>
            <a:r>
              <a:rPr lang="en-IN" sz="2000" dirty="0">
                <a:latin typeface="Montserrat" panose="00000500000000000000" pitchFamily="2" charset="0"/>
              </a:rPr>
              <a:t> Tracked rejection % (Rt) &amp; lump weights (Lt) to capture explicit &amp; hidden losses.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Montserrat" panose="00000500000000000000" pitchFamily="2" charset="0"/>
              </a:rPr>
              <a:t>Correlation Analysis:</a:t>
            </a:r>
            <a:r>
              <a:rPr lang="en-IN" sz="2000" dirty="0">
                <a:latin typeface="Montserrat" panose="00000500000000000000" pitchFamily="2" charset="0"/>
              </a:rPr>
              <a:t> Applied </a:t>
            </a:r>
            <a:r>
              <a:rPr lang="en-IN" sz="2000" b="1" dirty="0">
                <a:latin typeface="Montserrat" panose="00000500000000000000" pitchFamily="2" charset="0"/>
              </a:rPr>
              <a:t>Pearson’s r</a:t>
            </a:r>
            <a:r>
              <a:rPr lang="en-IN" sz="2000" dirty="0">
                <a:latin typeface="Montserrat" panose="00000500000000000000" pitchFamily="2" charset="0"/>
              </a:rPr>
              <a:t> to find relationships between rejection, lumps, downtime.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Montserrat" panose="00000500000000000000" pitchFamily="2" charset="0"/>
              </a:rPr>
              <a:t>Downtime Trend &amp; RCA:</a:t>
            </a:r>
            <a:r>
              <a:rPr lang="en-IN" sz="2000" dirty="0">
                <a:latin typeface="Montserrat" panose="00000500000000000000" pitchFamily="2" charset="0"/>
              </a:rPr>
              <a:t> Categorized total downtime (Dt), identified high-impact causes using trend &amp; root cause analysis.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Montserrat" panose="00000500000000000000" pitchFamily="2" charset="0"/>
              </a:rPr>
              <a:t>Pareto Analysis:</a:t>
            </a:r>
            <a:r>
              <a:rPr lang="en-IN" sz="2000" dirty="0">
                <a:latin typeface="Montserrat" panose="00000500000000000000" pitchFamily="2" charset="0"/>
              </a:rPr>
              <a:t> Used </a:t>
            </a:r>
            <a:r>
              <a:rPr lang="en-IN" sz="2000" b="1" dirty="0">
                <a:latin typeface="Montserrat" panose="00000500000000000000" pitchFamily="2" charset="0"/>
              </a:rPr>
              <a:t>80/20 rule</a:t>
            </a:r>
            <a:r>
              <a:rPr lang="en-IN" sz="2000" dirty="0">
                <a:latin typeface="Montserrat" panose="00000500000000000000" pitchFamily="2" charset="0"/>
              </a:rPr>
              <a:t> to pinpoint vital few downtime drivers for prioritization.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Montserrat" panose="00000500000000000000" pitchFamily="2" charset="0"/>
              </a:rPr>
              <a:t>OEE Analysis:</a:t>
            </a:r>
            <a:r>
              <a:rPr lang="en-IN" sz="2000" dirty="0">
                <a:latin typeface="Montserrat" panose="00000500000000000000" pitchFamily="2" charset="0"/>
              </a:rPr>
              <a:t> Calculated Availability, Performance, and Quality to assess machine-wise effectiveness.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Montserrat" panose="00000500000000000000" pitchFamily="2" charset="0"/>
              </a:rPr>
              <a:t>Inventory Analysis:</a:t>
            </a:r>
            <a:r>
              <a:rPr lang="en-IN" sz="2000" dirty="0">
                <a:latin typeface="Montserrat" panose="00000500000000000000" pitchFamily="2" charset="0"/>
              </a:rPr>
              <a:t> Performed 12-month trend study on opening stock, RM+RG, shortages, to uncover planning gaps.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Montserrat" panose="00000500000000000000" pitchFamily="2" charset="0"/>
              </a:rPr>
              <a:t>Visualized results with </a:t>
            </a:r>
            <a:r>
              <a:rPr lang="en-IN" sz="2000" b="1" dirty="0">
                <a:latin typeface="Montserrat" panose="00000500000000000000" pitchFamily="2" charset="0"/>
              </a:rPr>
              <a:t>Excel charts, pivot tables,</a:t>
            </a:r>
            <a:r>
              <a:rPr lang="en-IN" sz="2000" dirty="0">
                <a:latin typeface="Montserrat" panose="00000500000000000000" pitchFamily="2" charset="0"/>
              </a:rPr>
              <a:t> and </a:t>
            </a:r>
            <a:r>
              <a:rPr lang="en-IN" sz="2000" b="1" dirty="0">
                <a:latin typeface="Montserrat" panose="00000500000000000000" pitchFamily="2" charset="0"/>
              </a:rPr>
              <a:t>Python (Matplotlib, Seaborn)</a:t>
            </a:r>
            <a:r>
              <a:rPr lang="en-IN" sz="2000" dirty="0">
                <a:latin typeface="Montserrat" panose="00000500000000000000" pitchFamily="2" charset="0"/>
              </a:rPr>
              <a:t> plots.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47CC5-3E3F-6CC0-F584-4FAC87974E3B}"/>
              </a:ext>
            </a:extLst>
          </p:cNvPr>
          <p:cNvSpPr txBox="1"/>
          <p:nvPr/>
        </p:nvSpPr>
        <p:spPr>
          <a:xfrm>
            <a:off x="9369311" y="785842"/>
            <a:ext cx="7391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78201B"/>
                </a:solidFill>
                <a:latin typeface="Montserrat Black"/>
                <a:sym typeface="Montserrat Black"/>
              </a:rPr>
              <a:t>METHOD OF ANALYSIS</a:t>
            </a:r>
            <a:endParaRPr lang="en-IN" sz="4000" dirty="0"/>
          </a:p>
        </p:txBody>
      </p:sp>
      <p:sp>
        <p:nvSpPr>
          <p:cNvPr id="28" name="Google Shape;128;p15">
            <a:extLst>
              <a:ext uri="{FF2B5EF4-FFF2-40B4-BE49-F238E27FC236}">
                <a16:creationId xmlns:a16="http://schemas.microsoft.com/office/drawing/2014/main" id="{79D5D84B-5ECC-D58D-5888-27374835B6AD}"/>
              </a:ext>
            </a:extLst>
          </p:cNvPr>
          <p:cNvSpPr/>
          <p:nvPr/>
        </p:nvSpPr>
        <p:spPr>
          <a:xfrm>
            <a:off x="6734771" y="9682"/>
            <a:ext cx="2466944" cy="2466944"/>
          </a:xfrm>
          <a:custGeom>
            <a:avLst/>
            <a:gdLst/>
            <a:ahLst/>
            <a:cxnLst/>
            <a:rect l="l" t="t" r="r" b="b"/>
            <a:pathLst>
              <a:path w="2466944" h="2466944" extrusionOk="0">
                <a:moveTo>
                  <a:pt x="0" y="0"/>
                </a:moveTo>
                <a:lnTo>
                  <a:pt x="2466944" y="0"/>
                </a:lnTo>
                <a:lnTo>
                  <a:pt x="2466944" y="2466944"/>
                </a:lnTo>
                <a:lnTo>
                  <a:pt x="0" y="24669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37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B2D92D4-55A4-3EBC-6C9C-FED44277DA2E}"/>
              </a:ext>
            </a:extLst>
          </p:cNvPr>
          <p:cNvSpPr/>
          <p:nvPr/>
        </p:nvSpPr>
        <p:spPr>
          <a:xfrm>
            <a:off x="7512266" y="6087670"/>
            <a:ext cx="9957957" cy="379140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4C8C1-340D-17BF-E6DF-63345DF6E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814" y="5565"/>
            <a:ext cx="6169553" cy="84137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8201B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RESULTS AND FINDINGS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A7735-DFFA-8C0E-F13C-A6D1D103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8033" y="608805"/>
            <a:ext cx="9831645" cy="58989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Operational Insights from Rejection Rates and Scrap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F87EA-5B8A-1D57-625A-47B29BAC4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1" y="1374095"/>
            <a:ext cx="8300614" cy="390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29DA0-2836-0C75-5BA6-484BFAD00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8" y="5752838"/>
            <a:ext cx="6245353" cy="391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7E734-F206-CA53-3404-1FE7BDF05D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334" y="1514964"/>
            <a:ext cx="9183065" cy="37083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162AFB-1B99-6428-6088-7D710FCABA94}"/>
              </a:ext>
            </a:extLst>
          </p:cNvPr>
          <p:cNvSpPr txBox="1"/>
          <p:nvPr/>
        </p:nvSpPr>
        <p:spPr>
          <a:xfrm>
            <a:off x="17283419" y="9761701"/>
            <a:ext cx="1203960" cy="570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7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Page </a:t>
            </a: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lang="en-US" sz="2000" dirty="0"/>
          </a:p>
        </p:txBody>
      </p:sp>
      <p:sp>
        <p:nvSpPr>
          <p:cNvPr id="9" name="Google Shape;128;p15">
            <a:extLst>
              <a:ext uri="{FF2B5EF4-FFF2-40B4-BE49-F238E27FC236}">
                <a16:creationId xmlns:a16="http://schemas.microsoft.com/office/drawing/2014/main" id="{B18F3842-E242-BBDB-725B-84B1DDAB72E1}"/>
              </a:ext>
            </a:extLst>
          </p:cNvPr>
          <p:cNvSpPr/>
          <p:nvPr/>
        </p:nvSpPr>
        <p:spPr>
          <a:xfrm>
            <a:off x="7255427" y="-127764"/>
            <a:ext cx="2466944" cy="2466944"/>
          </a:xfrm>
          <a:custGeom>
            <a:avLst/>
            <a:gdLst/>
            <a:ahLst/>
            <a:cxnLst/>
            <a:rect l="l" t="t" r="r" b="b"/>
            <a:pathLst>
              <a:path w="2466944" h="2466944" extrusionOk="0">
                <a:moveTo>
                  <a:pt x="0" y="0"/>
                </a:moveTo>
                <a:lnTo>
                  <a:pt x="2466944" y="0"/>
                </a:lnTo>
                <a:lnTo>
                  <a:pt x="2466944" y="2466944"/>
                </a:lnTo>
                <a:lnTo>
                  <a:pt x="0" y="24669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E711F-2301-7CEB-07A9-9867C37BDA77}"/>
              </a:ext>
            </a:extLst>
          </p:cNvPr>
          <p:cNvSpPr txBox="1"/>
          <p:nvPr/>
        </p:nvSpPr>
        <p:spPr>
          <a:xfrm>
            <a:off x="10573363" y="5551217"/>
            <a:ext cx="3772807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78201B"/>
                </a:solidFill>
                <a:latin typeface="Montserrat Black"/>
                <a:sym typeface="Montserrat Black"/>
              </a:rPr>
              <a:t>OVERALL INSIGHTS</a:t>
            </a:r>
            <a:endParaRPr lang="en-US" sz="2400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387EE1-56C9-4956-B30A-A141F76BF60F}"/>
              </a:ext>
            </a:extLst>
          </p:cNvPr>
          <p:cNvSpPr txBox="1"/>
          <p:nvPr/>
        </p:nvSpPr>
        <p:spPr>
          <a:xfrm>
            <a:off x="1920960" y="5240841"/>
            <a:ext cx="5263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Montserrat" panose="00000500000000000000" pitchFamily="2" charset="0"/>
              </a:rPr>
              <a:t>Fig 1: </a:t>
            </a:r>
            <a:r>
              <a:rPr lang="en-US" b="1" u="sng" dirty="0"/>
              <a:t>Analysis of Monthly rejections % and Lumps in Kg </a:t>
            </a:r>
            <a:endParaRPr lang="en-IN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23A2F-4A86-7C78-DF19-1068DF113AE9}"/>
              </a:ext>
            </a:extLst>
          </p:cNvPr>
          <p:cNvSpPr txBox="1"/>
          <p:nvPr/>
        </p:nvSpPr>
        <p:spPr>
          <a:xfrm>
            <a:off x="1175951" y="9672643"/>
            <a:ext cx="6245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Fig 2: Correlation Analysis Between Rejection, lumps and downtime</a:t>
            </a:r>
            <a:endParaRPr lang="en-IN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2C7A9-8ABD-1372-9371-E1DF16C99BAF}"/>
              </a:ext>
            </a:extLst>
          </p:cNvPr>
          <p:cNvSpPr txBox="1"/>
          <p:nvPr/>
        </p:nvSpPr>
        <p:spPr>
          <a:xfrm>
            <a:off x="10326793" y="5144646"/>
            <a:ext cx="6212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Fig 3: Rejection types analysis over 12 months (June-24 to May-25) </a:t>
            </a:r>
            <a:endParaRPr lang="en-IN" b="1" u="sn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5627D8-259D-26E1-ECEB-C5A80D7FAAB3}"/>
              </a:ext>
            </a:extLst>
          </p:cNvPr>
          <p:cNvSpPr/>
          <p:nvPr/>
        </p:nvSpPr>
        <p:spPr>
          <a:xfrm>
            <a:off x="7512266" y="6012466"/>
            <a:ext cx="9571774" cy="3952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67A92C32-9BF1-71DB-FDA7-5245512ED8A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512266" y="6257295"/>
            <a:ext cx="9895002" cy="357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Created monthly trend charts for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Rejection % and Lump weight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(June 2024–May 2025).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Compared trends to identify hidden material waste and quality issues.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Noted peaks in August &amp; March; stable period in Dec–Feb;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anomaly in November.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Used correlation matrix to link Rejection %, Lumps, and Downtime.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Found strong Downtime–Lumps link 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 = 0.85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); moderate Rejection–Lumps link.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Confirmed downtime causes hidden waste; rejection mainly driven by quality factors.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Analyzed defect types 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Bubbles, Oil Marks, Burn Marks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) to find main causes.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Combined findings to design targeted actions for improving quality, waste control, and uptime.</a:t>
            </a:r>
          </a:p>
        </p:txBody>
      </p:sp>
    </p:spTree>
    <p:extLst>
      <p:ext uri="{BB962C8B-B14F-4D97-AF65-F5344CB8AC3E}">
        <p14:creationId xmlns:p14="http://schemas.microsoft.com/office/powerpoint/2010/main" val="158366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0645E3-1CC7-E8D2-33F4-8FFD12A5D369}"/>
              </a:ext>
            </a:extLst>
          </p:cNvPr>
          <p:cNvSpPr/>
          <p:nvPr/>
        </p:nvSpPr>
        <p:spPr>
          <a:xfrm>
            <a:off x="9400724" y="6032962"/>
            <a:ext cx="7954127" cy="38346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917BE-5307-7996-0541-16EC962CE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2222" y="-6022"/>
            <a:ext cx="6230112" cy="90153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8201B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RESULTS AND FINDINGS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400E2-842F-9BDE-5BAF-2117AA059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7829" y="675150"/>
            <a:ext cx="10918898" cy="480964"/>
          </a:xfrm>
        </p:spPr>
        <p:txBody>
          <a:bodyPr>
            <a:noAutofit/>
          </a:bodyPr>
          <a:lstStyle/>
          <a:p>
            <a:r>
              <a:rPr lang="en-IN" sz="3000" b="1" dirty="0"/>
              <a:t>Performance Gap Analysis Between Targeted and Actual Output</a:t>
            </a:r>
            <a:endParaRPr lang="en-IN" sz="3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F3DD476-D13B-4359-EA5E-5973B689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30379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52D1C6-F8F7-4717-DE86-3F462A53C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631896"/>
              </p:ext>
            </p:extLst>
          </p:nvPr>
        </p:nvGraphicFramePr>
        <p:xfrm>
          <a:off x="218768" y="1678164"/>
          <a:ext cx="7775655" cy="335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2252F13-F93F-3C63-16F2-1DCCF3E25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72" y="1469018"/>
            <a:ext cx="9680448" cy="3522034"/>
          </a:xfrm>
          <a:prstGeom prst="rect">
            <a:avLst/>
          </a:prstGeom>
        </p:spPr>
      </p:pic>
      <p:pic>
        <p:nvPicPr>
          <p:cNvPr id="9" name="Picture 8" descr="Output image">
            <a:extLst>
              <a:ext uri="{FF2B5EF4-FFF2-40B4-BE49-F238E27FC236}">
                <a16:creationId xmlns:a16="http://schemas.microsoft.com/office/drawing/2014/main" id="{E923859C-3AE2-8136-1EA8-C9A492110E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8" y="5619657"/>
            <a:ext cx="8815504" cy="40268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2EF641-4548-470F-C6D4-73A46B328FBC}"/>
              </a:ext>
            </a:extLst>
          </p:cNvPr>
          <p:cNvSpPr txBox="1"/>
          <p:nvPr/>
        </p:nvSpPr>
        <p:spPr>
          <a:xfrm>
            <a:off x="17252513" y="9743213"/>
            <a:ext cx="1157408" cy="570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7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Page </a:t>
            </a:r>
            <a:r>
              <a:rPr lang="en-US" sz="2000" dirty="0"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50C30A-3D94-1B50-1DD9-56316621A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274" y="-170206"/>
            <a:ext cx="2469094" cy="24690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66D0CE-D6C7-49B7-A7B5-DAE2812E1EBD}"/>
              </a:ext>
            </a:extLst>
          </p:cNvPr>
          <p:cNvSpPr txBox="1"/>
          <p:nvPr/>
        </p:nvSpPr>
        <p:spPr>
          <a:xfrm>
            <a:off x="9400724" y="6066708"/>
            <a:ext cx="7954128" cy="357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" panose="00000500000000000000" pitchFamily="2" charset="0"/>
              </a:rPr>
              <a:t>Tracked downtime monthly to spot seasonal and operational spikes.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" panose="00000500000000000000" pitchFamily="2" charset="0"/>
              </a:rPr>
              <a:t>Identified summer (June–Aug) and fiscal-end (Dec–Feb) peaks.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" panose="00000500000000000000" pitchFamily="2" charset="0"/>
              </a:rPr>
              <a:t>Linked spikes to heat, maintenance delays, and manpower gaps.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" panose="00000500000000000000" pitchFamily="2" charset="0"/>
              </a:rPr>
              <a:t>Mapped downtime impact on actual vs target output.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" panose="00000500000000000000" pitchFamily="2" charset="0"/>
              </a:rPr>
              <a:t>Found chronic 40,000+ min/month losses; Feb peak: 72,719 mins.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Montserrat" panose="00000500000000000000" pitchFamily="2" charset="0"/>
              </a:rPr>
              <a:t>“No Manpower” </a:t>
            </a:r>
            <a:r>
              <a:rPr lang="en-US" sz="1700" dirty="0">
                <a:latin typeface="Montserrat" panose="00000500000000000000" pitchFamily="2" charset="0"/>
              </a:rPr>
              <a:t>was the top reason (~155,000 mins lost).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" panose="00000500000000000000" pitchFamily="2" charset="0"/>
              </a:rPr>
              <a:t>Highlighted machine breakdowns, power cuts, and changeovers.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" panose="00000500000000000000" pitchFamily="2" charset="0"/>
              </a:rPr>
              <a:t>Used Pareto to confirm </a:t>
            </a:r>
            <a:r>
              <a:rPr lang="en-US" sz="1700" b="1" dirty="0">
                <a:latin typeface="Montserrat" panose="00000500000000000000" pitchFamily="2" charset="0"/>
              </a:rPr>
              <a:t>top 5 causes = 80% of total downtime</a:t>
            </a:r>
            <a:r>
              <a:rPr lang="en-US" sz="1700" dirty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Montserrat" panose="00000500000000000000" pitchFamily="2" charset="0"/>
              </a:rPr>
              <a:t>Exposed gaps in shift planning, training, and maintenance.</a:t>
            </a:r>
            <a:endParaRPr lang="en-IN" sz="1700" dirty="0"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BE5A02-0DE3-B4C8-6EA9-A290038CB5D8}"/>
              </a:ext>
            </a:extLst>
          </p:cNvPr>
          <p:cNvSpPr txBox="1"/>
          <p:nvPr/>
        </p:nvSpPr>
        <p:spPr>
          <a:xfrm>
            <a:off x="11457632" y="5369877"/>
            <a:ext cx="3624127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78201B"/>
                </a:solidFill>
                <a:latin typeface="Montserrat Black"/>
                <a:sym typeface="Montserrat Black"/>
              </a:rPr>
              <a:t>OVERALL INSIGHTS</a:t>
            </a:r>
            <a:endParaRPr lang="en-US" sz="2400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E70E9-2917-3516-8CC4-FB6ABCF4A658}"/>
              </a:ext>
            </a:extLst>
          </p:cNvPr>
          <p:cNvSpPr txBox="1"/>
          <p:nvPr/>
        </p:nvSpPr>
        <p:spPr>
          <a:xfrm>
            <a:off x="1314250" y="5036649"/>
            <a:ext cx="568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Fig 4: Downtime Analysis over 12 months June 2024-May-2025</a:t>
            </a:r>
            <a:endParaRPr lang="en-IN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068A3F-FC98-3384-3E12-F53A044FCB62}"/>
              </a:ext>
            </a:extLst>
          </p:cNvPr>
          <p:cNvSpPr txBox="1"/>
          <p:nvPr/>
        </p:nvSpPr>
        <p:spPr>
          <a:xfrm>
            <a:off x="10933632" y="4987695"/>
            <a:ext cx="4672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Fig 5: Analysis of Downtime with Actual vs Target</a:t>
            </a:r>
            <a:endParaRPr lang="en-IN" b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9F82A2-D7F3-455D-082B-2C3A83FF4730}"/>
              </a:ext>
            </a:extLst>
          </p:cNvPr>
          <p:cNvSpPr txBox="1"/>
          <p:nvPr/>
        </p:nvSpPr>
        <p:spPr>
          <a:xfrm>
            <a:off x="1472746" y="9683522"/>
            <a:ext cx="5733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Fig 6: Pareto Analysis to perform major downtime reasons 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68170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5B76797-1CF5-768E-E625-6C1996E92627}"/>
              </a:ext>
            </a:extLst>
          </p:cNvPr>
          <p:cNvSpPr/>
          <p:nvPr/>
        </p:nvSpPr>
        <p:spPr>
          <a:xfrm>
            <a:off x="9464546" y="5832745"/>
            <a:ext cx="7774942" cy="40408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03A81-7993-53D2-EDB6-AC8CB2F6A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8804" y="178850"/>
            <a:ext cx="7999952" cy="63767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78201B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RESULTS AND FINDINGS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AF00E-1C12-BBB4-716C-A842FAE36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43" y="616045"/>
            <a:ext cx="8931830" cy="546059"/>
          </a:xfrm>
        </p:spPr>
        <p:txBody>
          <a:bodyPr>
            <a:noAutofit/>
          </a:bodyPr>
          <a:lstStyle/>
          <a:p>
            <a:r>
              <a:rPr lang="en-IN" sz="3000" b="1" dirty="0"/>
              <a:t>Inventory Analysis over 12 Months June-25 to May -25</a:t>
            </a:r>
            <a:endParaRPr lang="en-IN" sz="3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ACCE07-F2FB-EB2F-0BD7-F00F066D6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650644"/>
              </p:ext>
            </p:extLst>
          </p:nvPr>
        </p:nvGraphicFramePr>
        <p:xfrm>
          <a:off x="192541" y="1162104"/>
          <a:ext cx="7956502" cy="3674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Output image">
            <a:extLst>
              <a:ext uri="{FF2B5EF4-FFF2-40B4-BE49-F238E27FC236}">
                <a16:creationId xmlns:a16="http://schemas.microsoft.com/office/drawing/2014/main" id="{197E195A-264E-2C8D-9F5A-77BD3D0805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1341518"/>
            <a:ext cx="9278111" cy="349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7C20-D59D-0C22-E67E-9DF18DEC43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5" y="5586866"/>
            <a:ext cx="8899621" cy="41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90695-9795-FDA9-E8B7-31FF9C3E17E5}"/>
              </a:ext>
            </a:extLst>
          </p:cNvPr>
          <p:cNvSpPr txBox="1"/>
          <p:nvPr/>
        </p:nvSpPr>
        <p:spPr>
          <a:xfrm>
            <a:off x="17239488" y="9744994"/>
            <a:ext cx="1280160" cy="570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7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Page 7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6FD2CE-8D27-78A6-6FBD-0F71F5E36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475" y="-119029"/>
            <a:ext cx="2469094" cy="2469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000290-4750-F497-1BE6-79F739214B2D}"/>
              </a:ext>
            </a:extLst>
          </p:cNvPr>
          <p:cNvSpPr txBox="1"/>
          <p:nvPr/>
        </p:nvSpPr>
        <p:spPr>
          <a:xfrm>
            <a:off x="11590178" y="5333185"/>
            <a:ext cx="3523679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78201B"/>
                </a:solidFill>
                <a:latin typeface="Montserrat Black"/>
                <a:sym typeface="Montserrat Black"/>
              </a:rPr>
              <a:t>OVERALL INSIGHTS</a:t>
            </a:r>
            <a:endParaRPr lang="en-US" sz="2400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FC8C-2D80-D9B7-DAAC-73E73D37517E}"/>
              </a:ext>
            </a:extLst>
          </p:cNvPr>
          <p:cNvSpPr txBox="1"/>
          <p:nvPr/>
        </p:nvSpPr>
        <p:spPr>
          <a:xfrm>
            <a:off x="2308180" y="5025408"/>
            <a:ext cx="4493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Fig 7: Balance trend analysis over the months </a:t>
            </a:r>
            <a:endParaRPr lang="en-IN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614D8-3DD4-6F66-C9E0-91616FF42AAB}"/>
              </a:ext>
            </a:extLst>
          </p:cNvPr>
          <p:cNvSpPr txBox="1"/>
          <p:nvPr/>
        </p:nvSpPr>
        <p:spPr>
          <a:xfrm>
            <a:off x="11486656" y="4967301"/>
            <a:ext cx="3858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Fig 8: Rejection and Shortage Forecast </a:t>
            </a:r>
            <a:endParaRPr lang="en-IN" b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1B5A0-C598-2B4C-0720-55FAAFAFE4D0}"/>
              </a:ext>
            </a:extLst>
          </p:cNvPr>
          <p:cNvSpPr txBox="1"/>
          <p:nvPr/>
        </p:nvSpPr>
        <p:spPr>
          <a:xfrm>
            <a:off x="2668224" y="9838167"/>
            <a:ext cx="4769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Fig 9: ABC Analysis on total RM+ RG monthly</a:t>
            </a:r>
            <a:endParaRPr lang="en-IN" b="1" u="sng" dirty="0"/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72610C64-EC6A-8BD8-14A5-AC7B3A86231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484508" y="5832745"/>
            <a:ext cx="7863063" cy="397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Balance shows unstable planning with big swings.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June–Aug 2024: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Excess stock peaked (+940).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Sept–Oct: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Sharp drop to -1384 — poor forecasting.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Caused delays, costly fixes, and flow issues.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Nov–Jan: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Slow manual recovery, no strategic fix.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Feb onwards: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Stable but surplus risk if demand stays low.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Forecast: Rejection trend rising (June–Aug 2025) — more waste risk.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Shortages stay unstable — poor raw material sync.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ABC: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March, April, Nov = high Class A; May, July, Aug = Class 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Confirms uneven demand — need proactive, data-driven control.</a:t>
            </a:r>
          </a:p>
        </p:txBody>
      </p:sp>
    </p:spTree>
    <p:extLst>
      <p:ext uri="{BB962C8B-B14F-4D97-AF65-F5344CB8AC3E}">
        <p14:creationId xmlns:p14="http://schemas.microsoft.com/office/powerpoint/2010/main" val="412798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0307A6-7DB1-6F11-6B6D-4BFC2C6E3F9F}"/>
              </a:ext>
            </a:extLst>
          </p:cNvPr>
          <p:cNvSpPr/>
          <p:nvPr/>
        </p:nvSpPr>
        <p:spPr>
          <a:xfrm>
            <a:off x="9753291" y="1662560"/>
            <a:ext cx="7537232" cy="810487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0173-7A51-37D8-A612-DBF6D0A7600F}"/>
              </a:ext>
            </a:extLst>
          </p:cNvPr>
          <p:cNvSpPr/>
          <p:nvPr/>
        </p:nvSpPr>
        <p:spPr>
          <a:xfrm>
            <a:off x="861076" y="1667467"/>
            <a:ext cx="7774942" cy="810487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7" name="Google Shape;197;p20"/>
          <p:cNvGrpSpPr/>
          <p:nvPr/>
        </p:nvGrpSpPr>
        <p:grpSpPr>
          <a:xfrm>
            <a:off x="9125457" y="1850210"/>
            <a:ext cx="413245" cy="7739387"/>
            <a:chOff x="0" y="0"/>
            <a:chExt cx="39380" cy="1377130"/>
          </a:xfrm>
        </p:grpSpPr>
        <p:sp>
          <p:nvSpPr>
            <p:cNvPr id="198" name="Google Shape;198;p20"/>
            <p:cNvSpPr/>
            <p:nvPr/>
          </p:nvSpPr>
          <p:spPr>
            <a:xfrm>
              <a:off x="0" y="0"/>
              <a:ext cx="12543" cy="1377130"/>
            </a:xfrm>
            <a:custGeom>
              <a:avLst/>
              <a:gdLst/>
              <a:ahLst/>
              <a:cxnLst/>
              <a:rect l="l" t="t" r="r" b="b"/>
              <a:pathLst>
                <a:path w="12543" h="1377130" extrusionOk="0">
                  <a:moveTo>
                    <a:pt x="0" y="0"/>
                  </a:moveTo>
                  <a:lnTo>
                    <a:pt x="12543" y="0"/>
                  </a:lnTo>
                  <a:lnTo>
                    <a:pt x="12543" y="1377130"/>
                  </a:lnTo>
                  <a:lnTo>
                    <a:pt x="0" y="1377130"/>
                  </a:lnTo>
                  <a:close/>
                </a:path>
              </a:pathLst>
            </a:custGeom>
            <a:solidFill>
              <a:srgbClr val="78201B"/>
            </a:solidFill>
            <a:ln>
              <a:noFill/>
            </a:ln>
          </p:spPr>
        </p:sp>
        <p:sp>
          <p:nvSpPr>
            <p:cNvPr id="199" name="Google Shape;199;p20"/>
            <p:cNvSpPr txBox="1"/>
            <p:nvPr/>
          </p:nvSpPr>
          <p:spPr>
            <a:xfrm>
              <a:off x="26837" y="0"/>
              <a:ext cx="12543" cy="1377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20"/>
          <p:cNvSpPr txBox="1"/>
          <p:nvPr/>
        </p:nvSpPr>
        <p:spPr>
          <a:xfrm>
            <a:off x="9938663" y="1999487"/>
            <a:ext cx="7306846" cy="720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Montserrat" panose="00000500000000000000" pitchFamily="2" charset="0"/>
                <a:sym typeface="Montserrat Black"/>
              </a:rPr>
              <a:t>              </a:t>
            </a:r>
            <a:r>
              <a:rPr lang="en-US" sz="2400" b="1" u="sng" dirty="0">
                <a:solidFill>
                  <a:srgbClr val="78201B"/>
                </a:solidFill>
                <a:latin typeface="Montserrat" panose="00000500000000000000" pitchFamily="2" charset="0"/>
                <a:sym typeface="Montserrat Black"/>
              </a:rPr>
              <a:t>Short Time Recommendations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chemeClr val="tx1"/>
              </a:solidFill>
              <a:latin typeface="Montserrat" panose="00000500000000000000" pitchFamily="2" charset="0"/>
              <a:sym typeface="Montserrat Black"/>
            </a:endParaRP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Montserrat" panose="00000500000000000000" pitchFamily="2" charset="0"/>
                <a:sym typeface="Montserrat Black"/>
              </a:rPr>
              <a:t>Shift-Wise Rejection Audits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Montserrat" panose="00000500000000000000" pitchFamily="2" charset="0"/>
                <a:sym typeface="Montserrat Black"/>
              </a:rPr>
              <a:t>Manpower Planning Revamp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Montserrat" panose="00000500000000000000" pitchFamily="2" charset="0"/>
                <a:sym typeface="Montserrat Black"/>
              </a:rPr>
              <a:t>SMED</a:t>
            </a:r>
            <a:r>
              <a:rPr lang="en-US" sz="2400" dirty="0">
                <a:solidFill>
                  <a:schemeClr val="tx1"/>
                </a:solidFill>
                <a:latin typeface="Montserrat" panose="00000500000000000000" pitchFamily="2" charset="0"/>
                <a:sym typeface="Montserrat Black"/>
              </a:rPr>
              <a:t> on High downtime machines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Montserrat" panose="00000500000000000000" pitchFamily="2" charset="0"/>
                <a:sym typeface="Montserrat Black"/>
              </a:rPr>
              <a:t>     (Single Machines Exchange Dies)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Montserrat" panose="00000500000000000000" pitchFamily="2" charset="0"/>
              <a:sym typeface="Montserrat Black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                </a:t>
            </a:r>
            <a:r>
              <a:rPr lang="en-US" sz="2400" b="1" u="sng" dirty="0">
                <a:solidFill>
                  <a:srgbClr val="78201B"/>
                </a:solidFill>
                <a:latin typeface="Montserrat" panose="00000500000000000000" pitchFamily="2" charset="0"/>
              </a:rPr>
              <a:t>Long Time Recommendations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Montserrat" panose="00000500000000000000" pitchFamily="2" charset="0"/>
                <a:sym typeface="Montserrat Black"/>
              </a:rPr>
              <a:t>Downtime Analytics Dashboard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Montserrat" panose="00000500000000000000" pitchFamily="2" charset="0"/>
              </a:rPr>
              <a:t>Preventive Maintenance and Condition Monitoring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Montserrat" panose="00000500000000000000" pitchFamily="2" charset="0"/>
                <a:sym typeface="Montserrat Black"/>
              </a:rPr>
              <a:t>Inventory Planning with predictive Models</a:t>
            </a:r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1042491" y="6843797"/>
            <a:ext cx="4171853" cy="31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91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dirty="0"/>
          </a:p>
        </p:txBody>
      </p:sp>
      <p:sp>
        <p:nvSpPr>
          <p:cNvPr id="212" name="Google Shape;212;p20"/>
          <p:cNvSpPr txBox="1"/>
          <p:nvPr/>
        </p:nvSpPr>
        <p:spPr>
          <a:xfrm>
            <a:off x="10717314" y="624096"/>
            <a:ext cx="57495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78201B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RECOMMENDATION</a:t>
            </a:r>
            <a:endParaRPr dirty="0"/>
          </a:p>
        </p:txBody>
      </p:sp>
      <p:sp>
        <p:nvSpPr>
          <p:cNvPr id="234" name="Google Shape;234;p20"/>
          <p:cNvSpPr txBox="1"/>
          <p:nvPr/>
        </p:nvSpPr>
        <p:spPr>
          <a:xfrm>
            <a:off x="17290523" y="9718318"/>
            <a:ext cx="918684" cy="56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3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Page 8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A73DE-4FD4-42D4-046B-773EDCEC34B9}"/>
              </a:ext>
            </a:extLst>
          </p:cNvPr>
          <p:cNvSpPr txBox="1"/>
          <p:nvPr/>
        </p:nvSpPr>
        <p:spPr>
          <a:xfrm>
            <a:off x="596987" y="555888"/>
            <a:ext cx="8528470" cy="77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78201B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INTERPRETATION OF RESULTS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2D192D-49EC-AB5E-94F6-48CCC54CAFA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2488" y="1803827"/>
            <a:ext cx="7324271" cy="778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Systemic inefficiencies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exist in rejection handling, downtime management, machine utilization, and inventory control.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Rejection percentages hide true material loss.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There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strong correlation (r = 0.85)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between downtime and lump generation.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Machine utilization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imbalanced.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Inventory levels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fluctuate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between surplus and shortages.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These interlinked inefficiencies in people, processes, and planning threaten scalability and profitability if not strategically addressed.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42D480-A9AB-DED9-97A4-23F74FB63B68}"/>
              </a:ext>
            </a:extLst>
          </p:cNvPr>
          <p:cNvSpPr/>
          <p:nvPr/>
        </p:nvSpPr>
        <p:spPr>
          <a:xfrm>
            <a:off x="596812" y="1851672"/>
            <a:ext cx="7582444" cy="76428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2" name="Google Shape;242;p21"/>
          <p:cNvSpPr/>
          <p:nvPr/>
        </p:nvSpPr>
        <p:spPr>
          <a:xfrm>
            <a:off x="13346646" y="-16561"/>
            <a:ext cx="4941354" cy="4114800"/>
          </a:xfrm>
          <a:custGeom>
            <a:avLst/>
            <a:gdLst/>
            <a:ahLst/>
            <a:cxnLst/>
            <a:rect l="l" t="t" r="r" b="b"/>
            <a:pathLst>
              <a:path w="4941354" h="4114800" extrusionOk="0">
                <a:moveTo>
                  <a:pt x="0" y="0"/>
                </a:moveTo>
                <a:lnTo>
                  <a:pt x="4941354" y="0"/>
                </a:lnTo>
                <a:lnTo>
                  <a:pt x="49413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000"/>
            </a:blip>
            <a:stretch>
              <a:fillRect/>
            </a:stretch>
          </a:blipFill>
          <a:ln>
            <a:noFill/>
          </a:ln>
        </p:spPr>
      </p:sp>
      <p:sp>
        <p:nvSpPr>
          <p:cNvPr id="243" name="Google Shape;243;p21"/>
          <p:cNvSpPr txBox="1"/>
          <p:nvPr/>
        </p:nvSpPr>
        <p:spPr>
          <a:xfrm>
            <a:off x="2646349" y="792480"/>
            <a:ext cx="429571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78201B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CONCLUSIONS</a:t>
            </a:r>
            <a:endParaRPr sz="4000" dirty="0"/>
          </a:p>
        </p:txBody>
      </p:sp>
      <p:sp>
        <p:nvSpPr>
          <p:cNvPr id="245" name="Google Shape;245;p21"/>
          <p:cNvSpPr txBox="1"/>
          <p:nvPr/>
        </p:nvSpPr>
        <p:spPr>
          <a:xfrm>
            <a:off x="17299212" y="9718318"/>
            <a:ext cx="1085041" cy="56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3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Page </a:t>
            </a:r>
            <a:r>
              <a:rPr lang="en-US" sz="2053" dirty="0"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E969C7-09C6-9BDB-416E-CC3FAE42074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96811" y="2057170"/>
            <a:ext cx="7582444" cy="723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Acting on these recommendations will improve production stability, quality, and cost efficiency.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Short term: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Better rejection tracking and manpower stabilization will restore baseline performance.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Long term: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Digital tools and predictive strategies will enable proactive control of downtime, inventory, and machine allocation.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Operations will shift from reactive to resilient.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Overall impact: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Higher profitability, stronger customer trust, and readiness for growth without added inefficiencies.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E2C46-E7A8-A8BD-14BD-C05686CB578D}"/>
              </a:ext>
            </a:extLst>
          </p:cNvPr>
          <p:cNvSpPr txBox="1"/>
          <p:nvPr/>
        </p:nvSpPr>
        <p:spPr>
          <a:xfrm>
            <a:off x="11033976" y="792480"/>
            <a:ext cx="5387340" cy="77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78201B"/>
                </a:solidFill>
                <a:latin typeface="Montserrat Black"/>
                <a:sym typeface="Montserrat Black"/>
              </a:rPr>
              <a:t>FUTURE SCOPE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05F54-4E1F-0673-08C4-0AB24ED0D343}"/>
              </a:ext>
            </a:extLst>
          </p:cNvPr>
          <p:cNvSpPr/>
          <p:nvPr/>
        </p:nvSpPr>
        <p:spPr>
          <a:xfrm>
            <a:off x="9280526" y="1851672"/>
            <a:ext cx="8042730" cy="76428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oogle Shape;197;p20">
            <a:extLst>
              <a:ext uri="{FF2B5EF4-FFF2-40B4-BE49-F238E27FC236}">
                <a16:creationId xmlns:a16="http://schemas.microsoft.com/office/drawing/2014/main" id="{AC9823C6-DEAA-F6B9-99A9-FE3516E8A094}"/>
              </a:ext>
            </a:extLst>
          </p:cNvPr>
          <p:cNvGrpSpPr/>
          <p:nvPr/>
        </p:nvGrpSpPr>
        <p:grpSpPr>
          <a:xfrm>
            <a:off x="8717281" y="1851672"/>
            <a:ext cx="413245" cy="7739387"/>
            <a:chOff x="0" y="0"/>
            <a:chExt cx="39380" cy="1377130"/>
          </a:xfrm>
        </p:grpSpPr>
        <p:sp>
          <p:nvSpPr>
            <p:cNvPr id="9" name="Google Shape;198;p20">
              <a:extLst>
                <a:ext uri="{FF2B5EF4-FFF2-40B4-BE49-F238E27FC236}">
                  <a16:creationId xmlns:a16="http://schemas.microsoft.com/office/drawing/2014/main" id="{FACFD4CF-CFF8-EB60-643C-E4CB8FD00210}"/>
                </a:ext>
              </a:extLst>
            </p:cNvPr>
            <p:cNvSpPr/>
            <p:nvPr/>
          </p:nvSpPr>
          <p:spPr>
            <a:xfrm>
              <a:off x="0" y="0"/>
              <a:ext cx="12543" cy="1377130"/>
            </a:xfrm>
            <a:custGeom>
              <a:avLst/>
              <a:gdLst/>
              <a:ahLst/>
              <a:cxnLst/>
              <a:rect l="l" t="t" r="r" b="b"/>
              <a:pathLst>
                <a:path w="12543" h="1377130" extrusionOk="0">
                  <a:moveTo>
                    <a:pt x="0" y="0"/>
                  </a:moveTo>
                  <a:lnTo>
                    <a:pt x="12543" y="0"/>
                  </a:lnTo>
                  <a:lnTo>
                    <a:pt x="12543" y="1377130"/>
                  </a:lnTo>
                  <a:lnTo>
                    <a:pt x="0" y="1377130"/>
                  </a:lnTo>
                  <a:close/>
                </a:path>
              </a:pathLst>
            </a:custGeom>
            <a:solidFill>
              <a:srgbClr val="78201B"/>
            </a:solidFill>
            <a:ln>
              <a:noFill/>
            </a:ln>
          </p:spPr>
        </p:sp>
        <p:sp>
          <p:nvSpPr>
            <p:cNvPr id="10" name="Google Shape;199;p20">
              <a:extLst>
                <a:ext uri="{FF2B5EF4-FFF2-40B4-BE49-F238E27FC236}">
                  <a16:creationId xmlns:a16="http://schemas.microsoft.com/office/drawing/2014/main" id="{FA8CEBE7-92F2-C7AE-AB37-C322C824EC30}"/>
                </a:ext>
              </a:extLst>
            </p:cNvPr>
            <p:cNvSpPr txBox="1"/>
            <p:nvPr/>
          </p:nvSpPr>
          <p:spPr>
            <a:xfrm>
              <a:off x="26837" y="0"/>
              <a:ext cx="12543" cy="1377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CA16A764-70F9-7FF0-4C98-76473C1B7F8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94076" y="2060797"/>
            <a:ext cx="644189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Advanced Predictive Analytics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Industry 4.0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Automation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Scalable Digital Dashboards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Lean Manufacturing Culture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Collaborative Supply Chain Planning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3" name="Graphic 12" descr="Business Growth with solid fill">
            <a:extLst>
              <a:ext uri="{FF2B5EF4-FFF2-40B4-BE49-F238E27FC236}">
                <a16:creationId xmlns:a16="http://schemas.microsoft.com/office/drawing/2014/main" id="{96146568-4A76-1561-286C-E3C8D8E9A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2116" y="6862932"/>
            <a:ext cx="1960702" cy="1960702"/>
          </a:xfrm>
          <a:prstGeom prst="rect">
            <a:avLst/>
          </a:prstGeom>
        </p:spPr>
      </p:pic>
      <p:pic>
        <p:nvPicPr>
          <p:cNvPr id="15" name="Graphic 14" descr="City with solid fill">
            <a:extLst>
              <a:ext uri="{FF2B5EF4-FFF2-40B4-BE49-F238E27FC236}">
                <a16:creationId xmlns:a16="http://schemas.microsoft.com/office/drawing/2014/main" id="{CB248089-70B2-1EE7-C92B-330477B49D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72116" y="4968239"/>
            <a:ext cx="1885566" cy="1828047"/>
          </a:xfrm>
          <a:prstGeom prst="rect">
            <a:avLst/>
          </a:prstGeom>
        </p:spPr>
      </p:pic>
      <p:pic>
        <p:nvPicPr>
          <p:cNvPr id="17" name="Graphic 16" descr="Presentation with bar chart with solid fill">
            <a:extLst>
              <a:ext uri="{FF2B5EF4-FFF2-40B4-BE49-F238E27FC236}">
                <a16:creationId xmlns:a16="http://schemas.microsoft.com/office/drawing/2014/main" id="{476B5CEC-86A3-0A14-C93B-D4985F29E6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01891" y="5128905"/>
            <a:ext cx="1633309" cy="1633309"/>
          </a:xfrm>
          <a:prstGeom prst="rect">
            <a:avLst/>
          </a:prstGeom>
        </p:spPr>
      </p:pic>
      <p:pic>
        <p:nvPicPr>
          <p:cNvPr id="19" name="Graphic 18" descr="Robot with solid fill">
            <a:extLst>
              <a:ext uri="{FF2B5EF4-FFF2-40B4-BE49-F238E27FC236}">
                <a16:creationId xmlns:a16="http://schemas.microsoft.com/office/drawing/2014/main" id="{30D52932-386A-37DB-945B-D5F8D77161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130112" y="6728727"/>
            <a:ext cx="2027347" cy="20273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1100</Words>
  <Application>Microsoft Office PowerPoint</Application>
  <PresentationFormat>Custom</PresentationFormat>
  <Paragraphs>130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 Black</vt:lpstr>
      <vt:lpstr>Montserrat</vt:lpstr>
      <vt:lpstr>Office Theme</vt:lpstr>
      <vt:lpstr>PowerPoint Presentation</vt:lpstr>
      <vt:lpstr>ORGANIZATION BACKGROUND</vt:lpstr>
      <vt:lpstr>PowerPoint Presentation</vt:lpstr>
      <vt:lpstr>DATA CLEANING</vt:lpstr>
      <vt:lpstr>RESULTS AND FINDINGS</vt:lpstr>
      <vt:lpstr>RESULTS AND FINDINGS</vt:lpstr>
      <vt:lpstr>RESULTS AND FINDINGS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Ritesh Sharma</dc:creator>
  <cp:lastModifiedBy>Ritesh Sharma</cp:lastModifiedBy>
  <cp:revision>14</cp:revision>
  <dcterms:modified xsi:type="dcterms:W3CDTF">2025-07-23T16:26:19Z</dcterms:modified>
</cp:coreProperties>
</file>