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49853-73C7-4467-BDC4-28225462BA1F}" v="142" dt="2018-02-12T19:27:07.434"/>
    <p1510:client id="{856208C6-AAC9-4BCB-BB40-3A9C256E50E1}" v="421" dt="2018-02-12T20:10:3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025" y="95250"/>
            <a:ext cx="9144000" cy="2387600"/>
          </a:xfrm>
        </p:spPr>
        <p:txBody>
          <a:bodyPr/>
          <a:lstStyle/>
          <a:p>
            <a:r>
              <a:rPr lang="en-US" b="1"/>
              <a:t>Kaggle data challenge for dog breed identification</a:t>
            </a:r>
            <a:endParaRPr lang="en-US" b="1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400550"/>
            <a:ext cx="7750993" cy="16629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i="1"/>
              <a:t>Presentation created by: </a:t>
            </a:r>
            <a:r>
              <a:rPr lang="en-US" i="1" err="1"/>
              <a:t>Gudipati</a:t>
            </a:r>
            <a:r>
              <a:rPr lang="en-US" i="1"/>
              <a:t>, </a:t>
            </a:r>
            <a:r>
              <a:rPr lang="en-US" i="1" err="1"/>
              <a:t>Shahsnak</a:t>
            </a:r>
            <a:endParaRPr lang="en-US" i="1"/>
          </a:p>
          <a:p>
            <a:r>
              <a:rPr lang="en-US" i="1" err="1"/>
              <a:t>Kokad</a:t>
            </a:r>
            <a:r>
              <a:rPr lang="en-US" i="1"/>
              <a:t>, Saurabh</a:t>
            </a:r>
          </a:p>
          <a:p>
            <a:r>
              <a:rPr lang="en-US" i="1"/>
              <a:t>Muley, Jaideep</a:t>
            </a:r>
          </a:p>
          <a:p>
            <a:r>
              <a:rPr lang="en-US" i="1" err="1"/>
              <a:t>Vangapalli</a:t>
            </a:r>
            <a:r>
              <a:rPr lang="en-US" i="1"/>
              <a:t>, </a:t>
            </a:r>
            <a:r>
              <a:rPr lang="en-US" i="1" err="1"/>
              <a:t>Ritesh</a:t>
            </a:r>
            <a:r>
              <a:rPr lang="en-US" i="1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FD8E-60B6-4A92-959D-4B650BF9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525"/>
          </a:xfrm>
        </p:spPr>
        <p:txBody>
          <a:bodyPr/>
          <a:lstStyle/>
          <a:p>
            <a:r>
              <a:rPr lang="en-US" b="1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2C71-629F-4597-B0D4-DB923D0F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65"/>
            <a:ext cx="10515600" cy="4559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future, We will try to increase Testing accuracy by:</a:t>
            </a:r>
          </a:p>
          <a:p>
            <a:pPr lvl="1"/>
            <a:r>
              <a:rPr lang="en-US"/>
              <a:t>Adding the more layers to the trained neural network</a:t>
            </a:r>
          </a:p>
          <a:p>
            <a:pPr lvl="1"/>
            <a:r>
              <a:rPr lang="en-US"/>
              <a:t>Using different possible pretrained models</a:t>
            </a:r>
          </a:p>
          <a:p>
            <a:pPr lvl="1"/>
            <a:r>
              <a:rPr lang="en-US"/>
              <a:t>Increasing input size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black and white photo of a dog&#10;&#10;Description generated with very high confidence">
            <a:extLst>
              <a:ext uri="{FF2B5EF4-FFF2-40B4-BE49-F238E27FC236}">
                <a16:creationId xmlns:a16="http://schemas.microsoft.com/office/drawing/2014/main" id="{CF593183-0CC2-4360-953B-27D33D444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4" b="1467"/>
          <a:stretch/>
        </p:blipFill>
        <p:spPr>
          <a:xfrm>
            <a:off x="7372350" y="1552575"/>
            <a:ext cx="3449577" cy="3034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CE67A-A73B-4D03-96E6-DF9CAA14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CBD5-A52D-478F-9D18-F7ADC6E5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38325"/>
            <a:ext cx="4954787" cy="3864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Kaggle has a Dog Breed identification competition</a:t>
            </a:r>
          </a:p>
          <a:p>
            <a:r>
              <a:rPr lang="en-US" sz="2400"/>
              <a:t>The data has unique images of dogs with 120 different breeds</a:t>
            </a:r>
          </a:p>
          <a:p>
            <a:r>
              <a:rPr lang="en-US" sz="2400"/>
              <a:t>Every image has a unique id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4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92D1-EE8F-4438-A31D-0071FA6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E670-6648-476A-A1B3-6FBE0701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The goal of this project is to create a classifier which is capable of determining a dog's breed from the available image</a:t>
            </a:r>
          </a:p>
        </p:txBody>
      </p:sp>
    </p:spTree>
    <p:extLst>
      <p:ext uri="{BB962C8B-B14F-4D97-AF65-F5344CB8AC3E}">
        <p14:creationId xmlns:p14="http://schemas.microsoft.com/office/powerpoint/2010/main" val="265792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A1B6-D7B7-4275-9C9E-120B4CC5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b="1"/>
              <a:t>Images Size Distribution</a:t>
            </a:r>
          </a:p>
        </p:txBody>
      </p:sp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2AE29487-8A61-4807-AC02-5B2B7829A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38" y="1379600"/>
            <a:ext cx="10364787" cy="47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1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667A-B2D4-4243-A6BA-4BAEF7C3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3213"/>
          </a:xfrm>
        </p:spPr>
        <p:txBody>
          <a:bodyPr/>
          <a:lstStyle/>
          <a:p>
            <a:r>
              <a:rPr lang="en-US" b="1"/>
              <a:t>Resizing the image without losing its features</a:t>
            </a:r>
          </a:p>
        </p:txBody>
      </p:sp>
      <p:pic>
        <p:nvPicPr>
          <p:cNvPr id="4" name="Picture 4" descr="A small brown and white dog&#10;&#10;Description generated with very high confidence">
            <a:extLst>
              <a:ext uri="{FF2B5EF4-FFF2-40B4-BE49-F238E27FC236}">
                <a16:creationId xmlns:a16="http://schemas.microsoft.com/office/drawing/2014/main" id="{295AC883-8853-406D-8EDF-CDCDCEFE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438400"/>
            <a:ext cx="4120635" cy="3190875"/>
          </a:xfrm>
          <a:prstGeom prst="rect">
            <a:avLst/>
          </a:prstGeom>
        </p:spPr>
      </p:pic>
      <p:pic>
        <p:nvPicPr>
          <p:cNvPr id="6" name="Picture 6" descr="A blurry photo of a cat&#10;&#10;Description generated with high confidence">
            <a:extLst>
              <a:ext uri="{FF2B5EF4-FFF2-40B4-BE49-F238E27FC236}">
                <a16:creationId xmlns:a16="http://schemas.microsoft.com/office/drawing/2014/main" id="{2F4022F9-C5FE-4892-A64C-1AA471FC7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2438400"/>
            <a:ext cx="3129148" cy="318293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D90111B-B98B-47B6-B6E0-D5407716185D}"/>
              </a:ext>
            </a:extLst>
          </p:cNvPr>
          <p:cNvSpPr/>
          <p:nvPr/>
        </p:nvSpPr>
        <p:spPr>
          <a:xfrm>
            <a:off x="5829300" y="3752850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647BC-BEA8-4CE2-926C-B948C866723C}"/>
              </a:ext>
            </a:extLst>
          </p:cNvPr>
          <p:cNvSpPr txBox="1"/>
          <p:nvPr/>
        </p:nvSpPr>
        <p:spPr>
          <a:xfrm>
            <a:off x="1104900" y="18669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Original Picture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1A17D-F3E0-401E-B00E-DC19FBFD990B}"/>
              </a:ext>
            </a:extLst>
          </p:cNvPr>
          <p:cNvSpPr txBox="1"/>
          <p:nvPr/>
        </p:nvSpPr>
        <p:spPr>
          <a:xfrm>
            <a:off x="7486650" y="19050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After Resizing</a:t>
            </a:r>
          </a:p>
        </p:txBody>
      </p:sp>
    </p:spTree>
    <p:extLst>
      <p:ext uri="{BB962C8B-B14F-4D97-AF65-F5344CB8AC3E}">
        <p14:creationId xmlns:p14="http://schemas.microsoft.com/office/powerpoint/2010/main" val="27090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5D3D-7159-46AE-A7AF-15D055D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7BE4-98EC-4ADD-BF6B-387A289DF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105025"/>
            <a:ext cx="10515600" cy="4692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Pretrained the model by scraping the data from ImageNet</a:t>
            </a:r>
          </a:p>
          <a:p>
            <a:endParaRPr lang="en-US" sz="2400"/>
          </a:p>
          <a:p>
            <a:r>
              <a:rPr lang="en-US" sz="2400"/>
              <a:t>The data was divided into training and validation.</a:t>
            </a:r>
          </a:p>
          <a:p>
            <a:endParaRPr lang="en-US" sz="2400"/>
          </a:p>
          <a:p>
            <a:r>
              <a:rPr lang="en-US" sz="2400"/>
              <a:t>Pretrained Neural Network VGG-16 was used to classify the dog breeds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2583-75B0-4C5F-BCC4-F8FB0F26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Layers used in the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220D-A114-4B70-9B60-088D8D8FA230}"/>
              </a:ext>
            </a:extLst>
          </p:cNvPr>
          <p:cNvSpPr/>
          <p:nvPr/>
        </p:nvSpPr>
        <p:spPr>
          <a:xfrm>
            <a:off x="6927549" y="3092595"/>
            <a:ext cx="423863" cy="2042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E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N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S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E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BB8DC-4B50-498C-9AB3-F1C704912862}"/>
              </a:ext>
            </a:extLst>
          </p:cNvPr>
          <p:cNvSpPr/>
          <p:nvPr/>
        </p:nvSpPr>
        <p:spPr>
          <a:xfrm>
            <a:off x="7818947" y="3076818"/>
            <a:ext cx="423863" cy="204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>
                <a:solidFill>
                  <a:srgbClr val="000000"/>
                </a:solidFill>
                <a:latin typeface="Calibri"/>
                <a:ea typeface="Segoe UI"/>
                <a:cs typeface="Segoe UI"/>
              </a:rPr>
              <a:t>D​</a:t>
            </a:r>
          </a:p>
          <a:p>
            <a:pPr algn="ctr" rtl="0"/>
            <a:r>
              <a:rPr lang="en-US">
                <a:solidFill>
                  <a:srgbClr val="000000"/>
                </a:solidFill>
                <a:latin typeface="Calibri"/>
                <a:ea typeface="Segoe UI"/>
                <a:cs typeface="Segoe UI"/>
              </a:rPr>
              <a:t>E​</a:t>
            </a:r>
          </a:p>
          <a:p>
            <a:pPr algn="ctr" rtl="0"/>
            <a:r>
              <a:rPr lang="en-US">
                <a:solidFill>
                  <a:srgbClr val="000000"/>
                </a:solidFill>
                <a:latin typeface="Calibri"/>
                <a:ea typeface="Segoe UI"/>
                <a:cs typeface="Segoe UI"/>
              </a:rPr>
              <a:t>N​</a:t>
            </a:r>
          </a:p>
          <a:p>
            <a:pPr algn="ctr" rtl="0"/>
            <a:r>
              <a:rPr lang="en-US">
                <a:solidFill>
                  <a:srgbClr val="000000"/>
                </a:solidFill>
                <a:latin typeface="Calibri"/>
                <a:ea typeface="Segoe UI"/>
                <a:cs typeface="Segoe UI"/>
              </a:rPr>
              <a:t>S​</a:t>
            </a:r>
          </a:p>
          <a:p>
            <a:pPr algn="ctr" rtl="0"/>
            <a:r>
              <a:rPr lang="en-US">
                <a:solidFill>
                  <a:srgbClr val="000000"/>
                </a:solidFill>
                <a:latin typeface="Calibri"/>
                <a:ea typeface="Segoe UI"/>
                <a:cs typeface="Segoe UI"/>
              </a:rPr>
              <a:t>E​</a:t>
            </a:r>
          </a:p>
          <a:p>
            <a:pPr algn="ctr" rtl="0"/>
            <a:r>
              <a:rPr lang="en-US">
                <a:solidFill>
                  <a:srgbClr val="000000"/>
                </a:solidFill>
                <a:latin typeface="Calibri"/>
                <a:ea typeface="Segoe UI"/>
                <a:cs typeface="Segoe UI"/>
              </a:rPr>
              <a:t>2​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67A6D-9563-43E4-AD27-5953CEF3253C}"/>
              </a:ext>
            </a:extLst>
          </p:cNvPr>
          <p:cNvSpPr/>
          <p:nvPr/>
        </p:nvSpPr>
        <p:spPr>
          <a:xfrm>
            <a:off x="8656246" y="3106972"/>
            <a:ext cx="423863" cy="20276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R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O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P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EE1F7-1B82-4911-9568-992975802E49}"/>
              </a:ext>
            </a:extLst>
          </p:cNvPr>
          <p:cNvSpPr/>
          <p:nvPr/>
        </p:nvSpPr>
        <p:spPr>
          <a:xfrm>
            <a:off x="9515475" y="3099639"/>
            <a:ext cx="423863" cy="205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DENS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E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17EE7-E210-4BFE-98BE-9ED0F79F7A46}"/>
              </a:ext>
            </a:extLst>
          </p:cNvPr>
          <p:cNvSpPr/>
          <p:nvPr/>
        </p:nvSpPr>
        <p:spPr>
          <a:xfrm>
            <a:off x="10439400" y="3076818"/>
            <a:ext cx="423863" cy="2057482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N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S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E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5A33450-6983-4E75-89A1-FDB35418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25" y="3091195"/>
            <a:ext cx="790575" cy="1847850"/>
          </a:xfrm>
          <a:prstGeom prst="rect">
            <a:avLst/>
          </a:prstGeom>
        </p:spPr>
      </p:pic>
      <p:pic>
        <p:nvPicPr>
          <p:cNvPr id="13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73323AB3-7826-4464-8112-603B96FF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660650"/>
            <a:ext cx="6246875" cy="2436813"/>
          </a:xfrm>
          <a:prstGeom prst="rect">
            <a:avLst/>
          </a:prstGeom>
        </p:spPr>
      </p:pic>
      <p:sp>
        <p:nvSpPr>
          <p:cNvPr id="23" name="Plus Sign 22">
            <a:extLst>
              <a:ext uri="{FF2B5EF4-FFF2-40B4-BE49-F238E27FC236}">
                <a16:creationId xmlns:a16="http://schemas.microsoft.com/office/drawing/2014/main" id="{796011C1-DA45-4A4E-9D49-5AB1D293A6B0}"/>
              </a:ext>
            </a:extLst>
          </p:cNvPr>
          <p:cNvSpPr/>
          <p:nvPr/>
        </p:nvSpPr>
        <p:spPr>
          <a:xfrm>
            <a:off x="6467475" y="3817938"/>
            <a:ext cx="453696" cy="4397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9C26DD24-5628-4A6A-A7DF-C82D061A8972}"/>
              </a:ext>
            </a:extLst>
          </p:cNvPr>
          <p:cNvSpPr/>
          <p:nvPr/>
        </p:nvSpPr>
        <p:spPr>
          <a:xfrm>
            <a:off x="7358870" y="3817938"/>
            <a:ext cx="453696" cy="4397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3E05A4E8-7FEE-4808-A1F0-6E533079ECD3}"/>
              </a:ext>
            </a:extLst>
          </p:cNvPr>
          <p:cNvSpPr/>
          <p:nvPr/>
        </p:nvSpPr>
        <p:spPr>
          <a:xfrm>
            <a:off x="9069777" y="3796941"/>
            <a:ext cx="453696" cy="4397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1283404C-5557-48C9-A23E-17E7C40A3EE2}"/>
              </a:ext>
            </a:extLst>
          </p:cNvPr>
          <p:cNvSpPr/>
          <p:nvPr/>
        </p:nvSpPr>
        <p:spPr>
          <a:xfrm>
            <a:off x="8210550" y="3817938"/>
            <a:ext cx="453696" cy="4397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AE141C27-E38B-4ACA-9850-8657B7A2E99F}"/>
              </a:ext>
            </a:extLst>
          </p:cNvPr>
          <p:cNvSpPr/>
          <p:nvPr/>
        </p:nvSpPr>
        <p:spPr>
          <a:xfrm>
            <a:off x="9946795" y="3817938"/>
            <a:ext cx="453696" cy="4397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0A78-BB70-4B0D-9853-CD8554E3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Summary of the layers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7E21DA-E742-4267-885C-B32C1825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597025"/>
            <a:ext cx="5197578" cy="4678363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B05D91-29D8-412C-A344-7C135487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597025"/>
            <a:ext cx="6172158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4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439B-7375-4DEB-A9D5-F36E989D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93C1-432D-40C6-B7FC-A4FD2A0B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457"/>
            <a:ext cx="10515600" cy="48115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sz="2400" dirty="0"/>
              <a:t>Number of epochs = 2</a:t>
            </a:r>
          </a:p>
          <a:p>
            <a:r>
              <a:rPr lang="en-US" sz="2400" dirty="0"/>
              <a:t>Input size (pixels) = 150</a:t>
            </a:r>
          </a:p>
          <a:p>
            <a:r>
              <a:rPr lang="en-US" sz="2400" dirty="0"/>
              <a:t>Number of classes = 120</a:t>
            </a:r>
          </a:p>
          <a:p>
            <a:r>
              <a:rPr lang="en-US" sz="2400" dirty="0"/>
              <a:t>Number of layers = 21</a:t>
            </a:r>
          </a:p>
          <a:p>
            <a:r>
              <a:rPr lang="en-US" sz="2400" dirty="0"/>
              <a:t>Size of the Sample = 30,087</a:t>
            </a:r>
          </a:p>
          <a:p>
            <a:r>
              <a:rPr lang="en-US" sz="2400" dirty="0"/>
              <a:t>Training Accuracy = 37%</a:t>
            </a:r>
          </a:p>
          <a:p>
            <a:r>
              <a:rPr lang="en-US" sz="2400" dirty="0"/>
              <a:t>Validation Accuracy = 28%</a:t>
            </a:r>
          </a:p>
        </p:txBody>
      </p:sp>
    </p:spTree>
    <p:extLst>
      <p:ext uri="{BB962C8B-B14F-4D97-AF65-F5344CB8AC3E}">
        <p14:creationId xmlns:p14="http://schemas.microsoft.com/office/powerpoint/2010/main" val="116652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Kaggle data challenge for dog breed identification</vt:lpstr>
      <vt:lpstr>Introduction</vt:lpstr>
      <vt:lpstr>Project Goal</vt:lpstr>
      <vt:lpstr>Images Size Distribution</vt:lpstr>
      <vt:lpstr>Resizing the image without losing its features</vt:lpstr>
      <vt:lpstr>Model Approach</vt:lpstr>
      <vt:lpstr>Layers used in the model</vt:lpstr>
      <vt:lpstr>Summary of the layers</vt:lpstr>
      <vt:lpstr>Model Statistics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data challenge for dog breed identification</dc:title>
  <cp:revision>1</cp:revision>
  <dcterms:modified xsi:type="dcterms:W3CDTF">2018-02-12T20:10:59Z</dcterms:modified>
</cp:coreProperties>
</file>