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Oswald"/>
      <p:regular r:id="rId26"/>
      <p:bold r:id="rId27"/>
    </p:embeddedFont>
    <p:embeddedFont>
      <p:font typeface="Average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AE0A9C-F9A5-4440-97F7-CF30523CFFD7}">
  <a:tblStyle styleId="{BCAE0A9C-F9A5-4440-97F7-CF30523CFF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46" y="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" name="Shape 2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None/>
              <a:defRPr sz="18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1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lang="en"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Human Resources Analytics</a:t>
            </a: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rPr lang="en" sz="3000" dirty="0">
                <a:solidFill>
                  <a:srgbClr val="FFFFFF"/>
                </a:solidFill>
              </a:rPr>
              <a:t>Ritesh Kumar Vangapalli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Boxplots (Average Monthly Hours vs Time spent Company)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On Full Data                                                                On the Good People data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endParaRPr sz="30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488275"/>
            <a:ext cx="3872025" cy="3350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60275" y="1488275"/>
            <a:ext cx="3872025" cy="335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Observations</a:t>
            </a: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rPr lang="en" sz="1800" b="1" i="0" u="sng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From Boxplot 1(Time Spent in Company vs Salary) :</a:t>
            </a:r>
            <a:r>
              <a:rPr lang="en" sz="1800" b="1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In the good people data we find that the people leaving are more experienced (i.e. higher time spent in company on average) in the low and medium salary class.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rPr lang="en" sz="1800" b="1" i="0" u="sng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From Boxplot 2 (Satisfaction levels vs Salary): </a:t>
            </a:r>
            <a:r>
              <a:rPr lang="en" sz="1800" b="1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In the good people data we find that the average satisfaction of the employees who left is lower than who haven’t left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rPr lang="en" sz="1800" b="1" i="0" u="sng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From Boxplot 3 (Average Monthly Hours vs Time spent Company): </a:t>
            </a:r>
            <a:r>
              <a:rPr lang="en" sz="1800" b="1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In the good people data we find that the people leaving have spent more hours at work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endParaRPr sz="1800" b="0" i="0" u="none" strike="noStrike" cap="non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Conclusion</a:t>
            </a:r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258250" y="1131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endParaRPr sz="1800" b="0" i="0" u="none" strike="noStrike" cap="none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endParaRPr sz="1800" b="0" i="0" u="none" strike="noStrike" cap="none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rPr lang="en" sz="1800" b="0" i="0" u="sng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/>
          </a:p>
        </p:txBody>
      </p:sp>
      <p:graphicFrame>
        <p:nvGraphicFramePr>
          <p:cNvPr id="141" name="Shape 141"/>
          <p:cNvGraphicFramePr/>
          <p:nvPr/>
        </p:nvGraphicFramePr>
        <p:xfrm>
          <a:off x="444550" y="1098050"/>
          <a:ext cx="8169350" cy="3519500"/>
        </p:xfrm>
        <a:graphic>
          <a:graphicData uri="http://schemas.openxmlformats.org/drawingml/2006/table">
            <a:tbl>
              <a:tblPr>
                <a:noFill/>
                <a:tableStyleId>{BCAE0A9C-F9A5-4440-97F7-CF30523CFFD7}</a:tableStyleId>
              </a:tblPr>
              <a:tblGrid>
                <a:gridCol w="408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9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verage"/>
                        <a:buNone/>
                      </a:pPr>
                      <a:r>
                        <a:rPr lang="en" sz="1800" u="sng" strike="noStrike" cap="none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Common traits of Good people leaving :</a:t>
                      </a:r>
                      <a:endParaRPr/>
                    </a:p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verag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Experienced                  </a:t>
                      </a:r>
                      <a:endParaRPr/>
                    </a:p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verag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Very low satisfaction levels                 </a:t>
                      </a:r>
                      <a:endParaRPr/>
                    </a:p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verag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Spend more time at work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800" u="none" strike="noStrike" cap="none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verage"/>
                        <a:buNone/>
                      </a:pPr>
                      <a:r>
                        <a:rPr lang="en" sz="1800" u="sng" strike="noStrike" cap="none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Possible Reasons for people leaving: </a:t>
                      </a:r>
                      <a:endParaRPr/>
                    </a:p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verage"/>
                        <a:buChar char="●"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Experienced people may not be finding any challenges in work. Hence they leave.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800" u="none" strike="noStrike" cap="none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marL="4572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verage"/>
                        <a:buChar char="●"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Work to Pay ratio may be high (because we find clear correlation only in low and medium salary ranges)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Now let us see how different Models have performed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endParaRPr sz="30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C5.0 Tree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Logistic Regression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SVM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Random Forest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AdaBoost</a:t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80175" y="1152475"/>
            <a:ext cx="2352124" cy="22563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9" name="Shape 149"/>
          <p:cNvGraphicFramePr/>
          <p:nvPr/>
        </p:nvGraphicFramePr>
        <p:xfrm>
          <a:off x="2273175" y="828075"/>
          <a:ext cx="1346950" cy="792420"/>
        </p:xfrm>
        <a:graphic>
          <a:graphicData uri="http://schemas.openxmlformats.org/drawingml/2006/table">
            <a:tbl>
              <a:tblPr>
                <a:noFill/>
                <a:tableStyleId>{BCAE0A9C-F9A5-4440-97F7-CF30523CFFD7}</a:tableStyleId>
              </a:tblPr>
              <a:tblGrid>
                <a:gridCol w="67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2260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53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679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0" name="Shape 150"/>
          <p:cNvGraphicFramePr/>
          <p:nvPr/>
        </p:nvGraphicFramePr>
        <p:xfrm>
          <a:off x="2273175" y="1708825"/>
          <a:ext cx="1346950" cy="792420"/>
        </p:xfrm>
        <a:graphic>
          <a:graphicData uri="http://schemas.openxmlformats.org/drawingml/2006/table">
            <a:tbl>
              <a:tblPr>
                <a:noFill/>
                <a:tableStyleId>{BCAE0A9C-F9A5-4440-97F7-CF30523CFFD7}</a:tableStyleId>
              </a:tblPr>
              <a:tblGrid>
                <a:gridCol w="67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2139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478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128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254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1" name="Shape 151"/>
          <p:cNvGraphicFramePr/>
          <p:nvPr/>
        </p:nvGraphicFramePr>
        <p:xfrm>
          <a:off x="2273175" y="2589575"/>
          <a:ext cx="1346950" cy="792420"/>
        </p:xfrm>
        <a:graphic>
          <a:graphicData uri="http://schemas.openxmlformats.org/drawingml/2006/table">
            <a:tbl>
              <a:tblPr>
                <a:noFill/>
                <a:tableStyleId>{BCAE0A9C-F9A5-4440-97F7-CF30523CFFD7}</a:tableStyleId>
              </a:tblPr>
              <a:tblGrid>
                <a:gridCol w="67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2168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540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99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192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2" name="Shape 152"/>
          <p:cNvGraphicFramePr/>
          <p:nvPr/>
        </p:nvGraphicFramePr>
        <p:xfrm>
          <a:off x="2273175" y="3470325"/>
          <a:ext cx="1346950" cy="792420"/>
        </p:xfrm>
        <a:graphic>
          <a:graphicData uri="http://schemas.openxmlformats.org/drawingml/2006/table">
            <a:tbl>
              <a:tblPr>
                <a:noFill/>
                <a:tableStyleId>{BCAE0A9C-F9A5-4440-97F7-CF30523CFFD7}</a:tableStyleId>
              </a:tblPr>
              <a:tblGrid>
                <a:gridCol w="67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2264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709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3" name="Shape 153"/>
          <p:cNvGraphicFramePr/>
          <p:nvPr/>
        </p:nvGraphicFramePr>
        <p:xfrm>
          <a:off x="2273175" y="4351075"/>
          <a:ext cx="1346950" cy="792420"/>
        </p:xfrm>
        <a:graphic>
          <a:graphicData uri="http://schemas.openxmlformats.org/drawingml/2006/table">
            <a:tbl>
              <a:tblPr>
                <a:noFill/>
                <a:tableStyleId>{BCAE0A9C-F9A5-4440-97F7-CF30523CFFD7}</a:tableStyleId>
              </a:tblPr>
              <a:tblGrid>
                <a:gridCol w="67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2263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707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4" name="Shape 154"/>
          <p:cNvGraphicFramePr/>
          <p:nvPr/>
        </p:nvGraphicFramePr>
        <p:xfrm>
          <a:off x="4072350" y="3470325"/>
          <a:ext cx="1346950" cy="792420"/>
        </p:xfrm>
        <a:graphic>
          <a:graphicData uri="http://schemas.openxmlformats.org/drawingml/2006/table">
            <a:tbl>
              <a:tblPr>
                <a:noFill/>
                <a:tableStyleId>{BCAE0A9C-F9A5-4440-97F7-CF30523CFFD7}</a:tableStyleId>
              </a:tblPr>
              <a:tblGrid>
                <a:gridCol w="67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2263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711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Summary of Model Performance</a:t>
            </a: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</a:t>
            </a:r>
            <a:endParaRPr/>
          </a:p>
        </p:txBody>
      </p:sp>
      <p:graphicFrame>
        <p:nvGraphicFramePr>
          <p:cNvPr id="161" name="Shape 161"/>
          <p:cNvGraphicFramePr/>
          <p:nvPr/>
        </p:nvGraphicFramePr>
        <p:xfrm>
          <a:off x="305500" y="1177500"/>
          <a:ext cx="8522250" cy="3554240"/>
        </p:xfrm>
        <a:graphic>
          <a:graphicData uri="http://schemas.openxmlformats.org/drawingml/2006/table">
            <a:tbl>
              <a:tblPr>
                <a:noFill/>
                <a:tableStyleId>{BCAE0A9C-F9A5-4440-97F7-CF30523CFFD7}</a:tableStyleId>
              </a:tblPr>
              <a:tblGrid>
                <a:gridCol w="170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4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4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u="none" strike="noStrike" cap="none"/>
                        <a:t>            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Accuracy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Precision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Recall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AUC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C5.0 Tree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0.98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0.9969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0.9771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0.9623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Logistic Regression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0.7979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0.8173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0.9435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0.6453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SVM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0.7869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0.8006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0.9563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0.6093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Random Forest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0.9913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0.9899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0.9987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0.9836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4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AdaBoost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0.9903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0.9891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0.9982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0.982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265500" y="1390125"/>
            <a:ext cx="40452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Clearly, we can see that Random Forests and Adaboost are doing better than other models</a:t>
            </a:r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verage"/>
              <a:buNone/>
            </a:pPr>
            <a:r>
              <a:rPr lang="en" sz="36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Next :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Average"/>
              <a:buNone/>
            </a:pPr>
            <a:r>
              <a:rPr lang="en" sz="36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Feature Selection</a:t>
            </a:r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ubTitle" idx="1"/>
          </p:nvPr>
        </p:nvSpPr>
        <p:spPr>
          <a:xfrm rot="10800000" flipH="1">
            <a:off x="265500" y="4619625"/>
            <a:ext cx="40452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rage"/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69275" y="0"/>
            <a:ext cx="4045200" cy="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Adaboost</a:t>
            </a:r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subTitle" idx="1"/>
          </p:nvPr>
        </p:nvSpPr>
        <p:spPr>
          <a:xfrm>
            <a:off x="265500" y="724200"/>
            <a:ext cx="4045200" cy="42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rage"/>
              <a:buNone/>
            </a:pPr>
            <a:r>
              <a:rPr lang="en" sz="2100" b="0" i="0" u="sng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Parameters Removed :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lang="en"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Last_evaluation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lang="en"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Sales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rage"/>
              <a:buNone/>
            </a:pPr>
            <a:endParaRPr sz="2100" b="0" i="0" u="none" strike="noStrike" cap="non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rage"/>
              <a:buNone/>
            </a:pPr>
            <a:r>
              <a:rPr lang="en" sz="2100" b="0" i="0" u="sng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Parameters Used in final Model 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lang="en"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Satisfaction_level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lang="en"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Number_project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lang="en"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Average_monthly_hours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lang="en"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Time_spend_company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lang="en"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Work_accident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lang="en"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Salary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lang="en"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promotion_last_5years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rage"/>
              <a:buNone/>
            </a:pPr>
            <a:endParaRPr sz="2100" b="0" i="0" u="none" strike="noStrike" cap="non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2"/>
          </p:nvPr>
        </p:nvSpPr>
        <p:spPr>
          <a:xfrm>
            <a:off x="4907425" y="696000"/>
            <a:ext cx="3837000" cy="42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verage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/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6625" y="-12"/>
            <a:ext cx="278130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82750" y="1876424"/>
            <a:ext cx="3792749" cy="326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Final Model (Using Adaboost)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endParaRPr sz="30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Parameters Used : </a:t>
            </a:r>
            <a:endParaRPr/>
          </a:p>
          <a:p>
            <a:pPr marL="457200" marR="0" lvl="0" indent="-3683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lang="en"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promotion_last_5years                                         </a:t>
            </a:r>
            <a:r>
              <a:rPr lang="en" sz="1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Actual Value</a:t>
            </a:r>
            <a:r>
              <a:rPr lang="en"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                                                                                </a:t>
            </a:r>
            <a:endParaRPr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lang="en"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Satisfaction_level</a:t>
            </a:r>
            <a:endParaRPr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lang="en"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Number_project</a:t>
            </a:r>
            <a:endParaRPr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lang="en"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Average_monthly_hours</a:t>
            </a:r>
            <a:endParaRPr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lang="en"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Time_spend_company</a:t>
            </a:r>
            <a:endParaRPr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lang="en"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Work_accident</a:t>
            </a:r>
            <a:endParaRPr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lang="en"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Salary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endParaRPr sz="2100" b="0" i="0" u="none" strike="noStrike" cap="non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184" name="Shape 184"/>
          <p:cNvGraphicFramePr/>
          <p:nvPr/>
        </p:nvGraphicFramePr>
        <p:xfrm>
          <a:off x="952500" y="4072775"/>
          <a:ext cx="7239000" cy="792420"/>
        </p:xfrm>
        <a:graphic>
          <a:graphicData uri="http://schemas.openxmlformats.org/drawingml/2006/table">
            <a:tbl>
              <a:tblPr>
                <a:noFill/>
                <a:tableStyleId>{BCAE0A9C-F9A5-4440-97F7-CF30523CFFD7}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Accuracy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Precision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Recall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AUC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Final Model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0.984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0.9873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0.9916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0.976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5" name="Shape 185"/>
          <p:cNvGraphicFramePr/>
          <p:nvPr/>
        </p:nvGraphicFramePr>
        <p:xfrm>
          <a:off x="5994450" y="2084100"/>
          <a:ext cx="1346950" cy="792420"/>
        </p:xfrm>
        <a:graphic>
          <a:graphicData uri="http://schemas.openxmlformats.org/drawingml/2006/table">
            <a:tbl>
              <a:tblPr>
                <a:noFill/>
                <a:tableStyleId>{BCAE0A9C-F9A5-4440-97F7-CF30523CFFD7}</a:tableStyleId>
              </a:tblPr>
              <a:tblGrid>
                <a:gridCol w="67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2248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703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265500" y="0"/>
            <a:ext cx="4045200" cy="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Random Forest</a:t>
            </a:r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verage"/>
              <a:buNone/>
            </a:pPr>
            <a:endParaRPr sz="1800" b="0" i="0" u="none" strike="noStrike" cap="none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ubTitle" idx="1"/>
          </p:nvPr>
        </p:nvSpPr>
        <p:spPr>
          <a:xfrm>
            <a:off x="265500" y="724200"/>
            <a:ext cx="4045200" cy="41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rage"/>
              <a:buNone/>
            </a:pPr>
            <a:r>
              <a:rPr lang="en" sz="2100" b="0" i="0" u="sng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Parameters Removed :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lang="en"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promotion_last_5years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lang="en"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Work_accident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lang="en"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Salary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lang="en"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Sales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rage"/>
              <a:buNone/>
            </a:pPr>
            <a:endParaRPr sz="2100" b="0" i="0" u="none" strike="noStrike" cap="non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rage"/>
              <a:buNone/>
            </a:pPr>
            <a:r>
              <a:rPr lang="en" sz="2100" b="0" i="0" u="sng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Parameters Used in final Model 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lang="en"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Satisfaction_level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lang="en"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Last_evaluation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lang="en"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Number_project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lang="en"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Average_monthly_hours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lang="en"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time_spend_company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rage"/>
              <a:buNone/>
            </a:pPr>
            <a:endParaRPr sz="2100" b="0" i="0" u="none" strike="noStrike" cap="non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93" name="Shape 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9499" y="724200"/>
            <a:ext cx="3836999" cy="36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Final Model (Using Random Forest)</a:t>
            </a:r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Parameters Used : </a:t>
            </a:r>
            <a:endParaRPr/>
          </a:p>
          <a:p>
            <a:pPr marL="457200" marR="0" lvl="0" indent="-3683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lang="en"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Last_evaluation                                                   </a:t>
            </a:r>
            <a:r>
              <a:rPr lang="en" sz="1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Actual Value</a:t>
            </a:r>
            <a:r>
              <a:rPr lang="en"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                                                                                </a:t>
            </a:r>
            <a:endParaRPr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lang="en"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Number_project</a:t>
            </a:r>
            <a:endParaRPr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lang="en"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Average_monthly_hours</a:t>
            </a:r>
            <a:endParaRPr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lang="en"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time_spend_company</a:t>
            </a:r>
            <a:endParaRPr/>
          </a:p>
        </p:txBody>
      </p:sp>
      <p:graphicFrame>
        <p:nvGraphicFramePr>
          <p:cNvPr id="200" name="Shape 200"/>
          <p:cNvGraphicFramePr/>
          <p:nvPr/>
        </p:nvGraphicFramePr>
        <p:xfrm>
          <a:off x="5994450" y="2084100"/>
          <a:ext cx="1346950" cy="792420"/>
        </p:xfrm>
        <a:graphic>
          <a:graphicData uri="http://schemas.openxmlformats.org/drawingml/2006/table">
            <a:tbl>
              <a:tblPr>
                <a:noFill/>
                <a:tableStyleId>{BCAE0A9C-F9A5-4440-97F7-CF30523CFFD7}</a:tableStyleId>
              </a:tblPr>
              <a:tblGrid>
                <a:gridCol w="67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2263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707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1" name="Shape 201"/>
          <p:cNvGraphicFramePr/>
          <p:nvPr/>
        </p:nvGraphicFramePr>
        <p:xfrm>
          <a:off x="1038050" y="3334925"/>
          <a:ext cx="7239000" cy="792420"/>
        </p:xfrm>
        <a:graphic>
          <a:graphicData uri="http://schemas.openxmlformats.org/drawingml/2006/table">
            <a:tbl>
              <a:tblPr>
                <a:noFill/>
                <a:tableStyleId>{BCAE0A9C-F9A5-4440-97F7-CF30523CFFD7}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Accuracy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Precision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Recall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AUC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Final Model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0.9917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0.9908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0.9982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0.9838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endParaRPr sz="30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75850" y="572700"/>
            <a:ext cx="8520600" cy="45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Description : Why are our best and most experienced employees leaving prematurely? Have fun with this database and try to predict which valuable employees will leave next. Fields in the dataset include:</a:t>
            </a:r>
            <a:endParaRPr/>
          </a:p>
          <a:p>
            <a:pPr marL="457200" marR="228600" lvl="0" indent="-342900" algn="l" rtl="0">
              <a:lnSpc>
                <a:spcPct val="100000"/>
              </a:lnSpc>
              <a:spcBef>
                <a:spcPts val="4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Employee satisfaction level</a:t>
            </a:r>
            <a:endParaRPr/>
          </a:p>
          <a:p>
            <a:pPr marL="457200" marR="228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Last evaluation</a:t>
            </a:r>
            <a:endParaRPr/>
          </a:p>
          <a:p>
            <a:pPr marL="457200" marR="228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Number of projects</a:t>
            </a:r>
            <a:endParaRPr/>
          </a:p>
          <a:p>
            <a:pPr marL="457200" marR="228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Average monthly hours</a:t>
            </a:r>
            <a:endParaRPr/>
          </a:p>
          <a:p>
            <a:pPr marL="457200" marR="228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Time spent at the company</a:t>
            </a:r>
            <a:endParaRPr/>
          </a:p>
          <a:p>
            <a:pPr marL="457200" marR="228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Whether they have had a work accident</a:t>
            </a:r>
            <a:endParaRPr/>
          </a:p>
          <a:p>
            <a:pPr marL="457200" marR="228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Whether they have had a promotion in the last 5 years</a:t>
            </a:r>
            <a:endParaRPr/>
          </a:p>
          <a:p>
            <a:pPr marL="457200" marR="228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Sales</a:t>
            </a:r>
            <a:endParaRPr/>
          </a:p>
          <a:p>
            <a:pPr marL="457200" marR="228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Salary</a:t>
            </a:r>
            <a:endParaRPr/>
          </a:p>
          <a:p>
            <a:pPr marL="457200" marR="228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 b="0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Whether the employee has left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endParaRPr sz="1800" b="0" i="0" u="none" strike="noStrike" cap="non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         </a:t>
            </a:r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311700" y="1631150"/>
            <a:ext cx="8520600" cy="29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Now , Let’s repeat the entire process with the good people data as our aim is to find why the good people are leaving and build a model to predict if they will be leaving.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Now let us see how different Models have performed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endParaRPr sz="30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311700" y="928700"/>
            <a:ext cx="8520600" cy="40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C5.0 Tree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endParaRPr sz="1800" b="0" i="0" u="none" strike="noStrike" cap="non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endParaRPr sz="1800" b="0" i="0" u="none" strike="noStrike" cap="non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Logistic Regression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endParaRPr sz="1800" b="0" i="0" u="none" strike="noStrike" cap="non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endParaRPr sz="1800" b="0" i="0" u="none" strike="noStrike" cap="non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SVM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endParaRPr sz="1800" b="0" i="0" u="none" strike="noStrike" cap="non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endParaRPr sz="1800" b="0" i="0" u="none" strike="noStrike" cap="non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Random Forest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endParaRPr sz="1800" b="0" i="0" u="none" strike="noStrike" cap="non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endParaRPr sz="1800" b="0" i="0" u="none" strike="noStrike" cap="non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Adaboost</a:t>
            </a:r>
            <a:endParaRPr/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8775" y="1017725"/>
            <a:ext cx="2352124" cy="22563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5" name="Shape 215"/>
          <p:cNvGraphicFramePr/>
          <p:nvPr/>
        </p:nvGraphicFramePr>
        <p:xfrm>
          <a:off x="2981350" y="4264825"/>
          <a:ext cx="1571650" cy="792420"/>
        </p:xfrm>
        <a:graphic>
          <a:graphicData uri="http://schemas.openxmlformats.org/drawingml/2006/table">
            <a:tbl>
              <a:tblPr>
                <a:noFill/>
                <a:tableStyleId>{BCAE0A9C-F9A5-4440-97F7-CF30523CFFD7}</a:tableStyleId>
              </a:tblPr>
              <a:tblGrid>
                <a:gridCol w="78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56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253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" name="Shape 216"/>
          <p:cNvGraphicFramePr/>
          <p:nvPr/>
        </p:nvGraphicFramePr>
        <p:xfrm>
          <a:off x="2981350" y="2596760"/>
          <a:ext cx="1571650" cy="792420"/>
        </p:xfrm>
        <a:graphic>
          <a:graphicData uri="http://schemas.openxmlformats.org/drawingml/2006/table">
            <a:tbl>
              <a:tblPr>
                <a:noFill/>
                <a:tableStyleId>{BCAE0A9C-F9A5-4440-97F7-CF30523CFFD7}</a:tableStyleId>
              </a:tblPr>
              <a:tblGrid>
                <a:gridCol w="78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244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7" name="Shape 217"/>
          <p:cNvGraphicFramePr/>
          <p:nvPr/>
        </p:nvGraphicFramePr>
        <p:xfrm>
          <a:off x="2981350" y="3430800"/>
          <a:ext cx="1571650" cy="792420"/>
        </p:xfrm>
        <a:graphic>
          <a:graphicData uri="http://schemas.openxmlformats.org/drawingml/2006/table">
            <a:tbl>
              <a:tblPr>
                <a:noFill/>
                <a:tableStyleId>{BCAE0A9C-F9A5-4440-97F7-CF30523CFFD7}</a:tableStyleId>
              </a:tblPr>
              <a:tblGrid>
                <a:gridCol w="78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56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253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8" name="Shape 218"/>
          <p:cNvGraphicFramePr/>
          <p:nvPr/>
        </p:nvGraphicFramePr>
        <p:xfrm>
          <a:off x="2981350" y="1762725"/>
          <a:ext cx="1571650" cy="792420"/>
        </p:xfrm>
        <a:graphic>
          <a:graphicData uri="http://schemas.openxmlformats.org/drawingml/2006/table">
            <a:tbl>
              <a:tblPr>
                <a:noFill/>
                <a:tableStyleId>{BCAE0A9C-F9A5-4440-97F7-CF30523CFFD7}</a:tableStyleId>
              </a:tblPr>
              <a:tblGrid>
                <a:gridCol w="78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247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9" name="Shape 219"/>
          <p:cNvGraphicFramePr/>
          <p:nvPr/>
        </p:nvGraphicFramePr>
        <p:xfrm>
          <a:off x="2981350" y="928700"/>
          <a:ext cx="1571650" cy="792420"/>
        </p:xfrm>
        <a:graphic>
          <a:graphicData uri="http://schemas.openxmlformats.org/drawingml/2006/table">
            <a:tbl>
              <a:tblPr>
                <a:noFill/>
                <a:tableStyleId>{BCAE0A9C-F9A5-4440-97F7-CF30523CFFD7}</a:tableStyleId>
              </a:tblPr>
              <a:tblGrid>
                <a:gridCol w="78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46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247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Summary of Model Performance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endParaRPr sz="30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                         </a:t>
            </a:r>
            <a:endParaRPr/>
          </a:p>
        </p:txBody>
      </p:sp>
      <p:graphicFrame>
        <p:nvGraphicFramePr>
          <p:cNvPr id="226" name="Shape 226"/>
          <p:cNvGraphicFramePr/>
          <p:nvPr/>
        </p:nvGraphicFramePr>
        <p:xfrm>
          <a:off x="315500" y="1185787"/>
          <a:ext cx="8513000" cy="3347870"/>
        </p:xfrm>
        <a:graphic>
          <a:graphicData uri="http://schemas.openxmlformats.org/drawingml/2006/table">
            <a:tbl>
              <a:tblPr>
                <a:noFill/>
                <a:tableStyleId>{BCAE0A9C-F9A5-4440-97F7-CF30523CFFD7}</a:tableStyleId>
              </a:tblPr>
              <a:tblGrid>
                <a:gridCol w="170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Accuracy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Precision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Recall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AUC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C5.0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0.9482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0.8214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0.8846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0.8989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Logistic Regression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0.9159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0.8571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0.6429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0.8096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SVM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0.9094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0.8043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0.6607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0.8126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Random Forest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Adaboost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Parameter Selection</a:t>
            </a:r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By following the same procedure as discussed we get :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 random Forest model with all parameters except promotion_last_5years, Work_accident, Salary and Sales and an Adaboost model with all parameters except Last_evaluation and Sales. The final result doesn’t change. Any other changes in the parameters causes a significant decrease in the performance measures.</a:t>
            </a:r>
            <a:endParaRPr/>
          </a:p>
        </p:txBody>
      </p:sp>
      <p:graphicFrame>
        <p:nvGraphicFramePr>
          <p:cNvPr id="233" name="Shape 233"/>
          <p:cNvGraphicFramePr/>
          <p:nvPr/>
        </p:nvGraphicFramePr>
        <p:xfrm>
          <a:off x="1038050" y="3334925"/>
          <a:ext cx="7239000" cy="792420"/>
        </p:xfrm>
        <a:graphic>
          <a:graphicData uri="http://schemas.openxmlformats.org/drawingml/2006/table">
            <a:tbl>
              <a:tblPr>
                <a:noFill/>
                <a:tableStyleId>{BCAE0A9C-F9A5-4440-97F7-CF30523CFFD7}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Accuracy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Precision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Recall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AUC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Final Model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Oswald"/>
                        <a:buNone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Explanatory Analysis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endParaRPr sz="30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endParaRPr sz="1800" b="0" i="0" u="none" strike="noStrike" cap="non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152475"/>
            <a:ext cx="2936325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70650" y="1152475"/>
            <a:ext cx="2845574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38850" y="1152474"/>
            <a:ext cx="2743200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Explanatory Analysis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endParaRPr sz="30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endParaRPr sz="1800" b="0" i="0" u="none" strike="noStrike" cap="non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152475"/>
            <a:ext cx="3831674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81575" y="1152475"/>
            <a:ext cx="3950725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lang="en"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Correlation Analysis</a:t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6225" y="0"/>
            <a:ext cx="50577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rage"/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</a:t>
            </a: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verage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               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31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lang="en"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PS : Why are the best and most experienced employees leaving prematurely ?</a:t>
            </a: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 rot="10800000" flipH="1">
            <a:off x="265500" y="4190635"/>
            <a:ext cx="40452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rage"/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</a:t>
            </a: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2"/>
          </p:nvPr>
        </p:nvSpPr>
        <p:spPr>
          <a:xfrm>
            <a:off x="4982275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verage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So let’s define who are the best and most experienced employees..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verage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               (above average)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verage"/>
              <a:buNone/>
            </a:pPr>
            <a:endParaRPr sz="24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swald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Last Evaluation &gt;= 0.75</a:t>
            </a: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swald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highlight>
                  <a:srgbClr val="F5F5F5"/>
                </a:highlight>
                <a:latin typeface="Oswald"/>
                <a:ea typeface="Oswald"/>
                <a:cs typeface="Oswald"/>
                <a:sym typeface="Oswald"/>
              </a:rPr>
              <a:t>time_spend_company &gt;= 4</a:t>
            </a:r>
            <a:endParaRPr/>
          </a:p>
          <a:p>
            <a:pPr marL="457200" marR="0" lvl="0" indent="-3810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swald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highlight>
                  <a:srgbClr val="F5F5F5"/>
                </a:highlight>
                <a:latin typeface="Oswald"/>
                <a:ea typeface="Oswald"/>
                <a:cs typeface="Oswald"/>
                <a:sym typeface="Oswald"/>
              </a:rPr>
              <a:t>number_project &gt; 5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Font typeface="Average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About 1950 people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28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lang="en"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Correlation Analysis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(of good people)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endParaRPr sz="42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rage"/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verage"/>
              <a:buNone/>
            </a:pPr>
            <a:endParaRPr sz="1800" b="0" i="0" u="none" strike="noStrike" cap="none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66049" y="2000"/>
            <a:ext cx="45779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Boxplots (Time Spent in Company vs Salary)</a:t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535926"/>
            <a:ext cx="3913775" cy="335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61300" y="1535924"/>
            <a:ext cx="3871000" cy="335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On Full Data                                                                On the Good People data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Boxplots (Satisfaction levels vs Salary)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On Full Data                                                                On the Good People data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endParaRPr sz="30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512099"/>
            <a:ext cx="4031399" cy="347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45275" y="1512101"/>
            <a:ext cx="3987025" cy="347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829</Words>
  <Application>Microsoft Office PowerPoint</Application>
  <PresentationFormat>On-screen Show (16:9)</PresentationFormat>
  <Paragraphs>267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Oswald</vt:lpstr>
      <vt:lpstr>Average</vt:lpstr>
      <vt:lpstr>slate</vt:lpstr>
      <vt:lpstr>Human Resources Analytics</vt:lpstr>
      <vt:lpstr>Introduction </vt:lpstr>
      <vt:lpstr>Explanatory Analysis </vt:lpstr>
      <vt:lpstr>Explanatory Analysis  </vt:lpstr>
      <vt:lpstr>Correlation Analysis</vt:lpstr>
      <vt:lpstr>PS : Why are the best and most experienced employees leaving prematurely ?</vt:lpstr>
      <vt:lpstr>Correlation Analysis (of good people) </vt:lpstr>
      <vt:lpstr>Boxplots (Time Spent in Company vs Salary)</vt:lpstr>
      <vt:lpstr>Boxplots (Satisfaction levels vs Salary) On Full Data                                                                On the Good People data </vt:lpstr>
      <vt:lpstr>Boxplots (Average Monthly Hours vs Time spent Company) On Full Data                                                                On the Good People data </vt:lpstr>
      <vt:lpstr>Observations</vt:lpstr>
      <vt:lpstr>Conclusion</vt:lpstr>
      <vt:lpstr>Now let us see how different Models have performed </vt:lpstr>
      <vt:lpstr>Summary of Model Performance</vt:lpstr>
      <vt:lpstr>Clearly, we can see that Random Forests and Adaboost are doing better than other models</vt:lpstr>
      <vt:lpstr>Adaboost</vt:lpstr>
      <vt:lpstr>Final Model (Using Adaboost) </vt:lpstr>
      <vt:lpstr>Random Forest</vt:lpstr>
      <vt:lpstr>Final Model (Using Random Forest)</vt:lpstr>
      <vt:lpstr>                </vt:lpstr>
      <vt:lpstr>Now let us see how different Models have performed </vt:lpstr>
      <vt:lpstr>Summary of Model Performance </vt:lpstr>
      <vt:lpstr>Parameter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Resources Analytics</dc:title>
  <dc:creator>RiteshKumar Vangapalli</dc:creator>
  <cp:lastModifiedBy>RiteshKumar Vangapalli</cp:lastModifiedBy>
  <cp:revision>2</cp:revision>
  <dcterms:modified xsi:type="dcterms:W3CDTF">2018-02-28T14:12:30Z</dcterms:modified>
</cp:coreProperties>
</file>