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2" r:id="rId4"/>
    <p:sldId id="265" r:id="rId5"/>
    <p:sldId id="258" r:id="rId6"/>
    <p:sldId id="264" r:id="rId7"/>
    <p:sldId id="267" r:id="rId8"/>
    <p:sldId id="266" r:id="rId9"/>
  </p:sldIdLst>
  <p:sldSz cx="12192000" cy="6858000"/>
  <p:notesSz cx="6858000" cy="9144000"/>
  <p:embeddedFontLst>
    <p:embeddedFont>
      <p:font typeface="Bookman Old Style" panose="02050604050505020204" pitchFamily="18" charset="0"/>
      <p:regular r:id="rId11"/>
      <p:bold r:id="rId12"/>
      <p:italic r:id="rId13"/>
      <p:boldItalic r:id="rId14"/>
    </p:embeddedFont>
    <p:embeddedFont>
      <p:font typeface="Libre Franklin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499052ed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499052ed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ea36e5ea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8ea36e5ea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60cbb4653_5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660cbb4653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499052ed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6499052ed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-108857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383375" y="1749025"/>
            <a:ext cx="106572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420"/>
              <a:buFont typeface="Times New Roman"/>
              <a:buNone/>
            </a:pPr>
            <a:r>
              <a:rPr lang="en-IN" sz="2570" b="1" i="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Advancing Dermatology with Deep Learning:</a:t>
            </a:r>
            <a:r>
              <a:rPr lang="en-IN" sz="2570" b="1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ensemble Model for Skin Lesion Classification</a:t>
            </a:r>
            <a:endParaRPr sz="2570" b="1" i="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420"/>
              <a:buFont typeface="Times New Roman"/>
              <a:buNone/>
            </a:pPr>
            <a:r>
              <a:rPr lang="en-IN" sz="2570" b="1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300" b="1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900" y="0"/>
            <a:ext cx="9502801" cy="15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840250" y="4429125"/>
            <a:ext cx="59436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20L31A5452 – RACHAKONDA SIVA SAI ABHISHEK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20L31A5435 –CHANDRA KARTHIK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20L31A5430 – RITESH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20L31A5453 – SAKETI PAVAN KUMAR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0"/>
              <a:buNone/>
            </a:pPr>
            <a:r>
              <a:rPr lang="en-IN" sz="1500">
                <a:latin typeface="Times New Roman"/>
                <a:ea typeface="Times New Roman"/>
                <a:cs typeface="Times New Roman"/>
                <a:sym typeface="Times New Roman"/>
              </a:rPr>
              <a:t>20L31A5417 –DVS SWAROOP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45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2803525" y="832525"/>
            <a:ext cx="73197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800"/>
              <a:buFont typeface="Times New Roman"/>
              <a:buNone/>
            </a:pPr>
            <a:r>
              <a:rPr lang="en-IN" sz="1700" b="1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IN" sz="1900" b="1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and Data Science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/>
          </p:nvPr>
        </p:nvSpPr>
        <p:spPr>
          <a:xfrm>
            <a:off x="3417975" y="2779388"/>
            <a:ext cx="49467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800"/>
              <a:buFont typeface="Times New Roman"/>
              <a:buNone/>
            </a:pPr>
            <a:r>
              <a:rPr lang="en-IN" sz="2000" b="1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</a:t>
            </a:r>
            <a:r>
              <a:rPr lang="en-IN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   04</a:t>
            </a:r>
            <a:endParaRPr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800"/>
              <a:buFont typeface="Times New Roman"/>
              <a:buNone/>
            </a:pPr>
            <a:endParaRPr sz="2000" b="1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800"/>
              <a:buFont typeface="Times New Roman"/>
              <a:buNone/>
            </a:pPr>
            <a:r>
              <a:rPr lang="en-IN" sz="2000" b="1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</a:t>
            </a:r>
            <a:r>
              <a:rPr lang="en-IN" sz="2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:  2023-2024</a:t>
            </a:r>
            <a:endParaRPr sz="2000">
              <a:solidFill>
                <a:srgbClr val="1F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8829550" y="5269325"/>
            <a:ext cx="2324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IN" sz="18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 Guide</a:t>
            </a:r>
            <a:r>
              <a:rPr lang="en-IN" sz="17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Mr. D.Chandra Mouli </a:t>
            </a:r>
            <a:endParaRPr sz="1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Asst. Prof </a:t>
            </a:r>
            <a:endParaRPr sz="1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255639" y="688258"/>
            <a:ext cx="3110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None/>
            </a:pPr>
            <a:r>
              <a:rPr lang="en-IN" sz="2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717755" y="1765789"/>
            <a:ext cx="10363200" cy="364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 Model</a:t>
            </a:r>
          </a:p>
          <a:p>
            <a:pPr marL="457200" indent="-368300" algn="just">
              <a:lnSpc>
                <a:spcPct val="150000"/>
              </a:lnSpc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 Architecture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and Loss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&amp;Results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 rot="10800000" flipH="1">
            <a:off x="717755" y="1226990"/>
            <a:ext cx="10294500" cy="80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E6FBC-A858-80EB-E922-87D09143A971}"/>
              </a:ext>
            </a:extLst>
          </p:cNvPr>
          <p:cNvSpPr txBox="1"/>
          <p:nvPr/>
        </p:nvSpPr>
        <p:spPr>
          <a:xfrm>
            <a:off x="1009897" y="1516577"/>
            <a:ext cx="10066811" cy="436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ResNet-101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architecture is a powerful convolutional neural network (CNN) that has been widely used for image classification tasks.</a:t>
            </a:r>
          </a:p>
          <a:p>
            <a:pPr algn="just">
              <a:lnSpc>
                <a:spcPct val="150000"/>
              </a:lnSpc>
            </a:pP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 stands for 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addresses the problem of 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degradation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deep networks. As networks get deeper, accuracy tends to saturate and then degrade rapidly.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this, Microsoft introduced a 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learning framework. Instead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expecting each layer to directly fit a desired underlying mapping, ResNet explicitly lets layers fit a 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mapping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Shortcut connections (skip connections) perform 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mapping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their outputs are added to the outputs of stacked layers connections perform 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mapping</a:t>
            </a:r>
            <a:r>
              <a:rPr lang="en-US" sz="17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their outputs are added to the outputs of stacked layers.</a:t>
            </a:r>
          </a:p>
          <a:p>
            <a:pPr algn="just">
              <a:lnSpc>
                <a:spcPct val="150000"/>
              </a:lnSpc>
            </a:pPr>
            <a:endParaRPr lang="en-IN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9AECA-3D6F-4129-695A-1726E4FA46B2}"/>
              </a:ext>
            </a:extLst>
          </p:cNvPr>
          <p:cNvSpPr txBox="1"/>
          <p:nvPr/>
        </p:nvSpPr>
        <p:spPr>
          <a:xfrm>
            <a:off x="1009897" y="495898"/>
            <a:ext cx="3259777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/>
        </p:nvSpPr>
        <p:spPr>
          <a:xfrm>
            <a:off x="5604728" y="767877"/>
            <a:ext cx="561702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Res-Net 101 ARCHITECTURE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AFD9D2-83EB-C031-72FE-665633CF4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10991" y="1340998"/>
            <a:ext cx="5502850" cy="351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architecture of the ResNet‐101 model | Download Scientific Diagram">
            <a:extLst>
              <a:ext uri="{FF2B5EF4-FFF2-40B4-BE49-F238E27FC236}">
                <a16:creationId xmlns:a16="http://schemas.microsoft.com/office/drawing/2014/main" id="{C23E6581-238B-1687-4147-21E72DEE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02" y="2314242"/>
            <a:ext cx="6856639" cy="24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6053567" y="462664"/>
            <a:ext cx="5019900" cy="53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  <a:sym typeface="Times New Roman"/>
              </a:rPr>
              <a:t>MODEL TRAINING</a:t>
            </a:r>
            <a:endParaRPr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2539C-3973-539B-C2A2-ABFB7F1A50E8}"/>
              </a:ext>
            </a:extLst>
          </p:cNvPr>
          <p:cNvSpPr txBox="1"/>
          <p:nvPr/>
        </p:nvSpPr>
        <p:spPr>
          <a:xfrm>
            <a:off x="4811486" y="1644850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E9E36F-366B-5F4E-185C-E6CC0A2C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59" y="4300249"/>
            <a:ext cx="6688996" cy="18258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F6F582-E1DF-450E-F020-318FD7A94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7" y="351423"/>
            <a:ext cx="4467849" cy="406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33152D-A3F8-C532-ED08-0120C4BAE2C6}"/>
              </a:ext>
            </a:extLst>
          </p:cNvPr>
          <p:cNvSpPr txBox="1"/>
          <p:nvPr/>
        </p:nvSpPr>
        <p:spPr>
          <a:xfrm>
            <a:off x="5697187" y="1214121"/>
            <a:ext cx="5732660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Model: Utilizing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sparse_categorical_crossentropy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loss and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optimizer for improved accuracy. Training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validation split of 0.3, batch size of 128, and 100 epochs, incorporating callback for enhanced performance.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Progress: Epoch 100/100 - Loss: 0.3244, Accuracy: 88.26% - Validation Loss: 0.2114, Validation Accuracy: 93.54%. Model checkpoints saved to 'best_model.h5' after each epoch for best performance tracking.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DE7574-F1BF-1F38-061B-4CB00BDE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29" y="1670831"/>
            <a:ext cx="4095913" cy="294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85E080-F24D-E870-DD5A-240719E8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03" y="1670831"/>
            <a:ext cx="4260114" cy="306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E8507-AC46-98F9-78EF-C464616B3A3E}"/>
              </a:ext>
            </a:extLst>
          </p:cNvPr>
          <p:cNvSpPr txBox="1"/>
          <p:nvPr/>
        </p:nvSpPr>
        <p:spPr>
          <a:xfrm>
            <a:off x="4520044" y="519547"/>
            <a:ext cx="3618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ACFB6-C148-202C-CB54-75CFF363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22" y="1334076"/>
            <a:ext cx="5906324" cy="4020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69DBDD-D1A3-A8C8-157B-F5BFF1898C2F}"/>
              </a:ext>
            </a:extLst>
          </p:cNvPr>
          <p:cNvSpPr txBox="1"/>
          <p:nvPr/>
        </p:nvSpPr>
        <p:spPr>
          <a:xfrm>
            <a:off x="4517572" y="428952"/>
            <a:ext cx="348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213707-1D3B-6954-34D2-FD377E16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2" y="1133698"/>
            <a:ext cx="4510768" cy="45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261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4C4E1D-E2BC-D00F-57A5-F8F25CAE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692" y="228678"/>
            <a:ext cx="2393219" cy="1884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5728D-8196-F94C-CD27-FFE59F13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692" y="2197918"/>
            <a:ext cx="2393219" cy="3529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8BB28F6-C64B-10C9-8D46-13347B20B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11" y="3064323"/>
            <a:ext cx="2637000" cy="188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C85DC3-283B-93A6-536C-6CE7B4B56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58" y="3714217"/>
            <a:ext cx="3143689" cy="1724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D85313A-0E54-B44A-F15A-7D4E5A9C3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233" y="3552431"/>
            <a:ext cx="4599443" cy="20478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3BF67E-B720-C799-6B62-A558095AFD4F}"/>
              </a:ext>
            </a:extLst>
          </p:cNvPr>
          <p:cNvSpPr txBox="1"/>
          <p:nvPr/>
        </p:nvSpPr>
        <p:spPr>
          <a:xfrm>
            <a:off x="3176520" y="423252"/>
            <a:ext cx="609600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IN" sz="2800" b="1" dirty="0">
                <a:solidFill>
                  <a:schemeClr val="bg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&amp;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6B14B-7E24-0690-FEF3-9859F980E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3368" y="5118143"/>
            <a:ext cx="4721174" cy="2412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9820A9-43D6-AE1F-9A7E-7F882CA55E7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48" b="13946"/>
          <a:stretch/>
        </p:blipFill>
        <p:spPr>
          <a:xfrm>
            <a:off x="440437" y="1419517"/>
            <a:ext cx="6255592" cy="1455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Calibri</vt:lpstr>
      <vt:lpstr>Bookman Old Style</vt:lpstr>
      <vt:lpstr>Libre Franklin</vt:lpstr>
      <vt:lpstr>Arial</vt:lpstr>
      <vt:lpstr>Custom</vt:lpstr>
      <vt:lpstr>Advancing Dermatology with Deep Learning:An ensemble Model for Skin Lesion Classification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Dermatology with Deep Learning:An ensemble Model for Skin Lesion Classification</dc:title>
  <dc:creator>Siva Sai Abhishek</dc:creator>
  <cp:lastModifiedBy>Abhi Shek</cp:lastModifiedBy>
  <cp:revision>1</cp:revision>
  <dcterms:modified xsi:type="dcterms:W3CDTF">2024-02-16T15:52:18Z</dcterms:modified>
</cp:coreProperties>
</file>