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73" r:id="rId9"/>
    <p:sldId id="272" r:id="rId10"/>
    <p:sldId id="263" r:id="rId11"/>
    <p:sldId id="264" r:id="rId12"/>
    <p:sldId id="265" r:id="rId13"/>
    <p:sldId id="266" r:id="rId14"/>
    <p:sldId id="267" r:id="rId15"/>
    <p:sldId id="268"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721A0-A2C3-4DB4-934D-9AF3E76EF3F1}" v="1" dt="2024-08-09T14:50:45.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2670017-23F4-4B94-9C98-F8C84C184C84}" type="datetimeFigureOut">
              <a:rPr lang="en-IN" smtClean="0"/>
              <a:t>25-01-2025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3F013A-454E-4327-ACE0-0EFA47F2F9CA}" type="slidenum">
              <a:rPr lang="en-IN" smtClean="0"/>
              <a:t>‹#›</a:t>
            </a:fld>
            <a:endParaRPr lang="en-IN"/>
          </a:p>
        </p:txBody>
      </p:sp>
    </p:spTree>
    <p:extLst>
      <p:ext uri="{BB962C8B-B14F-4D97-AF65-F5344CB8AC3E}">
        <p14:creationId xmlns:p14="http://schemas.microsoft.com/office/powerpoint/2010/main" val="7076039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70017-23F4-4B94-9C98-F8C84C184C84}" type="datetimeFigureOut">
              <a:rPr lang="en-IN" smtClean="0"/>
              <a:t>25-01-2025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F013A-454E-4327-ACE0-0EFA47F2F9CA}" type="slidenum">
              <a:rPr lang="en-IN" smtClean="0"/>
              <a:t>‹#›</a:t>
            </a:fld>
            <a:endParaRPr lang="en-IN"/>
          </a:p>
        </p:txBody>
      </p:sp>
    </p:spTree>
    <p:extLst>
      <p:ext uri="{BB962C8B-B14F-4D97-AF65-F5344CB8AC3E}">
        <p14:creationId xmlns:p14="http://schemas.microsoft.com/office/powerpoint/2010/main" val="9469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70017-23F4-4B94-9C98-F8C84C184C84}" type="datetimeFigureOut">
              <a:rPr lang="en-IN" smtClean="0"/>
              <a:t>25-01-2025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3F013A-454E-4327-ACE0-0EFA47F2F9CA}" type="slidenum">
              <a:rPr lang="en-IN" smtClean="0"/>
              <a:t>‹#›</a:t>
            </a:fld>
            <a:endParaRPr lang="en-IN"/>
          </a:p>
        </p:txBody>
      </p:sp>
    </p:spTree>
    <p:extLst>
      <p:ext uri="{BB962C8B-B14F-4D97-AF65-F5344CB8AC3E}">
        <p14:creationId xmlns:p14="http://schemas.microsoft.com/office/powerpoint/2010/main" val="207575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670017-23F4-4B94-9C98-F8C84C184C84}" type="datetimeFigureOut">
              <a:rPr lang="en-IN" smtClean="0"/>
              <a:t>25-01-2025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3F013A-454E-4327-ACE0-0EFA47F2F9CA}" type="slidenum">
              <a:rPr lang="en-IN" smtClean="0"/>
              <a:t>‹#›</a:t>
            </a:fld>
            <a:endParaRPr lang="en-IN"/>
          </a:p>
        </p:txBody>
      </p:sp>
    </p:spTree>
    <p:extLst>
      <p:ext uri="{BB962C8B-B14F-4D97-AF65-F5344CB8AC3E}">
        <p14:creationId xmlns:p14="http://schemas.microsoft.com/office/powerpoint/2010/main" val="2394868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2670017-23F4-4B94-9C98-F8C84C184C84}" type="datetimeFigureOut">
              <a:rPr lang="en-IN" smtClean="0"/>
              <a:t>25-01-2025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3F013A-454E-4327-ACE0-0EFA47F2F9CA}" type="slidenum">
              <a:rPr lang="en-IN" smtClean="0"/>
              <a:t>‹#›</a:t>
            </a:fld>
            <a:endParaRPr lang="en-IN"/>
          </a:p>
        </p:txBody>
      </p:sp>
    </p:spTree>
    <p:extLst>
      <p:ext uri="{BB962C8B-B14F-4D97-AF65-F5344CB8AC3E}">
        <p14:creationId xmlns:p14="http://schemas.microsoft.com/office/powerpoint/2010/main" val="19059805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670017-23F4-4B94-9C98-F8C84C184C84}" type="datetimeFigureOut">
              <a:rPr lang="en-IN" smtClean="0"/>
              <a:t>25-01-2025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13F013A-454E-4327-ACE0-0EFA47F2F9CA}" type="slidenum">
              <a:rPr lang="en-IN" smtClean="0"/>
              <a:t>‹#›</a:t>
            </a:fld>
            <a:endParaRPr lang="en-IN"/>
          </a:p>
        </p:txBody>
      </p:sp>
    </p:spTree>
    <p:extLst>
      <p:ext uri="{BB962C8B-B14F-4D97-AF65-F5344CB8AC3E}">
        <p14:creationId xmlns:p14="http://schemas.microsoft.com/office/powerpoint/2010/main" val="200499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2670017-23F4-4B94-9C98-F8C84C184C84}" type="datetimeFigureOut">
              <a:rPr lang="en-IN" smtClean="0"/>
              <a:t>25-01-2025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3F013A-454E-4327-ACE0-0EFA47F2F9CA}"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86280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70017-23F4-4B94-9C98-F8C84C184C84}" type="datetimeFigureOut">
              <a:rPr lang="en-IN" smtClean="0"/>
              <a:t>25-01-2025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3F013A-454E-4327-ACE0-0EFA47F2F9CA}" type="slidenum">
              <a:rPr lang="en-IN" smtClean="0"/>
              <a:t>‹#›</a:t>
            </a:fld>
            <a:endParaRPr lang="en-IN"/>
          </a:p>
        </p:txBody>
      </p:sp>
    </p:spTree>
    <p:extLst>
      <p:ext uri="{BB962C8B-B14F-4D97-AF65-F5344CB8AC3E}">
        <p14:creationId xmlns:p14="http://schemas.microsoft.com/office/powerpoint/2010/main" val="126935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70017-23F4-4B94-9C98-F8C84C184C84}" type="datetimeFigureOut">
              <a:rPr lang="en-IN" smtClean="0"/>
              <a:t>25-01-2025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3F013A-454E-4327-ACE0-0EFA47F2F9CA}" type="slidenum">
              <a:rPr lang="en-IN" smtClean="0"/>
              <a:t>‹#›</a:t>
            </a:fld>
            <a:endParaRPr lang="en-IN"/>
          </a:p>
        </p:txBody>
      </p:sp>
    </p:spTree>
    <p:extLst>
      <p:ext uri="{BB962C8B-B14F-4D97-AF65-F5344CB8AC3E}">
        <p14:creationId xmlns:p14="http://schemas.microsoft.com/office/powerpoint/2010/main" val="4000296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2670017-23F4-4B94-9C98-F8C84C184C84}" type="datetimeFigureOut">
              <a:rPr lang="en-IN" smtClean="0"/>
              <a:t>25-01-2025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713F013A-454E-4327-ACE0-0EFA47F2F9CA}" type="slidenum">
              <a:rPr lang="en-IN" smtClean="0"/>
              <a:t>‹#›</a:t>
            </a:fld>
            <a:endParaRPr lang="en-IN"/>
          </a:p>
        </p:txBody>
      </p:sp>
    </p:spTree>
    <p:extLst>
      <p:ext uri="{BB962C8B-B14F-4D97-AF65-F5344CB8AC3E}">
        <p14:creationId xmlns:p14="http://schemas.microsoft.com/office/powerpoint/2010/main" val="138053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2670017-23F4-4B94-9C98-F8C84C184C84}" type="datetimeFigureOut">
              <a:rPr lang="en-IN" smtClean="0"/>
              <a:t>25-01-2025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713F013A-454E-4327-ACE0-0EFA47F2F9CA}" type="slidenum">
              <a:rPr lang="en-IN" smtClean="0"/>
              <a:t>‹#›</a:t>
            </a:fld>
            <a:endParaRPr lang="en-IN"/>
          </a:p>
        </p:txBody>
      </p:sp>
    </p:spTree>
    <p:extLst>
      <p:ext uri="{BB962C8B-B14F-4D97-AF65-F5344CB8AC3E}">
        <p14:creationId xmlns:p14="http://schemas.microsoft.com/office/powerpoint/2010/main" val="25388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2670017-23F4-4B94-9C98-F8C84C184C84}" type="datetimeFigureOut">
              <a:rPr lang="en-IN" smtClean="0"/>
              <a:t>25-01-2025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13F013A-454E-4327-ACE0-0EFA47F2F9CA}" type="slidenum">
              <a:rPr lang="en-IN" smtClean="0"/>
              <a:t>‹#›</a:t>
            </a:fld>
            <a:endParaRPr lang="en-IN"/>
          </a:p>
        </p:txBody>
      </p:sp>
    </p:spTree>
    <p:extLst>
      <p:ext uri="{BB962C8B-B14F-4D97-AF65-F5344CB8AC3E}">
        <p14:creationId xmlns:p14="http://schemas.microsoft.com/office/powerpoint/2010/main" val="14788864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D4835-4661-D75B-0E4F-A79531D4CF3C}"/>
              </a:ext>
            </a:extLst>
          </p:cNvPr>
          <p:cNvSpPr>
            <a:spLocks noGrp="1"/>
          </p:cNvSpPr>
          <p:nvPr>
            <p:ph type="ctrTitle"/>
          </p:nvPr>
        </p:nvSpPr>
        <p:spPr>
          <a:xfrm>
            <a:off x="1414272" y="2042319"/>
            <a:ext cx="9144000" cy="2387600"/>
          </a:xfrm>
        </p:spPr>
        <p:txBody>
          <a:bodyPr>
            <a:normAutofit/>
          </a:bodyPr>
          <a:lstStyle/>
          <a:p>
            <a:r>
              <a:rPr lang="en-US" dirty="0"/>
              <a:t>AI-CAL: An Intelligent Calculator for Advanced Mathematical Solutions</a:t>
            </a:r>
            <a:endParaRPr lang="en-IN" dirty="0"/>
          </a:p>
        </p:txBody>
      </p:sp>
    </p:spTree>
    <p:extLst>
      <p:ext uri="{BB962C8B-B14F-4D97-AF65-F5344CB8AC3E}">
        <p14:creationId xmlns:p14="http://schemas.microsoft.com/office/powerpoint/2010/main" val="74845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7D07-2B05-F42E-B717-40444F82A111}"/>
              </a:ext>
            </a:extLst>
          </p:cNvPr>
          <p:cNvSpPr>
            <a:spLocks noGrp="1"/>
          </p:cNvSpPr>
          <p:nvPr>
            <p:ph type="title"/>
          </p:nvPr>
        </p:nvSpPr>
        <p:spPr>
          <a:xfrm>
            <a:off x="2231136" y="336884"/>
            <a:ext cx="7729728" cy="1274136"/>
          </a:xfrm>
        </p:spPr>
        <p:txBody>
          <a:bodyPr/>
          <a:lstStyle/>
          <a:p>
            <a:pPr algn="ctr"/>
            <a:r>
              <a:rPr lang="en-IN" dirty="0">
                <a:latin typeface="Times New Roman" panose="02020603050405020304" pitchFamily="18" charset="0"/>
                <a:cs typeface="Times New Roman" panose="02020603050405020304" pitchFamily="18" charset="0"/>
              </a:rPr>
              <a:t>Project Design</a:t>
            </a:r>
          </a:p>
        </p:txBody>
      </p:sp>
      <p:sp>
        <p:nvSpPr>
          <p:cNvPr id="3" name="Content Placeholder 2">
            <a:extLst>
              <a:ext uri="{FF2B5EF4-FFF2-40B4-BE49-F238E27FC236}">
                <a16:creationId xmlns:a16="http://schemas.microsoft.com/office/drawing/2014/main" id="{9A70AFD0-A944-61DF-6EC2-94973A6B96EE}"/>
              </a:ext>
            </a:extLst>
          </p:cNvPr>
          <p:cNvSpPr>
            <a:spLocks noGrp="1"/>
          </p:cNvSpPr>
          <p:nvPr>
            <p:ph idx="1"/>
          </p:nvPr>
        </p:nvSpPr>
        <p:spPr>
          <a:xfrm>
            <a:off x="838200" y="1611020"/>
            <a:ext cx="10515600" cy="4351338"/>
          </a:xfrm>
        </p:spPr>
        <p:txBody>
          <a:bodyPr>
            <a:normAutofit lnSpcReduction="10000"/>
          </a:bodyPr>
          <a:lstStyle/>
          <a:p>
            <a:r>
              <a:rPr lang="en-US" b="1" dirty="0">
                <a:latin typeface="Times New Roman" panose="02020603050405020304" pitchFamily="18" charset="0"/>
                <a:cs typeface="Times New Roman" panose="02020603050405020304" pitchFamily="18" charset="0"/>
              </a:rPr>
              <a:t>System Architecture:</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Frontend Interface:</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can upload images containing mathematical problems..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interface will provide real-time feedback as users interact with the system.</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Backend Processing:</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backend will handle data preprocessing, feature extraction, and model inference.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Preprocessing: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Normalization: Standardize input formats for images, drawn equations, and gestures.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Segmentation: Split complex inputs into recognizable components, such as individual symbols or characters.</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will integrate the three AI models: LLM for image-based equation recognition, a handwriting recognition model for drawn equations, and an OpenCV-based gesture recognition model.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64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2B7B134-BFA7-010D-39ED-55730D55C843}"/>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D546B1D8-6111-F15D-C951-1C67DB23F42F}"/>
              </a:ext>
            </a:extLst>
          </p:cNvPr>
          <p:cNvSpPr>
            <a:spLocks noGrp="1"/>
          </p:cNvSpPr>
          <p:nvPr>
            <p:ph idx="1"/>
          </p:nvPr>
        </p:nvSpPr>
        <p:spPr>
          <a:xfrm>
            <a:off x="793102" y="410547"/>
            <a:ext cx="10560698" cy="5766416"/>
          </a:xfrm>
        </p:spPr>
        <p:txBody>
          <a:bodyPr/>
          <a:lstStyle/>
          <a:p>
            <a:r>
              <a:rPr lang="en-US" b="1" dirty="0">
                <a:latin typeface="Times New Roman" panose="02020603050405020304" pitchFamily="18" charset="0"/>
                <a:cs typeface="Times New Roman" panose="02020603050405020304" pitchFamily="18" charset="0"/>
              </a:rPr>
              <a:t>Module Integration: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Unified Backend: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Seamlessly integrate the three AI models (LLM, handwriting recognition, and gesture recognition) into a cohesive backend system.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smooth communication between the frontend interface and backend processing units to provide immediate results.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Scalability and Performance: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Optimize the system to handle high volumes of input simultaneously, ensuring low latency and high accuracy.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load balancing and caching strategies to maintain performance during peak usage times..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050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4D2097-B556-CFE9-2B9B-AA079A7546C1}"/>
              </a:ext>
            </a:extLst>
          </p:cNvPr>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User Interaction: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Input Methods: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Enable users to upload images containing mathematical problems, which will be processed by the system for accurate recognition and solution.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 options for users to draw equations directly on the interface, allowing for handwritten input that the system can interpret and solve.</a:t>
            </a:r>
          </a:p>
          <a:p>
            <a:pPr marL="742950" lvl="1"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Output Display:</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Display the detected mathematical expression from the uploaded image alongside the calculated solution, providing real-time feedback and ensuring accuracy in problem-solving.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29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0910A69-B06C-768A-D3FD-562A85A6CEDC}"/>
              </a:ext>
            </a:extLst>
          </p:cNvPr>
          <p:cNvSpPr>
            <a:spLocks noGrp="1" noChangeArrowheads="1"/>
          </p:cNvSpPr>
          <p:nvPr>
            <p:ph idx="1"/>
          </p:nvPr>
        </p:nvSpPr>
        <p:spPr bwMode="auto">
          <a:xfrm>
            <a:off x="147735" y="1255584"/>
            <a:ext cx="12044266" cy="453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and Validation: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Accuracy: Conduct extensive testing to ensure the LLM-based model accurately detects and solves mathematical problems from uploaded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Integration: Validate the seamless interaction between the LLM model and other components to ensure correct and reliable outputs across various mathematical expressions.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Deployment:</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Platform Deployment: Deploy the system as a web-based application, providing users with easy access to the AI-based calculator.</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Optimization: Ensure the application is optimized for performance and delivers a smooth user experience across different devices, including desktops, tablets, and smartphones.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673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4E39F-5263-118E-B5B0-77334B0F290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4D48130-EFE4-D466-B232-3E5430B8E3AB}"/>
              </a:ext>
            </a:extLst>
          </p:cNvPr>
          <p:cNvSpPr>
            <a:spLocks noGrp="1"/>
          </p:cNvSpPr>
          <p:nvPr>
            <p:ph idx="1"/>
          </p:nvPr>
        </p:nvSpPr>
        <p:spPr>
          <a:xfrm>
            <a:off x="2231136" y="2654086"/>
            <a:ext cx="7729728" cy="3101983"/>
          </a:xfrm>
        </p:spPr>
        <p:txBody>
          <a:bodyPr/>
          <a:lstStyle/>
          <a:p>
            <a:r>
              <a:rPr lang="en-US" b="1" dirty="0">
                <a:latin typeface="Times New Roman" panose="02020603050405020304" pitchFamily="18" charset="0"/>
                <a:cs typeface="Times New Roman" panose="02020603050405020304" pitchFamily="18" charset="0"/>
              </a:rPr>
              <a:t>Summary of the Project</a:t>
            </a:r>
          </a:p>
          <a:p>
            <a:r>
              <a:rPr lang="en-US" dirty="0">
                <a:latin typeface="Times New Roman" panose="02020603050405020304" pitchFamily="18" charset="0"/>
                <a:cs typeface="Times New Roman" panose="02020603050405020304" pitchFamily="18" charset="0"/>
              </a:rPr>
              <a:t>The LLM-based model successfully integrates advanced AI techniques to accurately detect and solve mathematical problems from uploaded images. The system's versatility and precise outputs make it a powerful tool for users, enhancing the efficiency and accessibility of mathematical problem-solving.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039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F5A53-9263-5336-5E2A-B877B79738CB}"/>
              </a:ext>
            </a:extLst>
          </p:cNvPr>
          <p:cNvSpPr>
            <a:spLocks noGrp="1"/>
          </p:cNvSpPr>
          <p:nvPr>
            <p:ph idx="1"/>
          </p:nvPr>
        </p:nvSpPr>
        <p:spPr>
          <a:xfrm>
            <a:off x="838200" y="677959"/>
            <a:ext cx="10515600" cy="4351338"/>
          </a:xfrm>
        </p:spPr>
        <p:txBody>
          <a:bodyPr/>
          <a:lstStyle/>
          <a:p>
            <a:r>
              <a:rPr lang="en-US" b="1" dirty="0"/>
              <a:t>Achievements and Key Takeaways</a:t>
            </a:r>
          </a:p>
          <a:p>
            <a:pPr>
              <a:buFont typeface="Arial" panose="020B0604020202020204" pitchFamily="34" charset="0"/>
              <a:buChar char="•"/>
            </a:pPr>
            <a:r>
              <a:rPr lang="en-US" b="1" dirty="0"/>
              <a:t>Image-Based Equation Solving :</a:t>
            </a:r>
            <a:r>
              <a:rPr lang="en-US" dirty="0"/>
              <a:t> Successfully implemented an LLM-based model that accurately detects and solves mathematical problems from uploaded images, enhancing the calculator's capability to process visual input. </a:t>
            </a:r>
          </a:p>
          <a:p>
            <a:pPr>
              <a:buFont typeface="Arial" panose="020B0604020202020204" pitchFamily="34" charset="0"/>
              <a:buChar char="•"/>
            </a:pPr>
            <a:r>
              <a:rPr lang="en-US" b="1" dirty="0"/>
              <a:t>High Accuracy in Problem Recognition :</a:t>
            </a:r>
            <a:r>
              <a:rPr lang="en-US" dirty="0"/>
              <a:t> Developed and fine-tuned the model to effectively recognize and solve a wide range of mathematical expressions, ensuring high accuracy and reliability in interpreting complex equations..</a:t>
            </a:r>
          </a:p>
          <a:p>
            <a:pPr>
              <a:buFont typeface="Arial" panose="020B0604020202020204" pitchFamily="34" charset="0"/>
              <a:buChar char="•"/>
            </a:pPr>
            <a:r>
              <a:rPr lang="en-US" b="1" dirty="0"/>
              <a:t>Real-Time Feedback :</a:t>
            </a:r>
            <a:r>
              <a:rPr lang="en-US" dirty="0"/>
              <a:t> Implemented real-time processing, allowing the system to instantly display recognized equations and their solutions, significantly improving user experience.</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05023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C0DE-CF3D-5971-9D80-4AA783AF938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Future Work/Recommendations</a:t>
            </a:r>
          </a:p>
        </p:txBody>
      </p:sp>
      <p:sp>
        <p:nvSpPr>
          <p:cNvPr id="3" name="Content Placeholder 2">
            <a:extLst>
              <a:ext uri="{FF2B5EF4-FFF2-40B4-BE49-F238E27FC236}">
                <a16:creationId xmlns:a16="http://schemas.microsoft.com/office/drawing/2014/main" id="{3CF64FD4-C3DE-F73F-A1EE-B5AC58B503D1}"/>
              </a:ext>
            </a:extLst>
          </p:cNvPr>
          <p:cNvSpPr>
            <a:spLocks noGrp="1"/>
          </p:cNvSpPr>
          <p:nvPr>
            <p:ph idx="1"/>
          </p:nvPr>
        </p:nvSpPr>
        <p:spPr/>
        <p:txBody>
          <a:bodyPr/>
          <a:lstStyle/>
          <a:p>
            <a:r>
              <a:rPr lang="en-US" b="1" dirty="0"/>
              <a:t>Potential Improvements or Next Steps</a:t>
            </a:r>
          </a:p>
          <a:p>
            <a:pPr>
              <a:buFont typeface="Arial" panose="020B0604020202020204" pitchFamily="34" charset="0"/>
              <a:buChar char="•"/>
            </a:pPr>
            <a:r>
              <a:rPr lang="en-US" b="1" dirty="0"/>
              <a:t>Enhanced Image Processing:</a:t>
            </a:r>
            <a:r>
              <a:rPr lang="en-US" dirty="0"/>
              <a:t> Improve the model's ability to handle low-quality or distorted images by incorporating advanced image preprocessing techniques, such as noise reduction and image enhancement..</a:t>
            </a:r>
          </a:p>
          <a:p>
            <a:pPr>
              <a:buFont typeface="Arial" panose="020B0604020202020204" pitchFamily="34" charset="0"/>
              <a:buChar char="•"/>
            </a:pPr>
            <a:r>
              <a:rPr lang="en-US" b="1" dirty="0"/>
              <a:t>Multilingual Support:</a:t>
            </a:r>
            <a:r>
              <a:rPr lang="en-US" dirty="0"/>
              <a:t> Integrate multilingual OCR capabilities to recognize and solve mathematical problems from images in various languages, broadening the system's accessibility.</a:t>
            </a:r>
          </a:p>
          <a:p>
            <a:pPr>
              <a:buFont typeface="Arial" panose="020B0604020202020204" pitchFamily="34" charset="0"/>
              <a:buChar char="•"/>
            </a:pPr>
            <a:r>
              <a:rPr lang="en-US" b="1" dirty="0"/>
              <a:t>User Customization:</a:t>
            </a:r>
            <a:r>
              <a:rPr lang="en-US" dirty="0"/>
              <a:t> Develop features that allow users to customize their input methods and interface according to their preferences.</a:t>
            </a:r>
          </a:p>
          <a:p>
            <a:endParaRPr lang="en-IN" dirty="0"/>
          </a:p>
        </p:txBody>
      </p:sp>
    </p:spTree>
    <p:extLst>
      <p:ext uri="{BB962C8B-B14F-4D97-AF65-F5344CB8AC3E}">
        <p14:creationId xmlns:p14="http://schemas.microsoft.com/office/powerpoint/2010/main" val="220029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3CFCB-DDCC-5DBA-1807-82A5AB940E07}"/>
              </a:ext>
            </a:extLst>
          </p:cNvPr>
          <p:cNvSpPr>
            <a:spLocks noGrp="1"/>
          </p:cNvSpPr>
          <p:nvPr>
            <p:ph idx="1"/>
          </p:nvPr>
        </p:nvSpPr>
        <p:spPr>
          <a:xfrm>
            <a:off x="838200" y="1471062"/>
            <a:ext cx="10515600" cy="4351338"/>
          </a:xfrm>
        </p:spPr>
        <p:txBody>
          <a:bodyPr/>
          <a:lstStyle/>
          <a:p>
            <a:r>
              <a:rPr lang="en-US" b="1" dirty="0"/>
              <a:t>Suggestions for Future Research or Development</a:t>
            </a:r>
          </a:p>
          <a:p>
            <a:pPr>
              <a:buFont typeface="Arial" panose="020B0604020202020204" pitchFamily="34" charset="0"/>
              <a:buChar char="•"/>
            </a:pPr>
            <a:r>
              <a:rPr lang="en-US" b="1" dirty="0"/>
              <a:t>Expansion of Handwriting Recognition:</a:t>
            </a:r>
            <a:r>
              <a:rPr lang="en-US" dirty="0"/>
              <a:t> Extend the handwriting recognition model to support different languages and symbols used in various fields such as physics, chemistry, and engineering.</a:t>
            </a:r>
          </a:p>
          <a:p>
            <a:pPr>
              <a:buFont typeface="Arial" panose="020B0604020202020204" pitchFamily="34" charset="0"/>
              <a:buChar char="•"/>
            </a:pPr>
            <a:r>
              <a:rPr lang="en-US" b="1" dirty="0"/>
              <a:t>Integration with Educational Platforms:</a:t>
            </a:r>
            <a:r>
              <a:rPr lang="en-US" dirty="0"/>
              <a:t> Collaborate with educational platforms to incorporate this AI calculator into online learning environments, aiding students in real-time problem-solving.</a:t>
            </a:r>
          </a:p>
          <a:p>
            <a:pPr>
              <a:buFont typeface="Arial" panose="020B0604020202020204" pitchFamily="34" charset="0"/>
              <a:buChar char="•"/>
            </a:pPr>
            <a:r>
              <a:rPr lang="en-US" b="1" dirty="0"/>
              <a:t>Exploration of New AI Models:</a:t>
            </a:r>
            <a:r>
              <a:rPr lang="en-US" dirty="0"/>
              <a:t> Research and integrate emerging AI models that could further enhance the recognition accuracy and processing speed.</a:t>
            </a:r>
          </a:p>
          <a:p>
            <a:endParaRPr lang="en-IN" dirty="0"/>
          </a:p>
        </p:txBody>
      </p:sp>
    </p:spTree>
    <p:extLst>
      <p:ext uri="{BB962C8B-B14F-4D97-AF65-F5344CB8AC3E}">
        <p14:creationId xmlns:p14="http://schemas.microsoft.com/office/powerpoint/2010/main" val="295432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034C-7533-0F45-02E2-1F87A394A32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6374A930-FAD6-C2EB-1D23-E4DE9611BAD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today's rapidly advancing technological world, the need for efficient and intelligent tools for mathematical calculations and statistical analysis is paramount. Traditional calculators, while useful, lack the capabilities to interpret complex inputs such as handwritten equations, images of mathematical problems, and gesture-based interactions. This limitation creates a gap in accessibility and usability for users who require more dynamic and intuitive interfaces for problem-</a:t>
            </a:r>
            <a:r>
              <a:rPr lang="en-US" dirty="0" err="1">
                <a:latin typeface="Times New Roman" panose="02020603050405020304" pitchFamily="18" charset="0"/>
                <a:cs typeface="Times New Roman" panose="02020603050405020304" pitchFamily="18" charset="0"/>
              </a:rPr>
              <a:t>solving.The</a:t>
            </a:r>
            <a:r>
              <a:rPr lang="en-US" dirty="0">
                <a:latin typeface="Times New Roman" panose="02020603050405020304" pitchFamily="18" charset="0"/>
                <a:cs typeface="Times New Roman" panose="02020603050405020304" pitchFamily="18" charset="0"/>
              </a:rPr>
              <a:t> project "AI-CAL" addresses this gap by developing an AI-based calculator that integrates advanced AI models to enhance the user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66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65AF-578F-740E-2177-0E18F3C86F1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Modules of the project</a:t>
            </a:r>
          </a:p>
        </p:txBody>
      </p:sp>
      <p:sp>
        <p:nvSpPr>
          <p:cNvPr id="3" name="Content Placeholder 2">
            <a:extLst>
              <a:ext uri="{FF2B5EF4-FFF2-40B4-BE49-F238E27FC236}">
                <a16:creationId xmlns:a16="http://schemas.microsoft.com/office/drawing/2014/main" id="{AF2AB8BF-DAD5-277A-A398-FA5AD513F71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calculator consists of three innovative models:</a:t>
            </a:r>
          </a:p>
          <a:p>
            <a:pPr>
              <a:buFont typeface="+mj-lt"/>
              <a:buAutoNum type="arabicPeriod"/>
            </a:pPr>
            <a:r>
              <a:rPr lang="en-US" dirty="0">
                <a:latin typeface="Times New Roman" panose="02020603050405020304" pitchFamily="18" charset="0"/>
                <a:cs typeface="Times New Roman" panose="02020603050405020304" pitchFamily="18" charset="0"/>
              </a:rPr>
              <a:t>An LLM-based model that accurately detects and solves mathematical problems from uploaded images, providing immediate and precise solutions.</a:t>
            </a:r>
          </a:p>
          <a:p>
            <a:pPr>
              <a:buFont typeface="+mj-lt"/>
              <a:buAutoNum type="arabicPeriod"/>
            </a:pPr>
            <a:r>
              <a:rPr lang="en-US" dirty="0">
                <a:latin typeface="Times New Roman" panose="02020603050405020304" pitchFamily="18" charset="0"/>
                <a:cs typeface="Times New Roman" panose="02020603050405020304" pitchFamily="18" charset="0"/>
              </a:rPr>
              <a:t>A handwritten equation recognition feature, similar to Apple's Notes calculator, allowing users to draw mathematical equations and receive instant solutions.</a:t>
            </a:r>
          </a:p>
          <a:p>
            <a:pPr>
              <a:buFont typeface="+mj-lt"/>
              <a:buAutoNum type="arabicPeriod"/>
            </a:pPr>
            <a:r>
              <a:rPr lang="en-US" dirty="0">
                <a:latin typeface="Times New Roman" panose="02020603050405020304" pitchFamily="18" charset="0"/>
                <a:cs typeface="Times New Roman" panose="02020603050405020304" pitchFamily="18" charset="0"/>
              </a:rPr>
              <a:t>An OpenCV-based object detection model that interprets user gestures to perform calculations, offering a hands-free and intuitive approach to problem-solving.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74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801F-7D91-6036-B4C4-C2E7B54C336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Review/Background</a:t>
            </a:r>
          </a:p>
        </p:txBody>
      </p:sp>
      <p:sp>
        <p:nvSpPr>
          <p:cNvPr id="3" name="Content Placeholder 2">
            <a:extLst>
              <a:ext uri="{FF2B5EF4-FFF2-40B4-BE49-F238E27FC236}">
                <a16:creationId xmlns:a16="http://schemas.microsoft.com/office/drawing/2014/main" id="{CB2F5312-617E-3599-CA12-482DB5E0CDC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evolution of calculators from simple arithmetic tools to sophisticated devices capable of handling complex mathematical problems has been significant. However, with the advent of artificial intelligence (AI) and machine learning (ML), there is a growing demand for more intelligent and versatile tools that go beyond traditional calculators.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96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FE601-1FC4-4889-7833-595851D061CC}"/>
              </a:ext>
            </a:extLst>
          </p:cNvPr>
          <p:cNvSpPr>
            <a:spLocks noGrp="1"/>
          </p:cNvSpPr>
          <p:nvPr>
            <p:ph idx="1"/>
          </p:nvPr>
        </p:nvSpPr>
        <p:spPr>
          <a:xfrm>
            <a:off x="784860" y="1256646"/>
            <a:ext cx="10622280" cy="5829491"/>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1. </a:t>
            </a:r>
            <a:r>
              <a:rPr lang="en-IN" b="1" dirty="0">
                <a:latin typeface="Times New Roman" panose="02020603050405020304" pitchFamily="18" charset="0"/>
                <a:cs typeface="Times New Roman" panose="02020603050405020304" pitchFamily="18" charset="0"/>
              </a:rPr>
              <a:t>"Optical Character Recognition: A Comprehensive Survey" (2021)</a:t>
            </a:r>
          </a:p>
          <a:p>
            <a:r>
              <a:rPr lang="en-US" b="1" dirty="0">
                <a:latin typeface="Times New Roman" panose="02020603050405020304" pitchFamily="18" charset="0"/>
                <a:cs typeface="Times New Roman" panose="02020603050405020304" pitchFamily="18" charset="0"/>
              </a:rPr>
              <a:t> Authors:</a:t>
            </a:r>
            <a:r>
              <a:rPr lang="en-US" dirty="0">
                <a:latin typeface="Times New Roman" panose="02020603050405020304" pitchFamily="18" charset="0"/>
                <a:cs typeface="Times New Roman" panose="02020603050405020304" pitchFamily="18" charset="0"/>
              </a:rPr>
              <a:t> </a:t>
            </a:r>
            <a:r>
              <a:rPr lang="en-IN" dirty="0"/>
              <a:t>S. Smith, A. Lee</a:t>
            </a:r>
          </a:p>
          <a:p>
            <a:r>
              <a:rPr lang="en-US" b="1" dirty="0">
                <a:latin typeface="Times New Roman" panose="02020603050405020304" pitchFamily="18" charset="0"/>
                <a:cs typeface="Times New Roman" panose="02020603050405020304" pitchFamily="18" charset="0"/>
              </a:rPr>
              <a:t>Context:</a:t>
            </a:r>
            <a:r>
              <a:rPr lang="en-US" dirty="0">
                <a:latin typeface="Times New Roman" panose="02020603050405020304" pitchFamily="18" charset="0"/>
                <a:cs typeface="Times New Roman" panose="02020603050405020304" pitchFamily="18" charset="0"/>
              </a:rPr>
              <a:t> This paper provides an extensive survey of OCR technologies, emphasizing their application in extracting text from images and scanned documents. The authors explore various OCR techniques, including traditional methods like template matching and modern approaches using deep learning. The paper also discusses the challenges of accurately recognizing text in noisy or low-quality images, which is crucial for subsequent mathematical expression detection.</a:t>
            </a:r>
          </a:p>
          <a:p>
            <a:pPr marL="0" indent="0">
              <a:buNone/>
            </a:pPr>
            <a:r>
              <a:rPr lang="en-US" b="1" dirty="0">
                <a:latin typeface="Times New Roman" panose="02020603050405020304" pitchFamily="18" charset="0"/>
                <a:cs typeface="Times New Roman" panose="02020603050405020304" pitchFamily="18" charset="0"/>
              </a:rPr>
              <a:t>2. "Integrating OCR with Mathematical Computation Engines: A Unified Framework" (2021)</a:t>
            </a:r>
          </a:p>
          <a:p>
            <a:r>
              <a:rPr lang="en-US" b="1" dirty="0">
                <a:latin typeface="Times New Roman" panose="02020603050405020304" pitchFamily="18" charset="0"/>
                <a:cs typeface="Times New Roman" panose="02020603050405020304" pitchFamily="18" charset="0"/>
              </a:rPr>
              <a:t>Authors:</a:t>
            </a:r>
            <a:r>
              <a:rPr lang="en-US" dirty="0">
                <a:latin typeface="Times New Roman" panose="02020603050405020304" pitchFamily="18" charset="0"/>
                <a:cs typeface="Times New Roman" panose="02020603050405020304" pitchFamily="18" charset="0"/>
              </a:rPr>
              <a:t> R. Patel, L. Chen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Context:</a:t>
            </a:r>
            <a:r>
              <a:rPr lang="en-US" dirty="0">
                <a:latin typeface="Times New Roman" panose="02020603050405020304" pitchFamily="18" charset="0"/>
                <a:cs typeface="Times New Roman" panose="02020603050405020304" pitchFamily="18" charset="0"/>
              </a:rPr>
              <a:t> The authors propose a unified framework that combines OCR technology with mathematical computation engines like </a:t>
            </a:r>
            <a:r>
              <a:rPr lang="en-US" dirty="0" err="1">
                <a:latin typeface="Times New Roman" panose="02020603050405020304" pitchFamily="18" charset="0"/>
                <a:cs typeface="Times New Roman" panose="02020603050405020304" pitchFamily="18" charset="0"/>
              </a:rPr>
              <a:t>SymPy</a:t>
            </a:r>
            <a:r>
              <a:rPr lang="en-US" dirty="0">
                <a:latin typeface="Times New Roman" panose="02020603050405020304" pitchFamily="18" charset="0"/>
                <a:cs typeface="Times New Roman" panose="02020603050405020304" pitchFamily="18" charset="0"/>
              </a:rPr>
              <a:t> to automatically detect and solve mathematical problems from images. The paper details the workflow, from text extraction to expression parsing and computation, and evaluates the system's performance on various types of mathematical content, including algebraic and calculus problems..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7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1E5E0-E193-4367-8DB2-CDB065E2AA66}"/>
              </a:ext>
            </a:extLst>
          </p:cNvPr>
          <p:cNvSpPr>
            <a:spLocks noGrp="1"/>
          </p:cNvSpPr>
          <p:nvPr>
            <p:ph idx="1"/>
          </p:nvPr>
        </p:nvSpPr>
        <p:spPr>
          <a:xfrm>
            <a:off x="838200" y="499745"/>
            <a:ext cx="10623600" cy="58284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3."End-to-End Systems for Image-Based Mathematical Problem Solving" (2023)</a:t>
            </a:r>
          </a:p>
          <a:p>
            <a:r>
              <a:rPr lang="en-US" b="1" dirty="0">
                <a:latin typeface="Times New Roman" panose="02020603050405020304" pitchFamily="18" charset="0"/>
                <a:cs typeface="Times New Roman" panose="02020603050405020304" pitchFamily="18" charset="0"/>
              </a:rPr>
              <a:t>Authors:</a:t>
            </a:r>
            <a:r>
              <a:rPr lang="en-US" dirty="0">
                <a:latin typeface="Times New Roman" panose="02020603050405020304" pitchFamily="18" charset="0"/>
                <a:cs typeface="Times New Roman" panose="02020603050405020304" pitchFamily="18" charset="0"/>
              </a:rPr>
              <a:t> Huang, S. Gupta</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Context:</a:t>
            </a:r>
            <a:r>
              <a:rPr lang="en-US" dirty="0">
                <a:latin typeface="Times New Roman" panose="02020603050405020304" pitchFamily="18" charset="0"/>
                <a:cs typeface="Times New Roman" panose="02020603050405020304" pitchFamily="18" charset="0"/>
              </a:rPr>
              <a:t> This study presents an end-to-end system that directly processes images containing mathematical problems, using deep learning techniques for both text recognition and problem-solving. The system integrates image preprocessing, OCR, and an LLM-based solver into a single pipeline. The authors demonstrate the system's effectiveness in educational settings, where it can assist students by providing instant solutions and explanations for complex mathematical queries.</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 "Large Language Models as Math Solvers: Capabilities and Limitations" (2022)</a:t>
            </a:r>
          </a:p>
          <a:p>
            <a:r>
              <a:rPr lang="en-US" b="1" dirty="0">
                <a:latin typeface="Times New Roman" panose="02020603050405020304" pitchFamily="18" charset="0"/>
                <a:cs typeface="Times New Roman" panose="02020603050405020304" pitchFamily="18" charset="0"/>
              </a:rPr>
              <a:t>Authors:</a:t>
            </a:r>
            <a:r>
              <a:rPr lang="en-US" dirty="0">
                <a:latin typeface="Times New Roman" panose="02020603050405020304" pitchFamily="18" charset="0"/>
                <a:cs typeface="Times New Roman" panose="02020603050405020304" pitchFamily="18" charset="0"/>
              </a:rPr>
              <a:t> T. Wang, H. Zhao</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Context:</a:t>
            </a:r>
            <a:r>
              <a:rPr lang="en-US" dirty="0">
                <a:latin typeface="Times New Roman" panose="02020603050405020304" pitchFamily="18" charset="0"/>
                <a:cs typeface="Times New Roman" panose="02020603050405020304" pitchFamily="18" charset="0"/>
              </a:rPr>
              <a:t> This paper explores the use of large language models (LLMs) in solving mathematical problems, particularly how these models can interpret and solve equations when provided with text-based input. The authors discuss the strengths of LLMs in understanding natural language descriptions of problems but also address the limitations, such as handling highly complex mathematical expressions or non-standard notation.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275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8934-234D-3412-99A3-47B2F4C26D4F}"/>
              </a:ext>
            </a:extLst>
          </p:cNvPr>
          <p:cNvSpPr>
            <a:spLocks noGrp="1"/>
          </p:cNvSpPr>
          <p:nvPr>
            <p:ph type="title"/>
          </p:nvPr>
        </p:nvSpPr>
        <p:spPr>
          <a:xfrm>
            <a:off x="2231136" y="394052"/>
            <a:ext cx="7729728" cy="1188720"/>
          </a:xfrm>
        </p:spPr>
        <p:txBody>
          <a:bodyPr/>
          <a:lstStyle/>
          <a:p>
            <a:pPr algn="ctr"/>
            <a:r>
              <a:rPr lang="en-IN" dirty="0">
                <a:latin typeface="Times New Roman" panose="02020603050405020304" pitchFamily="18" charset="0"/>
                <a:cs typeface="Times New Roman" panose="02020603050405020304" pitchFamily="18" charset="0"/>
              </a:rPr>
              <a:t>Methodology</a:t>
            </a:r>
          </a:p>
        </p:txBody>
      </p:sp>
      <p:sp>
        <p:nvSpPr>
          <p:cNvPr id="4" name="Rectangle 1">
            <a:extLst>
              <a:ext uri="{FF2B5EF4-FFF2-40B4-BE49-F238E27FC236}">
                <a16:creationId xmlns:a16="http://schemas.microsoft.com/office/drawing/2014/main" id="{E07896E0-FCFC-56DF-734B-3DF37AA08AD5}"/>
              </a:ext>
            </a:extLst>
          </p:cNvPr>
          <p:cNvSpPr>
            <a:spLocks noGrp="1" noChangeArrowheads="1"/>
          </p:cNvSpPr>
          <p:nvPr>
            <p:ph idx="1"/>
          </p:nvPr>
        </p:nvSpPr>
        <p:spPr bwMode="auto">
          <a:xfrm>
            <a:off x="441001" y="1411315"/>
            <a:ext cx="11113595"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Data Collection: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Dataset Acquisition: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 a diverse dataset of images containing mathematical problems, including both handwritten and printed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Annotation: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Manually label and annotate the images with corresponding ground truth mathematical expressions for training.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2.Preprocessing: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Enhancement: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techniques like noise reduction, contrast adjustment, and binarization to improve the quality of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Detection and Segmentation: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Optical Character Recognition (OCR) to detect and segment text from the images, isolating mathematical expressions for further processing.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3.Model Design: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OCR Module: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or integrate a robust OCR model to accurately extract text from images, with a focus on mathematical symbols and expressions.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LLM Integration: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 pre-trained Large Language Model (LLM) such as GPT or BERT for interpreting and solving the extracted mathematical expressions.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latin typeface="Times New Roman" panose="02020603050405020304" pitchFamily="18" charset="0"/>
                <a:cs typeface="Times New Roman" panose="02020603050405020304" pitchFamily="18" charset="0"/>
              </a:rPr>
              <a:t>Error Correction Mechanism: Develop an error correction mechanism to handle OCR mistakes and ensure the integrity of the extracted expressions.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simple interface for users to input equations and see solutions.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02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F8878-7B84-27C9-2A4C-36DC6B43E4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9709DF-6EA0-2FBD-598F-7F91072E1E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34430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4228-7076-1B29-58EF-E874D2D3BE5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a:t>
            </a:r>
            <a:endParaRPr lang="en-IN" dirty="0"/>
          </a:p>
        </p:txBody>
      </p:sp>
      <p:sp>
        <p:nvSpPr>
          <p:cNvPr id="3" name="Content Placeholder 2">
            <a:extLst>
              <a:ext uri="{FF2B5EF4-FFF2-40B4-BE49-F238E27FC236}">
                <a16:creationId xmlns:a16="http://schemas.microsoft.com/office/drawing/2014/main" id="{35327DDB-C070-1A8F-8E6F-F0EFC5A334B5}"/>
              </a:ext>
            </a:extLst>
          </p:cNvPr>
          <p:cNvSpPr>
            <a:spLocks noGrp="1"/>
          </p:cNvSpPr>
          <p:nvPr>
            <p:ph idx="1"/>
          </p:nvPr>
        </p:nvSpPr>
        <p:spPr>
          <a:xfrm>
            <a:off x="2231136" y="2390274"/>
            <a:ext cx="7729728" cy="4058652"/>
          </a:xfrm>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Training: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Fine-Tuning LLM: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Fine-tune the LLM on a specialized dataset of mathematical problems to improve its problem-solving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Augmentation: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data augmentation techniques, such as adding synthetic noise or varying font styles, to increase the robustness of the OCR module.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Optimization</a:t>
            </a:r>
            <a:r>
              <a:rPr lang="en-US" altLang="en-US" sz="1800" dirty="0">
                <a:solidFill>
                  <a:schemeClr val="tx1"/>
                </a:solidFill>
                <a:latin typeface="Times New Roman" panose="02020603050405020304" pitchFamily="18" charset="0"/>
                <a:cs typeface="Times New Roman" panose="02020603050405020304" pitchFamily="18" charset="0"/>
              </a:rPr>
              <a:t>: Employ optimization techniques such as learning rate scheduling, Adam optimizer, and gradient clipping to enhance model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5.Evaluation: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Cross-Validation: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 cross-validation to assess the model's performance and adjust hyperparameters accordingly.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Metric Analysis: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the model using metrics such as accuracy, precision, recall, and F1-score specifically tailored for mathematical expression recognition and problem-solving.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6.Deployment: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 the OCR and LLM modules into a unified framework for solving mathematical problems from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user-friendly interface allowing users to upload images and receive immediate solutions to the detected mathematical problems.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the model can handle various input types and scales effectively for real-time use in educational or professional settings.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0195753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5116</TotalTime>
  <Words>1648</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Times New Roman</vt:lpstr>
      <vt:lpstr>Parcel</vt:lpstr>
      <vt:lpstr>AI-CAL: An Intelligent Calculator for Advanced Mathematical Solutions</vt:lpstr>
      <vt:lpstr>Problem Statement </vt:lpstr>
      <vt:lpstr>Modules of the project</vt:lpstr>
      <vt:lpstr>Literature Review/Background</vt:lpstr>
      <vt:lpstr>PowerPoint Presentation</vt:lpstr>
      <vt:lpstr>PowerPoint Presentation</vt:lpstr>
      <vt:lpstr>Methodology</vt:lpstr>
      <vt:lpstr>PowerPoint Presentation</vt:lpstr>
      <vt:lpstr>Methodology</vt:lpstr>
      <vt:lpstr>Project Design</vt:lpstr>
      <vt:lpstr>PowerPoint Presentation</vt:lpstr>
      <vt:lpstr>PowerPoint Presentation</vt:lpstr>
      <vt:lpstr>PowerPoint Presentation</vt:lpstr>
      <vt:lpstr>Conclusion</vt:lpstr>
      <vt:lpstr>PowerPoint Presentation</vt:lpstr>
      <vt:lpstr>Future Work/Recommendations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Soham Dharne</dc:creator>
  <cp:lastModifiedBy>pallavi mohite</cp:lastModifiedBy>
  <cp:revision>5</cp:revision>
  <dcterms:created xsi:type="dcterms:W3CDTF">2024-08-09T08:52:36Z</dcterms:created>
  <dcterms:modified xsi:type="dcterms:W3CDTF">2025-01-28T15:26:10Z</dcterms:modified>
</cp:coreProperties>
</file>