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verage"/>
      <p:regular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Average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9b69370b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9b69370b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website doesn’t work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wget </a:t>
            </a:r>
            <a:r>
              <a:rPr lang="en"/>
              <a:t>ftp://ftp.ccb.jhu.edu/pub/data/kraken2_dbs/minikraken2_v2_8GB_201904_UPDATE.tgz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9b69370b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9b69370b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15d62229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15d62229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9b69370b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9b69370b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9b69370b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9b69370b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15d62229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15d62229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15d6222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15d6222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6ce041dc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6ce041dc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Kraken 2: Sequence Classification Tool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Assigning taxonomic labels to metagenomic DNA sequences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15d62229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15d62229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core of Kraken is a database that contains records consisting of a k-mer and the LCA of all organisms whose genomes contain that k-mer. This database, built using a user-specified library of genomes, allows a quick lookup of the most specific node in the taxonomic tree that is associated with a given k-mer. Sequences are classified by querying the database for each k-mer in a sequence, and then using the resulting set of LCA taxa to determine an appropriate label for the sequence (Figure 1 and Materials and methods). Sequences that have no k-mers in the database are left unclassified by Kraken. By default, Kraken builds the database with k = 31, but this value is user-modifiable.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15d62229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15d62229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6ce041dc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6ce041dc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To classify a DNA sequence 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Algorithm: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Collect all k-mers within that sequence into a set K(S)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Map each k-mer in K(S) to the LCA(Last Common Ancestor) taxon of all genomes that contain that k-mer (Taxonomy Tree)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9b69370b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9b69370b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3.	Using LCA taxa and their ancestors in the taxonomy tree form Classification Tree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each node has a weight = the number of k-mers in K(S) that mapped to the taxon associated with that node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each root-to-leaf (RTL) path is scored = the sum of all node weights along the path.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b69370b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b69370b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4.	Find the maximum scoring RTL path.(Classification Path)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 is assigned the label corresponding to its leaf (if there are multiple maximally scoring paths, the LCA of all those paths’ leaves is selected)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6ce041dc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6ce041dc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Efficient implementation of Kraken’s classification algorithm requires that the mapping of k-mers to taxa is performed by querying a pre-computed database. Kraken creates this database structure to improve the speed of searching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k-mer to be queried against the database has a specific substring that is its minimizer. To search for a k-mer in the database, the positions in the database that contain k-mers with the same minimizer are examined. These positions are quickly found by examining the minimizer offset array for the start positions of records with the k-mer’s minimizer (orange) and the next possible minimizer (blue). Within a range of records associated with a given minimizer, records are sorted by lexicographical ordering of their k-mers, allowing a query to be completed by using a binary search over this range.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queried k-mer has a specific substring that is its minimizer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examining the minimizer offset array for the start positions of records with the k-mer’s minimizer (orange) and the next possible minimizer (blue)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records are sorted by lexicographical ordering of their k-mers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6ce041dc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6ce041dc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compbio.massey.ac.nz/data/203341/trimmed.tar.gz" TargetMode="External"/><Relationship Id="rId4" Type="http://schemas.openxmlformats.org/officeDocument/2006/relationships/hyperlink" Target="http://compbio.massey.ac.nz/data/203341/trimmed.tar.gz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ncbi.nlm.nih.gov/taxonomy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enomebiology.biomedcentral.com/articles/10.1186/gb-2014-15-3-r46" TargetMode="External"/><Relationship Id="rId4" Type="http://schemas.openxmlformats.org/officeDocument/2006/relationships/hyperlink" Target="https://genomics.sschmeier.com/ngs-taxonomic-investigation/index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DerrickWood/kraken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Kraken 2 Tutorial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Member: Ritesh Chidambaram, Yupei Yang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Dr. Gail Rosen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the Kraken 2 Database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-177350" y="1152475"/>
            <a:ext cx="9500100" cy="41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>
                <a:solidFill>
                  <a:srgbClr val="E06666"/>
                </a:solidFill>
              </a:rPr>
              <a:t>Downloading the pre-build “minikraken” database from the Kraken2 website that can be used to assign the taxonomic labels to sequences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wget ftp://ftp.ccb.jhu.edu/pub/data/kraken2_dbs/minikraken2_v2_8GB_201904_UPDATE.tgz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>
                <a:solidFill>
                  <a:srgbClr val="E06666"/>
                </a:solidFill>
              </a:rPr>
              <a:t>Extract the archive content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06666"/>
                </a:solidFill>
              </a:rPr>
              <a:t>	</a:t>
            </a:r>
            <a:r>
              <a:rPr lang="en"/>
              <a:t>tar -xvzf minikraken2_v2_8GB.tgz</a:t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the Datasets need to be classified 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>
                <a:solidFill>
                  <a:srgbClr val="E06666"/>
                </a:solidFill>
              </a:rPr>
              <a:t> Download or Create a dataset need to be classified</a:t>
            </a:r>
            <a:endParaRPr>
              <a:solidFill>
                <a:srgbClr val="E0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wget </a:t>
            </a:r>
            <a:r>
              <a:rPr lang="en">
                <a:uFill>
                  <a:noFill/>
                </a:uFill>
                <a:hlinkClick r:id="rId3"/>
              </a:rPr>
              <a:t>http://compbio.massey.ac.nz/data/203341/trimmed.tar.gz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>
                <a:solidFill>
                  <a:srgbClr val="E06666"/>
                </a:solidFill>
              </a:rPr>
              <a:t>Extract the archive content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	</a:t>
            </a:r>
            <a:r>
              <a:rPr lang="en"/>
              <a:t>tar -xvzf </a:t>
            </a:r>
            <a:r>
              <a:rPr lang="en">
                <a:uFill>
                  <a:noFill/>
                </a:uFill>
                <a:hlinkClick r:id="rId4"/>
              </a:rPr>
              <a:t>trimmed.tar.gz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Kraken 2 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classify a set of sequences use the command :  </a:t>
            </a:r>
            <a:r>
              <a:rPr lang="en">
                <a:solidFill>
                  <a:srgbClr val="E06666"/>
                </a:solidFill>
              </a:rPr>
              <a:t>kraken2 --db $dbname seqs.fa</a:t>
            </a:r>
            <a:endParaRPr sz="1050">
              <a:solidFill>
                <a:srgbClr val="E0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Options provided by Kraken2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Multithreading - Usage :</a:t>
            </a:r>
            <a:r>
              <a:rPr lang="en">
                <a:solidFill>
                  <a:srgbClr val="E06666"/>
                </a:solidFill>
              </a:rPr>
              <a:t> --threads num</a:t>
            </a:r>
            <a:endParaRPr>
              <a:solidFill>
                <a:srgbClr val="E0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Quick Operation - Stops classification after first database hit instead of searching all l-mers in a sequence. Usage: </a:t>
            </a:r>
            <a:r>
              <a:rPr lang="en">
                <a:solidFill>
                  <a:srgbClr val="E06666"/>
                </a:solidFill>
              </a:rPr>
              <a:t>--quick</a:t>
            </a:r>
            <a:endParaRPr>
              <a:solidFill>
                <a:srgbClr val="E0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Sequence filtering - Classified and unclassified data can be sent to a file for processing.              Usage :</a:t>
            </a:r>
            <a:r>
              <a:rPr lang="en">
                <a:solidFill>
                  <a:srgbClr val="E06666"/>
                </a:solidFill>
              </a:rPr>
              <a:t> --classified-out /--unclassified-out </a:t>
            </a:r>
            <a:endParaRPr>
              <a:solidFill>
                <a:srgbClr val="E0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Output redirection - Redirecting the output to a file. Usage: </a:t>
            </a:r>
            <a:r>
              <a:rPr lang="en">
                <a:solidFill>
                  <a:srgbClr val="E06666"/>
                </a:solidFill>
              </a:rPr>
              <a:t>--output &lt;filename&gt;</a:t>
            </a:r>
            <a:endParaRPr>
              <a:solidFill>
                <a:srgbClr val="E0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FASTQ input - Specify the fastq option if input file is in FASTQ format. Usage:</a:t>
            </a:r>
            <a:r>
              <a:rPr lang="en">
                <a:solidFill>
                  <a:srgbClr val="E06666"/>
                </a:solidFill>
              </a:rPr>
              <a:t> --fastq-input</a:t>
            </a:r>
            <a:endParaRPr>
              <a:solidFill>
                <a:srgbClr val="E0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Compressed input - Kraken can also handle compressed file formats.                                          Usage: </a:t>
            </a:r>
            <a:r>
              <a:rPr lang="en">
                <a:solidFill>
                  <a:srgbClr val="E06666"/>
                </a:solidFill>
              </a:rPr>
              <a:t>--gzip-compressed/--bzip2-compressed</a:t>
            </a:r>
            <a:endParaRPr>
              <a:solidFill>
                <a:srgbClr val="E0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Paired reads - Kraken2 is capable of handling paired read data. Rather than concatenating, provide this option to process noth files. Usage: </a:t>
            </a:r>
            <a:r>
              <a:rPr lang="en">
                <a:solidFill>
                  <a:srgbClr val="E06666"/>
                </a:solidFill>
              </a:rPr>
              <a:t>--paired &lt;/filename1&gt; &lt;/filename2&gt;</a:t>
            </a:r>
            <a:endParaRPr>
              <a:solidFill>
                <a:srgbClr val="E0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Kraken 2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AutoNum type="arabicPeriod"/>
            </a:pPr>
            <a:r>
              <a:rPr lang="en">
                <a:solidFill>
                  <a:srgbClr val="E06666"/>
                </a:solidFill>
              </a:rPr>
              <a:t>cd kraken2</a:t>
            </a:r>
            <a:endParaRPr>
              <a:solidFill>
                <a:srgbClr val="E0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Ensure Kraken 2 folder is in the Path. Use the below command to add to path: </a:t>
            </a:r>
            <a:r>
              <a:rPr lang="en" sz="1800">
                <a:solidFill>
                  <a:srgbClr val="E06666"/>
                </a:solidFill>
              </a:rPr>
              <a:t>PATH=$PATH:/mnt/HA/groups/rosenclassGrp/Kraken_tutorial/kraken2</a:t>
            </a:r>
            <a:endParaRPr sz="1800">
              <a:solidFill>
                <a:srgbClr val="E0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Running the classifier--                                                                                      </a:t>
            </a:r>
            <a:r>
              <a:rPr lang="en">
                <a:solidFill>
                  <a:srgbClr val="E06666"/>
                </a:solidFill>
              </a:rPr>
              <a:t>kraken2 --use-names --threads 4 --db  &lt;/path/to/database&gt; --fastq-input --report evolved-6 --paired  &lt;path/to/seqfile1&gt;  &lt;path/to/seqfile2&gt; &lt;outputfilename.kraken&gt;</a:t>
            </a:r>
            <a:endParaRPr>
              <a:solidFill>
                <a:srgbClr val="E0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--use-names - Used to display scientific species names along with taxonomy Ids.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 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271500" y="167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- Kraken Report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 rotWithShape="1">
          <a:blip r:embed="rId3">
            <a:alphaModFix/>
          </a:blip>
          <a:srcRect b="4104" l="0" r="48143" t="0"/>
          <a:stretch/>
        </p:blipFill>
        <p:spPr>
          <a:xfrm>
            <a:off x="2019250" y="831025"/>
            <a:ext cx="4691400" cy="417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Kraken report format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The output of kraken-report is tab-delimited, with one line per taxon. The fields of the output, from left-to-right, are as follows:</a:t>
            </a:r>
            <a:endParaRPr sz="1400">
              <a:solidFill>
                <a:srgbClr val="FFFFFF"/>
              </a:solidFill>
            </a:endParaRPr>
          </a:p>
          <a:p>
            <a:pPr indent="-317500" lvl="0" marL="685800" rtl="0" algn="l">
              <a:lnSpc>
                <a:spcPct val="163636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b="1" lang="en" sz="1400">
                <a:solidFill>
                  <a:srgbClr val="E06666"/>
                </a:solidFill>
              </a:rPr>
              <a:t>Percentage</a:t>
            </a:r>
            <a:r>
              <a:rPr lang="en" sz="1400">
                <a:solidFill>
                  <a:srgbClr val="FFFFFF"/>
                </a:solidFill>
              </a:rPr>
              <a:t> of reads covered by the clade rooted at this taxon</a:t>
            </a:r>
            <a:endParaRPr sz="1400">
              <a:solidFill>
                <a:srgbClr val="FFFFFF"/>
              </a:solidFill>
            </a:endParaRPr>
          </a:p>
          <a:p>
            <a:pPr indent="-3175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b="1" lang="en" sz="1400">
                <a:solidFill>
                  <a:srgbClr val="E06666"/>
                </a:solidFill>
              </a:rPr>
              <a:t>Number of reads</a:t>
            </a:r>
            <a:r>
              <a:rPr lang="en" sz="1400">
                <a:solidFill>
                  <a:srgbClr val="FFFFFF"/>
                </a:solidFill>
              </a:rPr>
              <a:t> covered by the clade rooted at this taxon</a:t>
            </a:r>
            <a:endParaRPr sz="1400">
              <a:solidFill>
                <a:srgbClr val="FFFFFF"/>
              </a:solidFill>
            </a:endParaRPr>
          </a:p>
          <a:p>
            <a:pPr indent="-3175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b="1" lang="en" sz="1400">
                <a:solidFill>
                  <a:srgbClr val="E06666"/>
                </a:solidFill>
              </a:rPr>
              <a:t>Number of reads</a:t>
            </a:r>
            <a:r>
              <a:rPr lang="en" sz="1400">
                <a:solidFill>
                  <a:srgbClr val="E06666"/>
                </a:solidFill>
              </a:rPr>
              <a:t> </a:t>
            </a:r>
            <a:r>
              <a:rPr lang="en" sz="1400">
                <a:solidFill>
                  <a:srgbClr val="FFFFFF"/>
                </a:solidFill>
              </a:rPr>
              <a:t>assigned directly to this taxon</a:t>
            </a:r>
            <a:endParaRPr sz="1400">
              <a:solidFill>
                <a:srgbClr val="FFFFFF"/>
              </a:solidFill>
            </a:endParaRPr>
          </a:p>
          <a:p>
            <a:pPr indent="-3175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A rank code, indicating </a:t>
            </a:r>
            <a:r>
              <a:rPr b="1" lang="en" sz="1400">
                <a:solidFill>
                  <a:srgbClr val="E06666"/>
                </a:solidFill>
              </a:rPr>
              <a:t>(U)</a:t>
            </a:r>
            <a:r>
              <a:rPr b="1" lang="en" sz="1400">
                <a:solidFill>
                  <a:srgbClr val="FFFFFF"/>
                </a:solidFill>
              </a:rPr>
              <a:t>nclassified,</a:t>
            </a:r>
            <a:r>
              <a:rPr b="1" lang="en" sz="1400">
                <a:solidFill>
                  <a:srgbClr val="E06666"/>
                </a:solidFill>
              </a:rPr>
              <a:t> (D)</a:t>
            </a:r>
            <a:r>
              <a:rPr b="1" lang="en" sz="1400">
                <a:solidFill>
                  <a:srgbClr val="FFFFFF"/>
                </a:solidFill>
              </a:rPr>
              <a:t>omain,</a:t>
            </a:r>
            <a:r>
              <a:rPr b="1" lang="en" sz="1400">
                <a:solidFill>
                  <a:srgbClr val="E06666"/>
                </a:solidFill>
              </a:rPr>
              <a:t> (K)</a:t>
            </a:r>
            <a:r>
              <a:rPr b="1" lang="en" sz="1400">
                <a:solidFill>
                  <a:srgbClr val="FFFFFF"/>
                </a:solidFill>
              </a:rPr>
              <a:t>ingdom, </a:t>
            </a:r>
            <a:r>
              <a:rPr b="1" lang="en" sz="1400">
                <a:solidFill>
                  <a:srgbClr val="E06666"/>
                </a:solidFill>
              </a:rPr>
              <a:t>(P)</a:t>
            </a:r>
            <a:r>
              <a:rPr b="1" lang="en" sz="1400">
                <a:solidFill>
                  <a:srgbClr val="FFFFFF"/>
                </a:solidFill>
              </a:rPr>
              <a:t>hylum, </a:t>
            </a:r>
            <a:r>
              <a:rPr b="1" lang="en" sz="1400">
                <a:solidFill>
                  <a:srgbClr val="E06666"/>
                </a:solidFill>
              </a:rPr>
              <a:t>(C)</a:t>
            </a:r>
            <a:r>
              <a:rPr b="1" lang="en" sz="1400">
                <a:solidFill>
                  <a:srgbClr val="FFFFFF"/>
                </a:solidFill>
              </a:rPr>
              <a:t>lass, </a:t>
            </a:r>
            <a:r>
              <a:rPr b="1" lang="en" sz="1400">
                <a:solidFill>
                  <a:srgbClr val="E06666"/>
                </a:solidFill>
              </a:rPr>
              <a:t>(O)</a:t>
            </a:r>
            <a:r>
              <a:rPr b="1" lang="en" sz="1400">
                <a:solidFill>
                  <a:srgbClr val="FFFFFF"/>
                </a:solidFill>
              </a:rPr>
              <a:t>rder, </a:t>
            </a:r>
            <a:r>
              <a:rPr b="1" lang="en" sz="1400">
                <a:solidFill>
                  <a:srgbClr val="E06666"/>
                </a:solidFill>
              </a:rPr>
              <a:t>(F)</a:t>
            </a:r>
            <a:r>
              <a:rPr b="1" lang="en" sz="1400">
                <a:solidFill>
                  <a:srgbClr val="FFFFFF"/>
                </a:solidFill>
              </a:rPr>
              <a:t>amily, </a:t>
            </a:r>
            <a:r>
              <a:rPr b="1" lang="en" sz="1400">
                <a:solidFill>
                  <a:srgbClr val="E06666"/>
                </a:solidFill>
              </a:rPr>
              <a:t>(G)</a:t>
            </a:r>
            <a:r>
              <a:rPr b="1" lang="en" sz="1400">
                <a:solidFill>
                  <a:srgbClr val="FFFFFF"/>
                </a:solidFill>
              </a:rPr>
              <a:t>enus, or </a:t>
            </a:r>
            <a:r>
              <a:rPr b="1" lang="en" sz="1400">
                <a:solidFill>
                  <a:srgbClr val="E06666"/>
                </a:solidFill>
              </a:rPr>
              <a:t>(S)</a:t>
            </a:r>
            <a:r>
              <a:rPr b="1" lang="en" sz="1400">
                <a:solidFill>
                  <a:srgbClr val="FFFFFF"/>
                </a:solidFill>
              </a:rPr>
              <a:t>pecies</a:t>
            </a:r>
            <a:r>
              <a:rPr lang="en" sz="1400">
                <a:solidFill>
                  <a:srgbClr val="FFFFFF"/>
                </a:solidFill>
              </a:rPr>
              <a:t>. All other ranks are simply </a:t>
            </a:r>
            <a:r>
              <a:rPr b="1" lang="en" sz="1400">
                <a:solidFill>
                  <a:srgbClr val="FFFFFF"/>
                </a:solidFill>
              </a:rPr>
              <a:t>“-“</a:t>
            </a:r>
            <a:r>
              <a:rPr lang="en" sz="1400">
                <a:solidFill>
                  <a:srgbClr val="FFFFFF"/>
                </a:solidFill>
              </a:rPr>
              <a:t>.</a:t>
            </a:r>
            <a:endParaRPr sz="1400">
              <a:solidFill>
                <a:srgbClr val="FFFFFF"/>
              </a:solidFill>
            </a:endParaRPr>
          </a:p>
          <a:p>
            <a:pPr indent="-3175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AutoNum type="arabicPeriod"/>
            </a:pPr>
            <a:r>
              <a:rPr lang="en" sz="1400" u="sng">
                <a:solidFill>
                  <a:srgbClr val="FFFFFF"/>
                </a:solidFill>
                <a:hlinkClick r:id="rId3"/>
              </a:rPr>
              <a:t>NCBI Taxonomy</a:t>
            </a:r>
            <a:r>
              <a:rPr lang="en" sz="1400">
                <a:solidFill>
                  <a:srgbClr val="FFFFFF"/>
                </a:solidFill>
              </a:rPr>
              <a:t> ID</a:t>
            </a:r>
            <a:endParaRPr sz="1400">
              <a:solidFill>
                <a:srgbClr val="FFFFFF"/>
              </a:solidFill>
            </a:endParaRPr>
          </a:p>
          <a:p>
            <a:pPr indent="-3175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The indented scientific name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3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Kraken: ultrafast metagenomic sequence classification using exact alignments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https://genomebiology.biomedcentral.com/articles/10.1186/gb-2014-15-3-r46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Kraken Tutorial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https://genomics.sschmeier.com/ngs-taxonomic-investigation/index.html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(add github link here)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354825" y="1152475"/>
            <a:ext cx="447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Kraken 2: Sequence Classification Tool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ssigning taxonomic labels to metagenomic DNA sequences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8800"/>
            <a:ext cx="4309101" cy="38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Overview: K</a:t>
            </a:r>
            <a:r>
              <a:rPr lang="en"/>
              <a:t>-mer to Lowest Common Ancestor (LCA) Database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Database: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records consisting of a k-mer and the LCA of all organisms whose genomes contain that k-mer</a:t>
            </a:r>
            <a:r>
              <a:rPr lang="en"/>
              <a:t>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a quick lookup of the most specific node in the taxonomic tree that is associated with a given k-mer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Overview: Step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Sequences are classified by querying the database for each k-mer in a sequence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resulting set of LCA taxa to determine an appropriate label for the sequence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classification algorithm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823450" y="1152475"/>
            <a:ext cx="427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To classify a DNA sequence 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Algorithm: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</a:t>
            </a:r>
            <a:r>
              <a:rPr lang="en"/>
              <a:t>ollect all k-mers within that sequence into a set K(S)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Map each k-mer in K(S) to the LCA taxon of all genomes that contain that k-mer (</a:t>
            </a:r>
            <a:r>
              <a:rPr i="1" lang="en"/>
              <a:t>Taxonomy Tree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4823450" cy="38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classification algorithm (cont.)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823450" y="1017725"/>
            <a:ext cx="42726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3.	Using LCA taxa and their ancestors in the taxonomy tree form </a:t>
            </a:r>
            <a:r>
              <a:rPr i="1" lang="en"/>
              <a:t>Classification Tree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each node has a weight = the number of k-mers in K(S) that mapped to the taxon associated with that node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each root-to-leaf (RTL) path is scored = the sum of all node weights along the path.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4823450" cy="38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classification algorithm (cont.)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823450" y="1017725"/>
            <a:ext cx="4272600" cy="3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4.	Find the maximum scoring RTL path.(</a:t>
            </a:r>
            <a:r>
              <a:rPr i="1" lang="en"/>
              <a:t>Classification Path</a:t>
            </a:r>
            <a:r>
              <a:rPr lang="en"/>
              <a:t>)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=&gt; nodes highlighted in yellow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5. 	The leaf of this classification path is the classification used for the query sequence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=&gt; the orange, leftmost leaf in the classification tree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4823450" cy="38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Kraken 2 Database Structure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4814125" y="1017725"/>
            <a:ext cx="4018200" cy="3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queried k-mer has a specific substring that is its minimizer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examining the minimizer offset array for the start positions of records with the k-mer’s minimizer (orange) and the next possible minimizer (blue)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records are sorted by lexicographical ordering of their k-mers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25" y="1017725"/>
            <a:ext cx="4738099" cy="38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Kraken 2 </a:t>
            </a:r>
            <a:r>
              <a:rPr lang="en"/>
              <a:t>Installation 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9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>
                <a:solidFill>
                  <a:srgbClr val="E06666"/>
                </a:solidFill>
              </a:rPr>
              <a:t>C</a:t>
            </a:r>
            <a:r>
              <a:rPr lang="en">
                <a:solidFill>
                  <a:srgbClr val="E06666"/>
                </a:solidFill>
              </a:rPr>
              <a:t>lone the Kraken 2 in your own directory:</a:t>
            </a:r>
            <a:endParaRPr>
              <a:solidFill>
                <a:srgbClr val="E0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clone </a:t>
            </a:r>
            <a:r>
              <a:rPr lang="en">
                <a:uFill>
                  <a:noFill/>
                </a:uFill>
                <a:hlinkClick r:id="rId3"/>
              </a:rPr>
              <a:t>https://github.com/DerrickWood/kraken2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>
                <a:solidFill>
                  <a:srgbClr val="E06666"/>
                </a:solidFill>
              </a:rPr>
              <a:t>Go to the directory you cloned Kraken2, export the path and install: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cd kraken2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export KRAKEN_DIR=${HOME}/kraken2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PATH=$PATH:&lt;/path/to/kraken2 folder&gt;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./install_kraken.sh ${KRAKEN_DIR}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