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sldIdLst>
    <p:sldId id="256" r:id="rId2"/>
    <p:sldId id="270" r:id="rId3"/>
    <p:sldId id="275" r:id="rId4"/>
    <p:sldId id="276" r:id="rId5"/>
    <p:sldId id="278" r:id="rId6"/>
    <p:sldId id="279" r:id="rId7"/>
    <p:sldId id="280" r:id="rId8"/>
    <p:sldId id="281" r:id="rId9"/>
    <p:sldId id="282" r:id="rId10"/>
    <p:sldId id="283" r:id="rId11"/>
    <p:sldId id="28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D077B-FBD1-401E-B903-9415BE10F70F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B8CAA5-898B-454B-B744-5F6EF343F4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75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6D3CCC0-1CCB-42EE-B7D0-321F3D9E8C91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D8496AA-FE1B-4C57-8E66-AF24C197B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CCC0-1CCB-42EE-B7D0-321F3D9E8C91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96AA-FE1B-4C57-8E66-AF24C197B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CCC0-1CCB-42EE-B7D0-321F3D9E8C91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96AA-FE1B-4C57-8E66-AF24C197B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CCC0-1CCB-42EE-B7D0-321F3D9E8C91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96AA-FE1B-4C57-8E66-AF24C197B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CCC0-1CCB-42EE-B7D0-321F3D9E8C91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96AA-FE1B-4C57-8E66-AF24C197B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CCC0-1CCB-42EE-B7D0-321F3D9E8C91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96AA-FE1B-4C57-8E66-AF24C197B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6D3CCC0-1CCB-42EE-B7D0-321F3D9E8C91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D8496AA-FE1B-4C57-8E66-AF24C197B0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6D3CCC0-1CCB-42EE-B7D0-321F3D9E8C91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D8496AA-FE1B-4C57-8E66-AF24C197B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CCC0-1CCB-42EE-B7D0-321F3D9E8C91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96AA-FE1B-4C57-8E66-AF24C197B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CCC0-1CCB-42EE-B7D0-321F3D9E8C91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96AA-FE1B-4C57-8E66-AF24C197B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3CCC0-1CCB-42EE-B7D0-321F3D9E8C91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96AA-FE1B-4C57-8E66-AF24C197B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6D3CCC0-1CCB-42EE-B7D0-321F3D9E8C91}" type="datetimeFigureOut">
              <a:rPr lang="en-US" smtClean="0"/>
              <a:pPr/>
              <a:t>7/28/2021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D8496AA-FE1B-4C57-8E66-AF24C197B0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niphysics.com/electromagnetic-spectrum_25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95748"/>
            <a:ext cx="7620000" cy="2676524"/>
          </a:xfrm>
        </p:spPr>
        <p:txBody>
          <a:bodyPr/>
          <a:lstStyle/>
          <a:p>
            <a:endParaRPr lang="en-IN" dirty="0">
              <a:solidFill>
                <a:srgbClr val="00B0F0"/>
              </a:solidFill>
            </a:endParaRPr>
          </a:p>
          <a:p>
            <a:pPr algn="ctr"/>
            <a:r>
              <a:rPr lang="en-IN" dirty="0">
                <a:solidFill>
                  <a:srgbClr val="7030A0"/>
                </a:solidFill>
              </a:rPr>
              <a:t>Dr. P. G. </a:t>
            </a:r>
            <a:r>
              <a:rPr lang="en-IN" dirty="0" err="1">
                <a:solidFill>
                  <a:srgbClr val="7030A0"/>
                </a:solidFill>
              </a:rPr>
              <a:t>Umape</a:t>
            </a:r>
            <a:endParaRPr lang="en-IN" dirty="0">
              <a:solidFill>
                <a:srgbClr val="7030A0"/>
              </a:solidFill>
            </a:endParaRPr>
          </a:p>
          <a:p>
            <a:pPr algn="ctr"/>
            <a:r>
              <a:rPr lang="en-IN" dirty="0">
                <a:solidFill>
                  <a:srgbClr val="7030A0"/>
                </a:solidFill>
              </a:rPr>
              <a:t>Assistant Professor</a:t>
            </a:r>
          </a:p>
          <a:p>
            <a:pPr algn="ctr"/>
            <a:r>
              <a:rPr lang="en-IN" dirty="0">
                <a:solidFill>
                  <a:srgbClr val="7030A0"/>
                </a:solidFill>
              </a:rPr>
              <a:t>First Year Engineering Department</a:t>
            </a:r>
          </a:p>
          <a:p>
            <a:pPr algn="ctr"/>
            <a:r>
              <a:rPr lang="en-IN" dirty="0" err="1">
                <a:solidFill>
                  <a:srgbClr val="7030A0"/>
                </a:solidFill>
              </a:rPr>
              <a:t>Pune</a:t>
            </a:r>
            <a:r>
              <a:rPr lang="en-IN" dirty="0">
                <a:solidFill>
                  <a:srgbClr val="7030A0"/>
                </a:solidFill>
              </a:rPr>
              <a:t> Institute of Computer Technology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4348" y="571480"/>
            <a:ext cx="7732822" cy="258532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itchFamily="18" charset="0"/>
                <a:cs typeface="Times New Roman" pitchFamily="18" charset="0"/>
              </a:rPr>
              <a:t>Unit V</a:t>
            </a:r>
            <a:endParaRPr lang="en-US" sz="5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5400" b="1" cap="none" spc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itchFamily="18" charset="0"/>
                <a:cs typeface="Times New Roman" pitchFamily="18" charset="0"/>
              </a:rPr>
              <a:t>Spectroscopic Techniques</a:t>
            </a:r>
            <a:br>
              <a:rPr lang="en-US" sz="5400" b="1" cap="none" spc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5400" b="1" cap="none" spc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4422"/>
            <a:ext cx="8534400" cy="5414978"/>
          </a:xfrm>
        </p:spPr>
        <p:txBody>
          <a:bodyPr>
            <a:normAutofit fontScale="92500"/>
          </a:bodyPr>
          <a:lstStyle/>
          <a:p>
            <a:pPr marL="355600" lvl="2" indent="-269875" algn="just" eaLnBrk="0" hangingPunct="0">
              <a:lnSpc>
                <a:spcPct val="150000"/>
              </a:lnSpc>
              <a:buClr>
                <a:schemeClr val="tx1"/>
              </a:buClr>
            </a:pPr>
            <a:r>
              <a:rPr lang="en-IN" dirty="0">
                <a:solidFill>
                  <a:schemeClr val="tx1"/>
                </a:solidFill>
              </a:rPr>
              <a:t>Based on the interaction of EMR with matter i.e. It is absorbed or emitted by the matter spectroscopy is classified as Absorption spectroscopy and Emission spectroscopy, </a:t>
            </a:r>
          </a:p>
          <a:p>
            <a:pPr marL="355600" lvl="2" indent="-269875" algn="just" eaLnBrk="0" hangingPunct="0">
              <a:lnSpc>
                <a:spcPct val="150000"/>
              </a:lnSpc>
              <a:buClr>
                <a:schemeClr val="tx1"/>
              </a:buClr>
            </a:pPr>
            <a:r>
              <a:rPr lang="en-IN" dirty="0">
                <a:solidFill>
                  <a:schemeClr val="tx1"/>
                </a:solidFill>
              </a:rPr>
              <a:t>Here we will focus on Absorption spectroscopy.</a:t>
            </a:r>
          </a:p>
          <a:p>
            <a:pPr algn="just">
              <a:lnSpc>
                <a:spcPct val="150000"/>
              </a:lnSpc>
            </a:pPr>
            <a:r>
              <a:rPr lang="en-IN" sz="2400" b="1" dirty="0"/>
              <a:t>Following is the list of different absorption spectroscopy</a:t>
            </a:r>
          </a:p>
          <a:p>
            <a:pPr marL="355600" indent="0" algn="just">
              <a:lnSpc>
                <a:spcPct val="150000"/>
              </a:lnSpc>
              <a:buNone/>
            </a:pPr>
            <a:r>
              <a:rPr lang="en-IN" sz="2400" dirty="0">
                <a:latin typeface="+mj-lt"/>
              </a:rPr>
              <a:t>X-ray absorption spectroscopy, </a:t>
            </a:r>
            <a:r>
              <a:rPr lang="en-IN" sz="2400" dirty="0">
                <a:solidFill>
                  <a:srgbClr val="FF0000"/>
                </a:solidFill>
                <a:latin typeface="+mj-lt"/>
              </a:rPr>
              <a:t>UV-Vis absorption spectroscopy</a:t>
            </a:r>
          </a:p>
          <a:p>
            <a:pPr marL="355600" indent="0" algn="just">
              <a:lnSpc>
                <a:spcPct val="150000"/>
              </a:lnSpc>
              <a:buNone/>
            </a:pPr>
            <a:r>
              <a:rPr lang="en-IN" sz="2400" dirty="0">
                <a:solidFill>
                  <a:srgbClr val="FF0000"/>
                </a:solidFill>
                <a:latin typeface="+mj-lt"/>
              </a:rPr>
              <a:t>Infrared absorption spectroscopy, </a:t>
            </a:r>
            <a:r>
              <a:rPr lang="en-IN" sz="2400" dirty="0">
                <a:latin typeface="+mj-lt"/>
              </a:rPr>
              <a:t>Microwave absorption spectroscopy, Nuclear Magnetic resonance spectroscopy, Electron spin resonance spectroscopy</a:t>
            </a:r>
          </a:p>
          <a:p>
            <a:pPr marL="355600" lvl="2" indent="0" algn="just" eaLnBrk="0" hangingPunct="0">
              <a:lnSpc>
                <a:spcPct val="150000"/>
              </a:lnSpc>
              <a:buClr>
                <a:schemeClr val="tx1"/>
              </a:buClr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85786" y="428604"/>
            <a:ext cx="7696200" cy="6096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1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4422"/>
            <a:ext cx="8534400" cy="5414978"/>
          </a:xfrm>
        </p:spPr>
        <p:txBody>
          <a:bodyPr>
            <a:normAutofit/>
          </a:bodyPr>
          <a:lstStyle/>
          <a:p>
            <a:pPr marL="268288" lvl="2" indent="-268288" algn="just" eaLnBrk="0" hangingPunct="0">
              <a:lnSpc>
                <a:spcPct val="150000"/>
              </a:lnSpc>
              <a:buClr>
                <a:schemeClr val="tx1"/>
              </a:buClr>
            </a:pPr>
            <a:r>
              <a:rPr lang="en-IN" dirty="0">
                <a:solidFill>
                  <a:schemeClr val="tx1"/>
                </a:solidFill>
              </a:rPr>
              <a:t>What is spectroscopy?</a:t>
            </a:r>
          </a:p>
          <a:p>
            <a:pPr marL="268288" lvl="2" indent="-268288" algn="just" eaLnBrk="0" hangingPunct="0">
              <a:lnSpc>
                <a:spcPct val="150000"/>
              </a:lnSpc>
              <a:buClr>
                <a:schemeClr val="tx1"/>
              </a:buClr>
            </a:pPr>
            <a:r>
              <a:rPr lang="en-IN" dirty="0">
                <a:solidFill>
                  <a:schemeClr val="tx1"/>
                </a:solidFill>
              </a:rPr>
              <a:t>What are electromagnetic radiation?</a:t>
            </a:r>
          </a:p>
          <a:p>
            <a:pPr marL="268288" lvl="2" indent="-268288" algn="just" eaLnBrk="0" hangingPunct="0">
              <a:lnSpc>
                <a:spcPct val="150000"/>
              </a:lnSpc>
              <a:buClr>
                <a:schemeClr val="tx1"/>
              </a:buClr>
            </a:pPr>
            <a:r>
              <a:rPr lang="en-IN" dirty="0">
                <a:solidFill>
                  <a:schemeClr val="tx1"/>
                </a:solidFill>
              </a:rPr>
              <a:t>Which radiations contribute to the electromagnetic spectrum?</a:t>
            </a:r>
          </a:p>
          <a:p>
            <a:pPr marL="268288" lvl="2" indent="-268288" algn="just" eaLnBrk="0" hangingPunct="0">
              <a:lnSpc>
                <a:spcPct val="150000"/>
              </a:lnSpc>
              <a:buClr>
                <a:schemeClr val="tx1"/>
              </a:buClr>
            </a:pPr>
            <a:r>
              <a:rPr lang="en-IN" dirty="0">
                <a:solidFill>
                  <a:schemeClr val="tx1"/>
                </a:solidFill>
              </a:rPr>
              <a:t>How the interaction between EMR and matter takes place?</a:t>
            </a:r>
          </a:p>
          <a:p>
            <a:pPr marL="268288" lvl="2" indent="-268288" algn="just" eaLnBrk="0" hangingPunct="0">
              <a:lnSpc>
                <a:spcPct val="150000"/>
              </a:lnSpc>
              <a:buClr>
                <a:schemeClr val="tx1"/>
              </a:buClr>
            </a:pPr>
            <a:r>
              <a:rPr lang="en-IN" dirty="0">
                <a:solidFill>
                  <a:schemeClr val="tx1"/>
                </a:solidFill>
              </a:rPr>
              <a:t>What is absorption spectroscopy?</a:t>
            </a:r>
          </a:p>
          <a:p>
            <a:pPr marL="268288" lvl="2" indent="-268288" algn="just" eaLnBrk="0" hangingPunct="0">
              <a:lnSpc>
                <a:spcPct val="150000"/>
              </a:lnSpc>
              <a:buClr>
                <a:schemeClr val="tx1"/>
              </a:buClr>
            </a:pPr>
            <a:r>
              <a:rPr lang="en-IN" dirty="0">
                <a:solidFill>
                  <a:schemeClr val="tx1"/>
                </a:solidFill>
              </a:rPr>
              <a:t>What are the types of absorption spectroscopy?</a:t>
            </a:r>
          </a:p>
          <a:p>
            <a:pPr marL="355600" lvl="2" indent="0" algn="just" eaLnBrk="0" hangingPunct="0">
              <a:lnSpc>
                <a:spcPct val="150000"/>
              </a:lnSpc>
              <a:buClr>
                <a:schemeClr val="tx1"/>
              </a:buClr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85786" y="428604"/>
            <a:ext cx="7696200" cy="6096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638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sz="2400" b="1" dirty="0">
                <a:latin typeface="+mj-lt"/>
                <a:cs typeface="Times New Roman" pitchFamily="18" charset="0"/>
              </a:rPr>
              <a:t>What is Spectroscopy</a:t>
            </a:r>
            <a:r>
              <a:rPr lang="en-IN" sz="2400" dirty="0">
                <a:latin typeface="+mj-lt"/>
                <a:cs typeface="Times New Roman" pitchFamily="18" charset="0"/>
              </a:rPr>
              <a:t>?</a:t>
            </a:r>
          </a:p>
          <a:p>
            <a:pPr marL="355600" indent="-246063" algn="just">
              <a:lnSpc>
                <a:spcPct val="150000"/>
              </a:lnSpc>
              <a:buNone/>
            </a:pPr>
            <a:r>
              <a:rPr lang="en-IN" sz="2400" dirty="0">
                <a:latin typeface="+mj-lt"/>
                <a:cs typeface="Times New Roman" pitchFamily="18" charset="0"/>
              </a:rPr>
              <a:t>                       Spectrum is a range of frequencies (electromagnetic radiations)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sz="2400" dirty="0">
                <a:latin typeface="+mj-lt"/>
                <a:cs typeface="Times New Roman" pitchFamily="18" charset="0"/>
              </a:rPr>
              <a:t>                     Analysis 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+mj-lt"/>
                <a:cs typeface="Times New Roman" pitchFamily="18" charset="0"/>
              </a:rPr>
              <a:t>It is the branch of analytical chemistry, dealing with analysis of a sample based on its interaction with electromagnetic radiations.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latin typeface="+mj-lt"/>
                <a:cs typeface="Times New Roman" pitchFamily="18" charset="0"/>
              </a:rPr>
              <a:t>Mainly absorption-transmittance or emission of electromagnetic radiations are evaluated for the analysis.</a:t>
            </a:r>
            <a:endParaRPr lang="en-US" sz="2400" dirty="0">
              <a:latin typeface="+mj-lt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85786" y="428604"/>
            <a:ext cx="7696200" cy="6096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143108" y="1818200"/>
            <a:ext cx="357190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928794" y="2982724"/>
            <a:ext cx="357190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5720" y="1714488"/>
            <a:ext cx="214314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err="1">
                <a:solidFill>
                  <a:schemeClr val="tx1"/>
                </a:solidFill>
                <a:cs typeface="Times New Roman" pitchFamily="18" charset="0"/>
              </a:rPr>
              <a:t>Spectro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2844" y="2846738"/>
            <a:ext cx="214314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err="1">
                <a:solidFill>
                  <a:schemeClr val="tx1"/>
                </a:solidFill>
                <a:cs typeface="Times New Roman" pitchFamily="18" charset="0"/>
              </a:rPr>
              <a:t>Scopy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638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sz="2400" b="1" dirty="0">
                <a:latin typeface="+mj-lt"/>
                <a:cs typeface="Times New Roman" pitchFamily="18" charset="0"/>
              </a:rPr>
              <a:t>Electromagnetic radiation?</a:t>
            </a:r>
          </a:p>
          <a:p>
            <a:pPr marL="452438" indent="-342900">
              <a:lnSpc>
                <a:spcPct val="150000"/>
              </a:lnSpc>
            </a:pPr>
            <a:r>
              <a:rPr lang="en-IN" sz="2400" dirty="0">
                <a:latin typeface="+mj-lt"/>
                <a:cs typeface="Times New Roman" pitchFamily="18" charset="0"/>
              </a:rPr>
              <a:t>These are the </a:t>
            </a:r>
            <a:r>
              <a:rPr lang="en-IN" sz="24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waves </a:t>
            </a:r>
            <a:r>
              <a:rPr lang="en-IN" sz="2400" dirty="0">
                <a:latin typeface="+mj-lt"/>
                <a:cs typeface="Times New Roman" pitchFamily="18" charset="0"/>
              </a:rPr>
              <a:t>in which electric and magnetic field oscillates perpendicular to each other in synchronisation</a:t>
            </a:r>
          </a:p>
          <a:p>
            <a:pPr marL="452438" indent="-342900">
              <a:lnSpc>
                <a:spcPct val="150000"/>
              </a:lnSpc>
            </a:pPr>
            <a:r>
              <a:rPr lang="en-IN" sz="2400" dirty="0">
                <a:latin typeface="+mj-lt"/>
                <a:cs typeface="Times New Roman" pitchFamily="18" charset="0"/>
              </a:rPr>
              <a:t>The electromagnetic radiation propagate perpendicular to both electric and magnetic field.</a:t>
            </a:r>
          </a:p>
          <a:p>
            <a:pPr marL="85725" indent="23813">
              <a:lnSpc>
                <a:spcPct val="150000"/>
              </a:lnSpc>
              <a:buNone/>
            </a:pPr>
            <a:endParaRPr lang="en-IN" sz="2400" dirty="0">
              <a:latin typeface="+mj-lt"/>
              <a:cs typeface="Times New Roman" pitchFamily="18" charset="0"/>
            </a:endParaRPr>
          </a:p>
          <a:p>
            <a:pPr marL="85725" indent="23813">
              <a:lnSpc>
                <a:spcPct val="150000"/>
              </a:lnSpc>
              <a:buNone/>
            </a:pPr>
            <a:r>
              <a:rPr lang="en-IN" sz="2400" dirty="0">
                <a:latin typeface="+mj-lt"/>
                <a:cs typeface="Times New Roman" pitchFamily="18" charset="0"/>
              </a:rPr>
              <a:t>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85786" y="428604"/>
            <a:ext cx="7696200" cy="6096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4404543"/>
            <a:ext cx="6929486" cy="2453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6388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IN" sz="2400" b="1" dirty="0">
                <a:latin typeface="+mj-lt"/>
                <a:cs typeface="Times New Roman" pitchFamily="18" charset="0"/>
              </a:rPr>
              <a:t>Electromagnetic radiation?</a:t>
            </a:r>
          </a:p>
          <a:p>
            <a:pPr algn="just">
              <a:lnSpc>
                <a:spcPct val="170000"/>
              </a:lnSpc>
            </a:pPr>
            <a:r>
              <a:rPr lang="en-IN" sz="2400" dirty="0">
                <a:latin typeface="+mj-lt"/>
              </a:rPr>
              <a:t>These radiations are emitted by oscillating charged particle.</a:t>
            </a:r>
          </a:p>
          <a:p>
            <a:pPr algn="just">
              <a:lnSpc>
                <a:spcPct val="170000"/>
              </a:lnSpc>
            </a:pPr>
            <a:r>
              <a:rPr lang="en-US" sz="2400" dirty="0">
                <a:latin typeface="+mj-lt"/>
              </a:rPr>
              <a:t>Electromagnetic radiation displays the properties of both particles and waves.</a:t>
            </a:r>
          </a:p>
          <a:p>
            <a:pPr algn="just">
              <a:lnSpc>
                <a:spcPct val="170000"/>
              </a:lnSpc>
            </a:pPr>
            <a:r>
              <a:rPr lang="en-US" sz="2400" dirty="0">
                <a:latin typeface="+mj-lt"/>
              </a:rPr>
              <a:t>The particle component is called a </a:t>
            </a:r>
            <a:r>
              <a:rPr lang="en-US" sz="2400" b="1" dirty="0">
                <a:latin typeface="+mj-lt"/>
              </a:rPr>
              <a:t>photon</a:t>
            </a:r>
            <a:r>
              <a:rPr lang="en-US" sz="2400" dirty="0">
                <a:latin typeface="+mj-lt"/>
              </a:rPr>
              <a:t>(packets of energy).</a:t>
            </a:r>
          </a:p>
          <a:p>
            <a:pPr algn="just">
              <a:lnSpc>
                <a:spcPct val="170000"/>
              </a:lnSpc>
            </a:pPr>
            <a:r>
              <a:rPr lang="en-IN" sz="2400" dirty="0">
                <a:latin typeface="+mj-lt"/>
              </a:rPr>
              <a:t>The electromagnetic spectrum composed of radiation ranging from </a:t>
            </a:r>
            <a:r>
              <a:rPr lang="en-US" sz="2400" dirty="0">
                <a:latin typeface="+mj-lt"/>
              </a:rPr>
              <a:t>from </a:t>
            </a:r>
            <a:r>
              <a:rPr lang="en-US" sz="2400" dirty="0">
                <a:latin typeface="+mj-lt"/>
                <a:sym typeface="Symbol"/>
              </a:rPr>
              <a:t>-rays to radio waves.</a:t>
            </a:r>
            <a:endParaRPr lang="en-US" sz="2400" dirty="0">
              <a:latin typeface="+mj-lt"/>
            </a:endParaRPr>
          </a:p>
          <a:p>
            <a:pPr algn="just">
              <a:lnSpc>
                <a:spcPct val="170000"/>
              </a:lnSpc>
            </a:pPr>
            <a:endParaRPr lang="en-US" sz="2400" dirty="0"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85786" y="428604"/>
            <a:ext cx="7696200" cy="6096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638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IN" sz="2400" dirty="0">
              <a:latin typeface="+mj-lt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IN" sz="2400" dirty="0">
              <a:latin typeface="+mj-lt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IN" sz="2400" dirty="0">
              <a:latin typeface="+mj-lt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IN" sz="2400" dirty="0">
              <a:latin typeface="+mj-lt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85786" y="428604"/>
            <a:ext cx="7696200" cy="6096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2985"/>
            <a:ext cx="9144000" cy="4905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52400" y="6125592"/>
            <a:ext cx="9144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3038" lvl="2" eaLnBrk="0" hangingPunct="0">
              <a:lnSpc>
                <a:spcPct val="150000"/>
              </a:lnSpc>
            </a:pPr>
            <a:r>
              <a:rPr lang="en-IN" sz="2000" dirty="0">
                <a:hlinkClick r:id="rId3"/>
              </a:rPr>
              <a:t>Source: https://www.miniphysics.com/electromagnetic-spectrum_25.html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4422"/>
            <a:ext cx="8534400" cy="5414978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sz="2400" dirty="0"/>
              <a:t>The electromagnetic radiation do not require medium to propagate</a:t>
            </a:r>
          </a:p>
          <a:p>
            <a:pPr marL="365760" lvl="2" indent="-256032" algn="just">
              <a:lnSpc>
                <a:spcPct val="170000"/>
              </a:lnSpc>
              <a:buClr>
                <a:schemeClr val="accent3"/>
              </a:buClr>
              <a:buFont typeface="Georgia"/>
              <a:buChar char="•"/>
            </a:pPr>
            <a:r>
              <a:rPr lang="en-US" dirty="0">
                <a:solidFill>
                  <a:schemeClr val="tx1"/>
                </a:solidFill>
              </a:rPr>
              <a:t>The energy (E) component of a photon is proportional to the frequency (</a:t>
            </a:r>
            <a:r>
              <a:rPr lang="en-US" b="1" dirty="0">
                <a:solidFill>
                  <a:schemeClr val="tx1"/>
                </a:solidFill>
                <a:latin typeface="Symbol" pitchFamily="18" charset="2"/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). </a:t>
            </a:r>
          </a:p>
          <a:p>
            <a:pPr marL="1371600" lvl="2" indent="-457200" algn="just" eaLnBrk="0" hangingPunct="0">
              <a:lnSpc>
                <a:spcPct val="150000"/>
              </a:lnSpc>
              <a:buClr>
                <a:schemeClr val="accent3"/>
              </a:buClr>
              <a:buNone/>
            </a:pPr>
            <a:r>
              <a:rPr lang="en-US" dirty="0">
                <a:solidFill>
                  <a:schemeClr val="tx1"/>
                </a:solidFill>
              </a:rPr>
              <a:t>                                      </a:t>
            </a:r>
            <a:r>
              <a:rPr lang="en-US" b="1" dirty="0">
                <a:solidFill>
                  <a:schemeClr val="tx1"/>
                </a:solidFill>
              </a:rPr>
              <a:t>E = </a:t>
            </a:r>
            <a:r>
              <a:rPr lang="en-US" b="1" dirty="0" err="1">
                <a:solidFill>
                  <a:schemeClr val="tx1"/>
                </a:solidFill>
              </a:rPr>
              <a:t>h</a:t>
            </a:r>
            <a:r>
              <a:rPr lang="en-US" b="1" dirty="0" err="1">
                <a:solidFill>
                  <a:schemeClr val="tx1"/>
                </a:solidFill>
                <a:latin typeface="Symbol" pitchFamily="18" charset="2"/>
              </a:rPr>
              <a:t>n</a:t>
            </a:r>
            <a:endParaRPr lang="en-US" b="1" dirty="0">
              <a:solidFill>
                <a:schemeClr val="tx1"/>
              </a:solidFill>
              <a:latin typeface="Symbol" pitchFamily="18" charset="2"/>
            </a:endParaRPr>
          </a:p>
          <a:p>
            <a:pPr marL="355600" lvl="2" indent="-269875" algn="just" eaLnBrk="0" hangingPunct="0">
              <a:lnSpc>
                <a:spcPct val="150000"/>
              </a:lnSpc>
              <a:buClr>
                <a:schemeClr val="accent3"/>
              </a:buClr>
            </a:pPr>
            <a:r>
              <a:rPr lang="en-US" dirty="0">
                <a:solidFill>
                  <a:schemeClr val="tx1"/>
                </a:solidFill>
              </a:rPr>
              <a:t>Where h is Planck’s constant and </a:t>
            </a:r>
            <a:r>
              <a:rPr lang="en-US" b="1" dirty="0">
                <a:solidFill>
                  <a:schemeClr val="tx1"/>
                </a:solidFill>
                <a:latin typeface="Symbol" pitchFamily="18" charset="2"/>
              </a:rPr>
              <a:t>n </a:t>
            </a:r>
            <a:r>
              <a:rPr lang="en-US" dirty="0">
                <a:solidFill>
                  <a:schemeClr val="tx1"/>
                </a:solidFill>
              </a:rPr>
              <a:t>is the frequency in Hertz (cycles per second)</a:t>
            </a:r>
            <a:endParaRPr lang="en-US" b="1" dirty="0">
              <a:solidFill>
                <a:schemeClr val="tx1"/>
              </a:solidFill>
              <a:latin typeface="Symbol" pitchFamily="18" charset="2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85786" y="428604"/>
            <a:ext cx="7696200" cy="6096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4422"/>
            <a:ext cx="8534400" cy="5414978"/>
          </a:xfrm>
        </p:spPr>
        <p:txBody>
          <a:bodyPr>
            <a:normAutofit/>
          </a:bodyPr>
          <a:lstStyle/>
          <a:p>
            <a:pPr marL="95250" lvl="2" indent="0" algn="just" eaLnBrk="0" hangingPunct="0">
              <a:lnSpc>
                <a:spcPct val="150000"/>
              </a:lnSpc>
              <a:buClr>
                <a:schemeClr val="accent3"/>
              </a:buClr>
              <a:buNone/>
            </a:pPr>
            <a:r>
              <a:rPr lang="en-US" dirty="0">
                <a:solidFill>
                  <a:schemeClr val="tx1"/>
                </a:solidFill>
              </a:rPr>
              <a:t>As the frequency </a:t>
            </a:r>
            <a:r>
              <a:rPr lang="en-US" b="1" dirty="0">
                <a:solidFill>
                  <a:schemeClr val="tx1"/>
                </a:solidFill>
                <a:latin typeface="Symbol" pitchFamily="18" charset="2"/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 (number of cycles of the wave per second) is proportional to the speed of radiation, (which is constant = 3 x 10</a:t>
            </a:r>
            <a:r>
              <a:rPr lang="en-US" baseline="30000" dirty="0">
                <a:solidFill>
                  <a:schemeClr val="tx1"/>
                </a:solidFill>
              </a:rPr>
              <a:t>8 </a:t>
            </a:r>
            <a:r>
              <a:rPr lang="en-US" dirty="0">
                <a:solidFill>
                  <a:schemeClr val="tx1"/>
                </a:solidFill>
              </a:rPr>
              <a:t>m/s ) and inversely proportional wavelength.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85786" y="428604"/>
            <a:ext cx="7696200" cy="6096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71868" y="3286124"/>
          <a:ext cx="1488623" cy="1125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2" imgW="520560" imgH="393480" progId="Equation.3">
                  <p:embed/>
                </p:oleObj>
              </mc:Choice>
              <mc:Fallback>
                <p:oleObj name="Equation" r:id="rId2" imgW="52056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68" y="3286124"/>
                        <a:ext cx="1488623" cy="11255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643306" y="4786322"/>
            <a:ext cx="160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itchFamily="18" charset="0"/>
                <a:sym typeface="SymbolPS" pitchFamily="18" charset="2"/>
              </a:rPr>
              <a:t>As</a:t>
            </a:r>
            <a:r>
              <a:rPr lang="en-US" sz="2400" dirty="0"/>
              <a:t> </a:t>
            </a:r>
            <a:r>
              <a:rPr lang="en-US" sz="2400" b="1" dirty="0"/>
              <a:t>E = </a:t>
            </a:r>
            <a:r>
              <a:rPr lang="en-US" sz="2400" b="1" dirty="0" err="1"/>
              <a:t>h</a:t>
            </a:r>
            <a:r>
              <a:rPr lang="en-US" sz="2400" b="1" dirty="0" err="1">
                <a:latin typeface="Symbol" pitchFamily="18" charset="2"/>
              </a:rPr>
              <a:t>n</a:t>
            </a:r>
            <a:r>
              <a:rPr lang="en-US" sz="2400" b="1" dirty="0">
                <a:latin typeface="Times New Roman" pitchFamily="18" charset="0"/>
                <a:sym typeface="SymbolPS" pitchFamily="18" charset="2"/>
              </a:rPr>
              <a:t> </a:t>
            </a:r>
            <a:r>
              <a:rPr lang="en-US" sz="2400" b="1" dirty="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463925" y="5429250"/>
          <a:ext cx="1708150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4" imgW="596880" imgH="393480" progId="Equation.3">
                  <p:embed/>
                </p:oleObj>
              </mc:Choice>
              <mc:Fallback>
                <p:oleObj name="Equation" r:id="rId4" imgW="59688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925" y="5429250"/>
                        <a:ext cx="1708150" cy="1125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4422"/>
            <a:ext cx="8534400" cy="5414978"/>
          </a:xfrm>
        </p:spPr>
        <p:txBody>
          <a:bodyPr>
            <a:normAutofit/>
          </a:bodyPr>
          <a:lstStyle/>
          <a:p>
            <a:pPr marL="173038" lvl="2" indent="9525" eaLnBrk="0" hangingPunct="0">
              <a:lnSpc>
                <a:spcPct val="150000"/>
              </a:lnSpc>
              <a:buClr>
                <a:schemeClr val="accent3"/>
              </a:buClr>
              <a:buNone/>
            </a:pPr>
            <a:r>
              <a:rPr lang="en-IN" b="1" dirty="0">
                <a:solidFill>
                  <a:schemeClr val="tx1"/>
                </a:solidFill>
              </a:rPr>
              <a:t>How the interaction between EMR and Matter takes place?</a:t>
            </a:r>
          </a:p>
          <a:p>
            <a:pPr marL="314325" lvl="2" indent="-360363" algn="just" eaLnBrk="0" hangingPunct="0">
              <a:lnSpc>
                <a:spcPct val="150000"/>
              </a:lnSpc>
              <a:buClr>
                <a:schemeClr val="accent3"/>
              </a:buClr>
            </a:pPr>
            <a:r>
              <a:rPr lang="en-IN" dirty="0">
                <a:solidFill>
                  <a:schemeClr val="tx1"/>
                </a:solidFill>
              </a:rPr>
              <a:t>When electromagnetic radiation interacts with matter, then it may get reflected, transmitted or absorbed.</a:t>
            </a:r>
            <a:endParaRPr lang="en-US" dirty="0">
              <a:solidFill>
                <a:schemeClr val="tx1"/>
              </a:solidFill>
            </a:endParaRPr>
          </a:p>
          <a:p>
            <a:pPr marL="314325" lvl="2" indent="-360363" algn="just" eaLnBrk="0" hangingPunct="0">
              <a:lnSpc>
                <a:spcPct val="150000"/>
              </a:lnSpc>
              <a:buClr>
                <a:schemeClr val="accent3"/>
              </a:buClr>
            </a:pPr>
            <a:r>
              <a:rPr lang="en-US" dirty="0">
                <a:solidFill>
                  <a:schemeClr val="tx1"/>
                </a:solidFill>
              </a:rPr>
              <a:t>The atomic particle in a sample/matter also posses wave and particle nature.</a:t>
            </a:r>
          </a:p>
          <a:p>
            <a:pPr marL="314325" lvl="2" indent="-360363" algn="just" eaLnBrk="0" hangingPunct="0">
              <a:lnSpc>
                <a:spcPct val="150000"/>
              </a:lnSpc>
              <a:buClr>
                <a:schemeClr val="accent3"/>
              </a:buClr>
            </a:pPr>
            <a:r>
              <a:rPr lang="en-US" dirty="0">
                <a:solidFill>
                  <a:schemeClr val="tx1"/>
                </a:solidFill>
              </a:rPr>
              <a:t>Which allows interaction of EM radiation with matter.</a:t>
            </a:r>
          </a:p>
          <a:p>
            <a:pPr marL="314325" lvl="2" indent="-360363" algn="just" eaLnBrk="0" hangingPunct="0">
              <a:lnSpc>
                <a:spcPct val="150000"/>
              </a:lnSpc>
              <a:buClr>
                <a:schemeClr val="accent3"/>
              </a:buClr>
            </a:pPr>
            <a:r>
              <a:rPr lang="en-IN" dirty="0">
                <a:solidFill>
                  <a:schemeClr val="tx1"/>
                </a:solidFill>
              </a:rPr>
              <a:t>The interaction of electromagnetic radiation and matter takes place by two ways.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85786" y="428604"/>
            <a:ext cx="7696200" cy="6096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4422"/>
            <a:ext cx="8534400" cy="5414978"/>
          </a:xfrm>
        </p:spPr>
        <p:txBody>
          <a:bodyPr>
            <a:normAutofit/>
          </a:bodyPr>
          <a:lstStyle/>
          <a:p>
            <a:pPr marL="452438" lvl="2" indent="0" algn="just" eaLnBrk="0" hangingPunc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IN" b="1" dirty="0">
                <a:solidFill>
                  <a:schemeClr val="tx1"/>
                </a:solidFill>
              </a:rPr>
              <a:t>How the interaction between EMR and Matter takes place?</a:t>
            </a:r>
            <a:endParaRPr lang="en-US" sz="2400" b="1" dirty="0">
              <a:solidFill>
                <a:schemeClr val="tx1"/>
              </a:solidFill>
            </a:endParaRPr>
          </a:p>
          <a:p>
            <a:pPr marL="410782" lvl="2" indent="-457200" algn="just" eaLnBrk="0" hangingPunct="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Collision: </a:t>
            </a:r>
            <a:r>
              <a:rPr lang="en-US" dirty="0">
                <a:solidFill>
                  <a:schemeClr val="tx1"/>
                </a:solidFill>
              </a:rPr>
              <a:t>Here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particle-to-particle collision takes place  and there is a loss of energy as heat and movement.</a:t>
            </a:r>
          </a:p>
          <a:p>
            <a:pPr marL="410782" lvl="2" indent="-457200" algn="just" eaLnBrk="0" hangingPunct="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400" b="1" dirty="0">
                <a:solidFill>
                  <a:schemeClr val="tx1"/>
                </a:solidFill>
              </a:rPr>
              <a:t>Coupling</a:t>
            </a:r>
            <a:r>
              <a:rPr lang="en-US" sz="2400" dirty="0">
                <a:solidFill>
                  <a:schemeClr val="tx1"/>
                </a:solidFill>
              </a:rPr>
              <a:t> – W</a:t>
            </a:r>
            <a:r>
              <a:rPr lang="en-US" dirty="0">
                <a:solidFill>
                  <a:schemeClr val="tx1"/>
                </a:solidFill>
              </a:rPr>
              <a:t>hen the</a:t>
            </a:r>
            <a:r>
              <a:rPr lang="en-US" sz="2400" dirty="0">
                <a:solidFill>
                  <a:schemeClr val="tx1"/>
                </a:solidFill>
              </a:rPr>
              <a:t> wave property of the radiation matches the wave property of the particle then the coupling of EMR and particle energy (frequency) takes place and  </a:t>
            </a:r>
            <a:r>
              <a:rPr lang="en-US" dirty="0">
                <a:solidFill>
                  <a:schemeClr val="tx1"/>
                </a:solidFill>
              </a:rPr>
              <a:t>particle attain t</a:t>
            </a:r>
            <a:r>
              <a:rPr lang="en-US" sz="2400" dirty="0">
                <a:solidFill>
                  <a:schemeClr val="tx1"/>
                </a:solidFill>
              </a:rPr>
              <a:t>he next higher quantum mechanical energy level</a:t>
            </a:r>
          </a:p>
          <a:p>
            <a:pPr marL="410782" lvl="2" indent="-457200" eaLnBrk="0" hangingPunct="0">
              <a:lnSpc>
                <a:spcPct val="150000"/>
              </a:lnSpc>
              <a:buClr>
                <a:schemeClr val="tx1"/>
              </a:buClr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85786" y="428604"/>
            <a:ext cx="7696200" cy="6096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725</TotalTime>
  <Words>519</Words>
  <Application>Microsoft Office PowerPoint</Application>
  <PresentationFormat>On-screen Show (4:3)</PresentationFormat>
  <Paragraphs>62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Georgia</vt:lpstr>
      <vt:lpstr>Symbol</vt:lpstr>
      <vt:lpstr>Times New Roman</vt:lpstr>
      <vt:lpstr>Trebuchet MS</vt:lpstr>
      <vt:lpstr>Wingdings 2</vt:lpstr>
      <vt:lpstr>Urban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– V – Spectroscopic Techniques</dc:title>
  <dc:creator>Manas</dc:creator>
  <cp:lastModifiedBy>Dr. Prashant Umape</cp:lastModifiedBy>
  <cp:revision>185</cp:revision>
  <dcterms:created xsi:type="dcterms:W3CDTF">2020-04-06T16:59:16Z</dcterms:created>
  <dcterms:modified xsi:type="dcterms:W3CDTF">2021-07-28T08:25:03Z</dcterms:modified>
</cp:coreProperties>
</file>