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97" r:id="rId3"/>
    <p:sldId id="270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077B-FBD1-401E-B903-9415BE10F70F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8CAA5-898B-454B-B744-5F6EF343F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6D3CCC0-1CCB-42EE-B7D0-321F3D9E8C91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95748"/>
            <a:ext cx="7620000" cy="2676524"/>
          </a:xfrm>
        </p:spPr>
        <p:txBody>
          <a:bodyPr/>
          <a:lstStyle/>
          <a:p>
            <a:endParaRPr lang="en-IN" dirty="0">
              <a:solidFill>
                <a:srgbClr val="00B0F0"/>
              </a:solidFill>
            </a:endParaRPr>
          </a:p>
          <a:p>
            <a:pPr algn="ctr"/>
            <a:r>
              <a:rPr lang="en-IN" dirty="0">
                <a:solidFill>
                  <a:srgbClr val="7030A0"/>
                </a:solidFill>
              </a:rPr>
              <a:t>Dr. P. G. </a:t>
            </a:r>
            <a:r>
              <a:rPr lang="en-IN" dirty="0" err="1">
                <a:solidFill>
                  <a:srgbClr val="7030A0"/>
                </a:solidFill>
              </a:rPr>
              <a:t>Umape</a:t>
            </a:r>
            <a:endParaRPr lang="en-IN" dirty="0">
              <a:solidFill>
                <a:srgbClr val="7030A0"/>
              </a:solidFill>
            </a:endParaRPr>
          </a:p>
          <a:p>
            <a:pPr algn="ctr"/>
            <a:r>
              <a:rPr lang="en-IN" dirty="0">
                <a:solidFill>
                  <a:srgbClr val="7030A0"/>
                </a:solidFill>
              </a:rPr>
              <a:t>Assistant Professor</a:t>
            </a:r>
          </a:p>
          <a:p>
            <a:pPr algn="ctr"/>
            <a:r>
              <a:rPr lang="en-IN" dirty="0">
                <a:solidFill>
                  <a:srgbClr val="7030A0"/>
                </a:solidFill>
              </a:rPr>
              <a:t>First Year Engineering Department</a:t>
            </a:r>
          </a:p>
          <a:p>
            <a:pPr algn="ctr"/>
            <a:r>
              <a:rPr lang="en-IN" dirty="0" err="1">
                <a:solidFill>
                  <a:srgbClr val="7030A0"/>
                </a:solidFill>
              </a:rPr>
              <a:t>Pune</a:t>
            </a:r>
            <a:r>
              <a:rPr lang="en-IN" dirty="0">
                <a:solidFill>
                  <a:srgbClr val="7030A0"/>
                </a:solidFill>
              </a:rPr>
              <a:t> Institute of Computer Technology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571480"/>
            <a:ext cx="7732822" cy="25853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Unit V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Spectroscopic Techniques</a:t>
            </a:r>
            <a:b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Laws of Spectroscopy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Lambert-Beer’s Law: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i="1" dirty="0">
                <a:latin typeface="+mj-lt"/>
                <a:cs typeface="Times New Roman" pitchFamily="18" charset="0"/>
              </a:rPr>
              <a:t>‘A’</a:t>
            </a:r>
            <a:r>
              <a:rPr lang="en-IN" sz="2400" i="1" dirty="0">
                <a:latin typeface="+mj-lt"/>
                <a:cs typeface="Times New Roman" pitchFamily="18" charset="0"/>
              </a:rPr>
              <a:t> is called as absorbance</a:t>
            </a:r>
          </a:p>
          <a:p>
            <a:pPr>
              <a:lnSpc>
                <a:spcPct val="150000"/>
              </a:lnSpc>
              <a:buNone/>
            </a:pPr>
            <a:r>
              <a:rPr lang="en-IN" sz="2400" i="1" dirty="0">
                <a:latin typeface="+mj-lt"/>
                <a:cs typeface="Times New Roman" pitchFamily="18" charset="0"/>
              </a:rPr>
              <a:t>While ‘</a:t>
            </a:r>
            <a:r>
              <a:rPr lang="en-IN" sz="2400" b="1" i="1" dirty="0">
                <a:latin typeface="+mj-lt"/>
                <a:cs typeface="Times New Roman" pitchFamily="18" charset="0"/>
              </a:rPr>
              <a:t>T</a:t>
            </a:r>
            <a:r>
              <a:rPr lang="en-IN" sz="2400" i="1" dirty="0">
                <a:latin typeface="+mj-lt"/>
                <a:cs typeface="Times New Roman" pitchFamily="18" charset="0"/>
              </a:rPr>
              <a:t>’ is called as transmittance</a:t>
            </a: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latin typeface="+mj-lt"/>
                <a:cs typeface="Times New Roman" pitchFamily="18" charset="0"/>
              </a:rPr>
              <a:t>       is called as molar absorptivity or molar extinction coefficient</a:t>
            </a:r>
            <a:r>
              <a:rPr lang="en-IN" sz="2400" b="1" dirty="0"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+mj-lt"/>
                <a:cs typeface="Times New Roman" pitchFamily="18" charset="0"/>
              </a:rPr>
              <a:t>It is the absorptivity for a solution having 1 molar concentration and 1cm path length.</a:t>
            </a:r>
          </a:p>
          <a:p>
            <a:pPr marL="365125" indent="-9525" algn="just">
              <a:lnSpc>
                <a:spcPct val="150000"/>
              </a:lnSpc>
              <a:buNone/>
            </a:pPr>
            <a:endParaRPr lang="en-IN" sz="2400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849966" y="1027113"/>
          <a:ext cx="2794000" cy="290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1041120" progId="Equation.3">
                  <p:embed/>
                </p:oleObj>
              </mc:Choice>
              <mc:Fallback>
                <p:oleObj name="Equation" r:id="rId2" imgW="1079280" imgH="1041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66" y="1027113"/>
                        <a:ext cx="2794000" cy="2901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91176" y="2920540"/>
          <a:ext cx="1380626" cy="122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393480" progId="Equation.3">
                  <p:embed/>
                </p:oleObj>
              </mc:Choice>
              <mc:Fallback>
                <p:oleObj name="Equation" r:id="rId4" imgW="4442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176" y="2920540"/>
                        <a:ext cx="1380626" cy="1222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472" y="4370396"/>
          <a:ext cx="50006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126720" progId="Equation.3">
                  <p:embed/>
                </p:oleObj>
              </mc:Choice>
              <mc:Fallback>
                <p:oleObj name="Equation" r:id="rId6" imgW="228600" imgH="126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370396"/>
                        <a:ext cx="500062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Lambert’s law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Beer’s law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Combined law/Lambert-beer’s law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Absorption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Transmission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Molar absorptivity/Molar extinction coefficient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endParaRPr lang="en-IN" dirty="0">
              <a:solidFill>
                <a:schemeClr val="tx1"/>
              </a:solidFill>
            </a:endParaRPr>
          </a:p>
          <a:p>
            <a:pPr marL="355600" lvl="2" indent="0" algn="just" eaLnBrk="0" hangingPunct="0">
              <a:lnSpc>
                <a:spcPct val="150000"/>
              </a:lnSpc>
              <a:buClr>
                <a:schemeClr val="tx1"/>
              </a:buClr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Lambert’s Law:</a:t>
            </a:r>
          </a:p>
          <a:p>
            <a:pPr marL="182563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beam of monochromatic light is allowed to pass through a transparent solution, the rate of decrease in intensity of light is directly proportional to increase in thickness of media.</a:t>
            </a: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1357313" y="3429000"/>
                <a:ext cx="1781175" cy="20748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br>
                  <a:rPr lang="en-IN" dirty="0">
                    <a:solidFill>
                      <a:srgbClr val="000000"/>
                    </a:solidFill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313" y="3429000"/>
                <a:ext cx="1781175" cy="2074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1472" y="5286388"/>
            <a:ext cx="5357850" cy="12883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wrap="square" rtlCol="0">
            <a:spAutoFit/>
          </a:bodyPr>
          <a:lstStyle/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Where,  I</a:t>
            </a:r>
            <a:r>
              <a:rPr lang="en-IN" baseline="-25000" dirty="0"/>
              <a:t>0 </a:t>
            </a:r>
            <a:r>
              <a:rPr lang="en-IN" dirty="0"/>
              <a:t>is the intensity of incident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/>
              <a:t>dI</a:t>
            </a:r>
            <a:r>
              <a:rPr lang="en-IN" dirty="0"/>
              <a:t> is the small change in intensity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db is the  small change in thickness of media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429000"/>
            <a:ext cx="5048250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715140" y="59171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Cuvette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7037405" y="5750735"/>
            <a:ext cx="35639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4390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t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5572132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0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57818" y="3282735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Monochromatic light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715008" y="4071942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Lambert’s Law:</a:t>
            </a:r>
          </a:p>
          <a:p>
            <a:pPr marL="365125" indent="-9525">
              <a:lnSpc>
                <a:spcPct val="150000"/>
              </a:lnSpc>
              <a:buNone/>
            </a:pPr>
            <a:r>
              <a:rPr lang="en-IN" sz="2400" dirty="0">
                <a:latin typeface="+mj-lt"/>
                <a:cs typeface="Times New Roman" pitchFamily="18" charset="0"/>
              </a:rPr>
              <a:t>Now integrate the equation with the limits </a:t>
            </a:r>
          </a:p>
          <a:p>
            <a:pPr marL="365125" indent="-9525">
              <a:lnSpc>
                <a:spcPct val="150000"/>
              </a:lnSpc>
              <a:buNone/>
            </a:pPr>
            <a:r>
              <a:rPr lang="en-IN" sz="2400" i="1" dirty="0">
                <a:latin typeface="+mj-lt"/>
                <a:cs typeface="Times New Roman" pitchFamily="18" charset="0"/>
              </a:rPr>
              <a:t>I = I</a:t>
            </a:r>
            <a:r>
              <a:rPr lang="en-IN" sz="2400" i="1" baseline="-25000" dirty="0">
                <a:latin typeface="+mj-lt"/>
                <a:cs typeface="Times New Roman" pitchFamily="18" charset="0"/>
              </a:rPr>
              <a:t>0  </a:t>
            </a:r>
            <a:r>
              <a:rPr lang="en-IN" sz="2400" i="1" dirty="0">
                <a:latin typeface="+mj-lt"/>
                <a:cs typeface="Times New Roman" pitchFamily="18" charset="0"/>
              </a:rPr>
              <a:t>when b = 0 and </a:t>
            </a:r>
            <a:r>
              <a:rPr lang="en-IN" sz="2400" i="1" dirty="0">
                <a:cs typeface="Times New Roman" pitchFamily="18" charset="0"/>
              </a:rPr>
              <a:t>I = I</a:t>
            </a:r>
            <a:r>
              <a:rPr lang="en-IN" sz="2400" i="1" baseline="-25000" dirty="0">
                <a:cs typeface="Times New Roman" pitchFamily="18" charset="0"/>
              </a:rPr>
              <a:t>t  </a:t>
            </a:r>
            <a:r>
              <a:rPr lang="en-IN" sz="2400" i="1" dirty="0">
                <a:cs typeface="Times New Roman" pitchFamily="18" charset="0"/>
              </a:rPr>
              <a:t>when b = b</a:t>
            </a:r>
            <a:r>
              <a:rPr lang="en-IN" sz="2400" i="1" dirty="0"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714750" y="3286125"/>
          <a:ext cx="1643063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609480" progId="Equation.3">
                  <p:embed/>
                </p:oleObj>
              </mc:Choice>
              <mc:Fallback>
                <p:oleObj name="Equation" r:id="rId2" imgW="634680" imgH="609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286125"/>
                        <a:ext cx="1643063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472" y="5072074"/>
            <a:ext cx="7929618" cy="170386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Where,  I</a:t>
            </a:r>
            <a:r>
              <a:rPr lang="en-IN" baseline="-25000" dirty="0"/>
              <a:t>0 </a:t>
            </a:r>
            <a:r>
              <a:rPr lang="en-IN" dirty="0"/>
              <a:t>is the intensity of incident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baseline="-25000" dirty="0"/>
              <a:t>t</a:t>
            </a:r>
            <a:r>
              <a:rPr lang="en-IN" dirty="0"/>
              <a:t> is the intensity of transmitted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b is the  thickness of media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k is absorption coefficient for the given wavelength and medium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Lambert’s Law:</a:t>
            </a:r>
          </a:p>
          <a:p>
            <a:pPr marL="365125" indent="-9525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Hence based on the derivation, Lambert’s law can be stated as: The intensity of transmitted light </a:t>
            </a:r>
            <a:r>
              <a:rPr lang="en-IN" sz="2400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IN" sz="2400" i="1" baseline="-25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 </a:t>
            </a:r>
            <a:r>
              <a:rPr lang="en-IN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decreases exponentially as the thickness of absorbing medium increases, for the medium of fixed concentration.</a:t>
            </a: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Beer’s law:</a:t>
            </a:r>
          </a:p>
          <a:p>
            <a:pPr marL="182563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beam of monochromatic light is allowed to pass through a transparent solution, the rate of decrease in intensity of light is directly proportional to increase in concentration of solution.</a:t>
            </a: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1684338" y="3500438"/>
                <a:ext cx="1811337" cy="20748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𝑑𝑐</m:t>
                      </m:r>
                    </m:oMath>
                  </m:oMathPara>
                </a14:m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IN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𝑑𝑐</m:t>
                      </m:r>
                    </m:oMath>
                  </m:oMathPara>
                </a14:m>
                <a:br>
                  <a:rPr lang="en-IN" dirty="0">
                    <a:solidFill>
                      <a:srgbClr val="000000"/>
                    </a:solidFill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4338" y="3500438"/>
                <a:ext cx="1811337" cy="2074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1472" y="5569634"/>
            <a:ext cx="5929354" cy="12883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Where,  I</a:t>
            </a:r>
            <a:r>
              <a:rPr lang="en-IN" baseline="-25000" dirty="0"/>
              <a:t>0 </a:t>
            </a:r>
            <a:r>
              <a:rPr lang="en-IN" dirty="0"/>
              <a:t>is the intensity of incident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/>
              <a:t>dI</a:t>
            </a:r>
            <a:r>
              <a:rPr lang="en-IN" dirty="0"/>
              <a:t> is the small change in intensity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dc is the  small change in concentration of media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429000"/>
            <a:ext cx="5048250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15140" y="59171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Cuvette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7037405" y="5750735"/>
            <a:ext cx="35639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390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t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32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7818" y="3282735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Monochromatic light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715008" y="4071942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Beer’s Law:</a:t>
            </a:r>
          </a:p>
          <a:p>
            <a:pPr marL="365125" indent="-9525">
              <a:lnSpc>
                <a:spcPct val="150000"/>
              </a:lnSpc>
              <a:buNone/>
            </a:pPr>
            <a:r>
              <a:rPr lang="en-IN" sz="2400" dirty="0">
                <a:latin typeface="+mj-lt"/>
                <a:cs typeface="Times New Roman" pitchFamily="18" charset="0"/>
              </a:rPr>
              <a:t>Now integrate the equation with the limits </a:t>
            </a:r>
          </a:p>
          <a:p>
            <a:pPr marL="365125" indent="-9525">
              <a:lnSpc>
                <a:spcPct val="150000"/>
              </a:lnSpc>
              <a:buNone/>
            </a:pPr>
            <a:r>
              <a:rPr lang="en-IN" sz="2400" i="1" dirty="0">
                <a:latin typeface="+mj-lt"/>
                <a:cs typeface="Times New Roman" pitchFamily="18" charset="0"/>
              </a:rPr>
              <a:t>I = I</a:t>
            </a:r>
            <a:r>
              <a:rPr lang="en-IN" sz="2400" i="1" baseline="-25000" dirty="0">
                <a:latin typeface="+mj-lt"/>
                <a:cs typeface="Times New Roman" pitchFamily="18" charset="0"/>
              </a:rPr>
              <a:t>0  </a:t>
            </a:r>
            <a:r>
              <a:rPr lang="en-IN" sz="2400" i="1" dirty="0">
                <a:latin typeface="+mj-lt"/>
                <a:cs typeface="Times New Roman" pitchFamily="18" charset="0"/>
              </a:rPr>
              <a:t>when c = 0 and </a:t>
            </a:r>
            <a:r>
              <a:rPr lang="en-IN" sz="2400" i="1" dirty="0">
                <a:cs typeface="Times New Roman" pitchFamily="18" charset="0"/>
              </a:rPr>
              <a:t>I = I</a:t>
            </a:r>
            <a:r>
              <a:rPr lang="en-IN" sz="2400" i="1" baseline="-25000" dirty="0">
                <a:cs typeface="Times New Roman" pitchFamily="18" charset="0"/>
              </a:rPr>
              <a:t>t  </a:t>
            </a:r>
            <a:r>
              <a:rPr lang="en-IN" sz="2400" i="1" dirty="0">
                <a:cs typeface="Times New Roman" pitchFamily="18" charset="0"/>
              </a:rPr>
              <a:t>when c = c</a:t>
            </a:r>
            <a:r>
              <a:rPr lang="en-IN" sz="2400" i="1" dirty="0"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649663" y="3286125"/>
          <a:ext cx="17748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609480" progId="Equation.3">
                  <p:embed/>
                </p:oleObj>
              </mc:Choice>
              <mc:Fallback>
                <p:oleObj name="Equation" r:id="rId2" imgW="6858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286125"/>
                        <a:ext cx="1774825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472" y="5072074"/>
            <a:ext cx="7929618" cy="17543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Where,  I</a:t>
            </a:r>
            <a:r>
              <a:rPr lang="en-IN" baseline="-25000" dirty="0"/>
              <a:t>0 </a:t>
            </a:r>
            <a:r>
              <a:rPr lang="en-IN" dirty="0"/>
              <a:t>is the intensity of incident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IN" baseline="-25000" dirty="0"/>
              <a:t>t</a:t>
            </a:r>
            <a:r>
              <a:rPr lang="en-IN" dirty="0"/>
              <a:t> is the intensity of transmitted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c is the concentration of media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k’ is absorption coefficient for the given wavelength and medium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Beer’s Law:</a:t>
            </a:r>
          </a:p>
          <a:p>
            <a:pPr marL="365125" indent="-9525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Hence based on the derivation, Beer’s law can be stated as: The intensity of transmitted light </a:t>
            </a:r>
            <a:r>
              <a:rPr lang="en-IN" sz="2400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IN" sz="2400" i="1" baseline="-250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t </a:t>
            </a:r>
            <a:r>
              <a:rPr lang="en-IN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decreases exponentially as the concentration of absorbing medium increases, for the medium of fixed thickness.</a:t>
            </a: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b="1" dirty="0">
              <a:latin typeface="+mj-lt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Lambert-Beer’s law:</a:t>
            </a:r>
          </a:p>
          <a:p>
            <a:pPr marL="182563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beam of monochromatic light is allowed to pass through a transparent solution, the intensity of transmitted light decreases with increase in thickness as well as concentration of media.</a:t>
            </a: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3429000"/>
          <a:ext cx="2805106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812520" progId="Equation.3">
                  <p:embed/>
                </p:oleObj>
              </mc:Choice>
              <mc:Fallback>
                <p:oleObj name="Equation" r:id="rId2" imgW="101592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2805106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3429000"/>
            <a:ext cx="5048250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15140" y="591718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Cuvette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7037405" y="5750735"/>
            <a:ext cx="356396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43900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t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132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0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357818" y="3282735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Monochromatic light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715008" y="4071942"/>
            <a:ext cx="2857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0034" y="5072074"/>
            <a:ext cx="5929354" cy="175432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Where,  I</a:t>
            </a:r>
            <a:r>
              <a:rPr lang="en-IN" baseline="-25000" dirty="0"/>
              <a:t>0 </a:t>
            </a:r>
            <a:r>
              <a:rPr lang="en-IN" dirty="0"/>
              <a:t>is the intensity of incident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/>
              <a:t>dI</a:t>
            </a:r>
            <a:r>
              <a:rPr lang="en-IN" dirty="0"/>
              <a:t> is the small change in intensity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/>
              <a:t>dx</a:t>
            </a:r>
            <a:r>
              <a:rPr lang="en-IN" dirty="0"/>
              <a:t> is the small change in thickness of media 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dc is the  small change in concentration of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4422"/>
                <a:ext cx="8534400" cy="54149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en-IN" sz="2400" b="1" dirty="0">
                    <a:latin typeface="+mj-lt"/>
                    <a:cs typeface="Times New Roman" pitchFamily="18" charset="0"/>
                  </a:rPr>
                  <a:t>Lamber-Beer’s Law:</a:t>
                </a:r>
              </a:p>
              <a:p>
                <a:pPr marL="365125" indent="-9525">
                  <a:lnSpc>
                    <a:spcPct val="150000"/>
                  </a:lnSpc>
                  <a:buNone/>
                </a:pPr>
                <a:r>
                  <a:rPr lang="en-IN" sz="2400" dirty="0">
                    <a:latin typeface="+mj-lt"/>
                    <a:cs typeface="Times New Roman" pitchFamily="18" charset="0"/>
                  </a:rPr>
                  <a:t>Now integrate the equation with the limits </a:t>
                </a:r>
              </a:p>
              <a:p>
                <a:pPr marL="365125" indent="-9525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𝑙𝑛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=</m:t>
                      </m:r>
                      <m:r>
                        <a:rPr lang="en-US" i="1"/>
                        <m:t>𝐾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𝑙𝑜𝑔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2.303</m:t>
                          </m:r>
                        </m:den>
                      </m:f>
                      <m:r>
                        <a:rPr lang="en-US" i="1"/>
                        <m:t>𝐾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𝑐</m:t>
                      </m:r>
                    </m:oMath>
                  </m:oMathPara>
                </a14:m>
                <a:endParaRPr lang="en-IN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𝑜𝑔</m:t>
                      </m:r>
                      <m:f>
                        <m:fPr>
                          <m:ctrlPr>
                            <a:rPr lang="en-IN" i="1"/>
                          </m:ctrlPr>
                        </m:fPr>
                        <m:num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=ɛ.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𝑐</m:t>
                      </m:r>
                    </m:oMath>
                  </m:oMathPara>
                </a14:m>
                <a:br>
                  <a:rPr lang="en-US" i="1" dirty="0"/>
                </a:br>
                <a:endParaRPr lang="en-IN" dirty="0"/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𝐴</m:t>
                      </m:r>
                      <m:r>
                        <a:rPr lang="en-US" i="1"/>
                        <m:t>=ɛ.</m:t>
                      </m:r>
                      <m:r>
                        <a:rPr lang="en-US" i="1"/>
                        <m:t>𝑏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𝑐</m:t>
                      </m:r>
                    </m:oMath>
                  </m:oMathPara>
                </a14:m>
                <a:endParaRPr lang="en-IN" sz="2400" b="1" dirty="0">
                  <a:latin typeface="+mj-lt"/>
                  <a:cs typeface="Times New Roman" pitchFamily="18" charset="0"/>
                </a:endParaRPr>
              </a:p>
              <a:p>
                <a:pPr marL="182563" indent="0">
                  <a:lnSpc>
                    <a:spcPct val="150000"/>
                  </a:lnSpc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82563" indent="0">
                  <a:lnSpc>
                    <a:spcPct val="150000"/>
                  </a:lnSpc>
                  <a:buNone/>
                </a:pPr>
                <a:endParaRPr lang="en-IN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82563" indent="0">
                  <a:lnSpc>
                    <a:spcPct val="150000"/>
                  </a:lnSpc>
                  <a:buNone/>
                </a:pPr>
                <a:endParaRPr lang="en-IN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82563" indent="0">
                  <a:lnSpc>
                    <a:spcPct val="150000"/>
                  </a:lnSpc>
                  <a:buNone/>
                </a:pPr>
                <a:endParaRPr lang="en-IN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82563" indent="0">
                  <a:lnSpc>
                    <a:spcPct val="150000"/>
                  </a:lnSpc>
                  <a:buNone/>
                </a:pPr>
                <a:endParaRPr lang="en-IN" sz="2400" dirty="0">
                  <a:latin typeface="+mj-lt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sz="2400" b="1" dirty="0">
                  <a:latin typeface="+mj-lt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4422"/>
                <a:ext cx="8534400" cy="54149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Laws of Spectroscopy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9058" y="2500306"/>
            <a:ext cx="4786346" cy="397031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Where, I</a:t>
            </a:r>
            <a:r>
              <a:rPr lang="en-IN" sz="2400" baseline="-25000" dirty="0"/>
              <a:t>0 </a:t>
            </a:r>
            <a:r>
              <a:rPr lang="en-IN" sz="2400" dirty="0"/>
              <a:t>is the intensity of incident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I</a:t>
            </a:r>
            <a:r>
              <a:rPr lang="en-IN" sz="2400" baseline="-25000" dirty="0"/>
              <a:t>t</a:t>
            </a:r>
            <a:r>
              <a:rPr lang="en-IN" sz="2400" dirty="0"/>
              <a:t> is the intensity of transmitted light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b is the thickness of media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c is the concentration of media</a:t>
            </a:r>
          </a:p>
          <a:p>
            <a:pPr marL="268288" indent="-2682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Franklin Gothic Book" pitchFamily="34" charset="0"/>
              </a:rPr>
              <a:t>є</a:t>
            </a:r>
            <a:r>
              <a:rPr lang="en-IN" sz="2400" dirty="0"/>
              <a:t> is absorptivity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2074</TotalTime>
  <Words>621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Georgia</vt:lpstr>
      <vt:lpstr>Times New Roman</vt:lpstr>
      <vt:lpstr>Trebuchet MS</vt:lpstr>
      <vt:lpstr>Wingdings 2</vt:lpstr>
      <vt:lpstr>Urban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V – Spectroscopic Techniques</dc:title>
  <dc:creator>Manas</dc:creator>
  <cp:lastModifiedBy>Dr. Prashant Umape</cp:lastModifiedBy>
  <cp:revision>257</cp:revision>
  <dcterms:created xsi:type="dcterms:W3CDTF">2020-04-06T16:59:16Z</dcterms:created>
  <dcterms:modified xsi:type="dcterms:W3CDTF">2023-11-02T12:06:06Z</dcterms:modified>
</cp:coreProperties>
</file>