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61" r:id="rId5"/>
    <p:sldId id="260" r:id="rId6"/>
    <p:sldId id="259"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D5AA36-5D5F-4A6A-A2B6-16B46DE1CE0E}" type="datetimeFigureOut">
              <a:rPr lang="en-IN" smtClean="0"/>
              <a:pPr/>
              <a:t>02-11-2023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572803-8A86-4937-BE04-3B50BD8940A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D5AA36-5D5F-4A6A-A2B6-16B46DE1CE0E}" type="datetimeFigureOut">
              <a:rPr lang="en-IN" smtClean="0"/>
              <a:pPr/>
              <a:t>02-11-2023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572803-8A86-4937-BE04-3B50BD8940A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scienceabc.com/nature/what-is-diffraction-what-is-diffraction-grating.html"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quora.com/What-is-the-function-of-diffraction-grating"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ncbi.nlm.nih.gov/books/NBK92014/figure/assayequip.F15/"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7544" y="4340696"/>
            <a:ext cx="8280920" cy="1752600"/>
          </a:xfrm>
        </p:spPr>
        <p:txBody>
          <a:bodyPr/>
          <a:lstStyle/>
          <a:p>
            <a:r>
              <a:rPr lang="en-US" dirty="0"/>
              <a:t>Department of Applied Science</a:t>
            </a:r>
          </a:p>
          <a:p>
            <a:r>
              <a:rPr lang="en-US" dirty="0" err="1"/>
              <a:t>Pune</a:t>
            </a:r>
            <a:r>
              <a:rPr lang="en-US" dirty="0"/>
              <a:t> Institute of Computer Technology, </a:t>
            </a:r>
            <a:r>
              <a:rPr lang="en-US" dirty="0" err="1"/>
              <a:t>Pune</a:t>
            </a:r>
            <a:endParaRPr lang="en-US" dirty="0"/>
          </a:p>
        </p:txBody>
      </p:sp>
      <p:sp>
        <p:nvSpPr>
          <p:cNvPr id="4" name="Rectangle 3"/>
          <p:cNvSpPr/>
          <p:nvPr/>
        </p:nvSpPr>
        <p:spPr>
          <a:xfrm>
            <a:off x="350975" y="2420888"/>
            <a:ext cx="8442055" cy="2277547"/>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prst="relaxedInset"/>
              <a:contourClr>
                <a:schemeClr val="accent2">
                  <a:shade val="75000"/>
                </a:schemeClr>
              </a:contourClr>
            </a:sp3d>
          </a:bodyPr>
          <a:lstStyle/>
          <a:p>
            <a:pPr algn="ctr"/>
            <a:r>
              <a:rPr lang="en-US" sz="48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Spectroscopic Techniques</a:t>
            </a:r>
          </a:p>
          <a:p>
            <a:pPr algn="ctr"/>
            <a:r>
              <a:rPr lang="en-US" sz="40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Topic: Single Beam Spectrophotometer</a:t>
            </a:r>
            <a:endParaRPr lang="en-US" sz="40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endParaRPr>
          </a:p>
          <a:p>
            <a:pPr algn="ct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endParaRPr>
          </a:p>
        </p:txBody>
      </p:sp>
      <p:sp>
        <p:nvSpPr>
          <p:cNvPr id="6" name="Rectangle 5"/>
          <p:cNvSpPr/>
          <p:nvPr/>
        </p:nvSpPr>
        <p:spPr>
          <a:xfrm>
            <a:off x="1752600" y="1052736"/>
            <a:ext cx="54864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Footlight MT Light" pitchFamily="18" charset="0"/>
              </a:rPr>
              <a:t>Engineering Chemistry</a:t>
            </a:r>
          </a:p>
          <a:p>
            <a:pPr algn="ctr"/>
            <a:r>
              <a:rPr lang="en-US" sz="3200" b="1" dirty="0">
                <a:latin typeface="Footlight MT Light" pitchFamily="18" charset="0"/>
              </a:rPr>
              <a:t>Unit V</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0" y="4149080"/>
            <a:ext cx="4211960" cy="2708920"/>
          </a:xfrm>
        </p:spPr>
        <p:txBody>
          <a:bodyPr>
            <a:normAutofit/>
          </a:bodyPr>
          <a:lstStyle/>
          <a:p>
            <a:pPr marL="579438" lvl="2" indent="-179388">
              <a:lnSpc>
                <a:spcPct val="110000"/>
              </a:lnSpc>
              <a:buNone/>
            </a:pPr>
            <a:r>
              <a:rPr lang="en-IN" sz="3200" dirty="0" err="1">
                <a:hlinkClick r:id="rId2"/>
              </a:rPr>
              <a:t>Reflectivec</a:t>
            </a:r>
            <a:r>
              <a:rPr lang="en-IN" sz="3200" dirty="0">
                <a:hlinkClick r:id="rId2"/>
              </a:rPr>
              <a:t> grating</a:t>
            </a:r>
          </a:p>
          <a:p>
            <a:pPr marL="579438" lvl="2" indent="-179388">
              <a:lnSpc>
                <a:spcPct val="110000"/>
              </a:lnSpc>
              <a:buNone/>
            </a:pPr>
            <a:r>
              <a:rPr lang="en-IN" sz="2000" dirty="0">
                <a:hlinkClick r:id="rId2"/>
              </a:rPr>
              <a:t>Source:</a:t>
            </a:r>
          </a:p>
          <a:p>
            <a:pPr marL="579438" lvl="2" indent="-179388">
              <a:lnSpc>
                <a:spcPct val="110000"/>
              </a:lnSpc>
              <a:buNone/>
            </a:pPr>
            <a:r>
              <a:rPr lang="en-IN" sz="2000" dirty="0">
                <a:hlinkClick r:id="rId2"/>
              </a:rPr>
              <a:t>https://www.scienceabc.com/nature/what-is-diffraction-what-is-diffraction-grating.html</a:t>
            </a:r>
            <a:endParaRPr lang="en-IN" sz="2000" dirty="0"/>
          </a:p>
        </p:txBody>
      </p:sp>
      <p:pic>
        <p:nvPicPr>
          <p:cNvPr id="1026" name="Picture 2"/>
          <p:cNvPicPr>
            <a:picLocks noChangeAspect="1" noChangeArrowheads="1"/>
          </p:cNvPicPr>
          <p:nvPr/>
        </p:nvPicPr>
        <p:blipFill>
          <a:blip r:embed="rId3" cstate="print"/>
          <a:srcRect/>
          <a:stretch>
            <a:fillRect/>
          </a:stretch>
        </p:blipFill>
        <p:spPr bwMode="auto">
          <a:xfrm>
            <a:off x="395536" y="1052736"/>
            <a:ext cx="4657700" cy="2608312"/>
          </a:xfrm>
          <a:prstGeom prst="rect">
            <a:avLst/>
          </a:prstGeom>
          <a:noFill/>
          <a:ln w="9525">
            <a:noFill/>
            <a:miter lim="800000"/>
            <a:headEnd/>
            <a:tailEnd/>
          </a:ln>
        </p:spPr>
      </p:pic>
      <p:sp>
        <p:nvSpPr>
          <p:cNvPr id="5" name="Rectangle 4"/>
          <p:cNvSpPr/>
          <p:nvPr/>
        </p:nvSpPr>
        <p:spPr>
          <a:xfrm>
            <a:off x="5220072" y="1052736"/>
            <a:ext cx="3923928" cy="2046714"/>
          </a:xfrm>
          <a:prstGeom prst="rect">
            <a:avLst/>
          </a:prstGeom>
        </p:spPr>
        <p:txBody>
          <a:bodyPr wrap="square">
            <a:spAutoFit/>
          </a:bodyPr>
          <a:lstStyle/>
          <a:p>
            <a:pPr marL="579438" lvl="2" indent="-179388">
              <a:lnSpc>
                <a:spcPct val="150000"/>
              </a:lnSpc>
            </a:pPr>
            <a:endParaRPr lang="en-IN" dirty="0"/>
          </a:p>
          <a:p>
            <a:pPr marL="579438" lvl="2" indent="-179388"/>
            <a:r>
              <a:rPr lang="en-IN" sz="2800" dirty="0">
                <a:solidFill>
                  <a:srgbClr val="FF0000"/>
                </a:solidFill>
                <a:hlinkClick r:id="rId4"/>
              </a:rPr>
              <a:t>Transmission grating</a:t>
            </a:r>
          </a:p>
          <a:p>
            <a:pPr marL="579438" lvl="2" indent="-179388"/>
            <a:r>
              <a:rPr lang="en-IN" dirty="0">
                <a:hlinkClick r:id="rId4"/>
              </a:rPr>
              <a:t>Source: https://www.quora.com/What-is-the-function-of-diffraction-grating</a:t>
            </a:r>
            <a:endParaRPr lang="en-IN" dirty="0"/>
          </a:p>
        </p:txBody>
      </p:sp>
      <p:pic>
        <p:nvPicPr>
          <p:cNvPr id="1027" name="Picture 3"/>
          <p:cNvPicPr>
            <a:picLocks noChangeAspect="1" noChangeArrowheads="1"/>
          </p:cNvPicPr>
          <p:nvPr/>
        </p:nvPicPr>
        <p:blipFill>
          <a:blip r:embed="rId5" cstate="print"/>
          <a:srcRect/>
          <a:stretch>
            <a:fillRect/>
          </a:stretch>
        </p:blipFill>
        <p:spPr bwMode="auto">
          <a:xfrm>
            <a:off x="4427984" y="3548514"/>
            <a:ext cx="4716016" cy="330948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836712"/>
            <a:ext cx="8435280" cy="5289451"/>
          </a:xfrm>
        </p:spPr>
        <p:txBody>
          <a:bodyPr>
            <a:normAutofit fontScale="92500" lnSpcReduction="10000"/>
          </a:bodyPr>
          <a:lstStyle/>
          <a:p>
            <a:pPr marL="514350" indent="-514350">
              <a:buFont typeface="+mj-lt"/>
              <a:buAutoNum type="arabicPeriod" startAt="3"/>
            </a:pPr>
            <a:r>
              <a:rPr lang="en-IN" dirty="0"/>
              <a:t>Sample cell or Sample holder:</a:t>
            </a:r>
          </a:p>
          <a:p>
            <a:pPr marL="914400" lvl="1" indent="-514350">
              <a:lnSpc>
                <a:spcPct val="150000"/>
              </a:lnSpc>
            </a:pPr>
            <a:r>
              <a:rPr lang="en-IN" dirty="0"/>
              <a:t>The monochromatic light obtained from </a:t>
            </a:r>
            <a:r>
              <a:rPr lang="en-IN" dirty="0" err="1"/>
              <a:t>monochromator</a:t>
            </a:r>
            <a:r>
              <a:rPr lang="en-IN" dirty="0"/>
              <a:t> passes through analyte sample contained in a sample holder. </a:t>
            </a:r>
          </a:p>
          <a:p>
            <a:pPr marL="914400" lvl="1" indent="-514350">
              <a:lnSpc>
                <a:spcPct val="150000"/>
              </a:lnSpc>
            </a:pPr>
            <a:r>
              <a:rPr lang="en-IN" dirty="0"/>
              <a:t>Sample holder is a rectangular or cylindrical cell in which solution of analyte is taken. For coloured solution glass and for colourless solution quartz cell is used. </a:t>
            </a:r>
          </a:p>
          <a:p>
            <a:pPr marL="914400" lvl="1" indent="-514350">
              <a:lnSpc>
                <a:spcPct val="150000"/>
              </a:lnSpc>
            </a:pPr>
            <a:r>
              <a:rPr lang="en-IN" dirty="0"/>
              <a:t>It has  1 cm path length.</a:t>
            </a:r>
          </a:p>
          <a:p>
            <a:pPr marL="914400" lvl="1" indent="-514350"/>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836712"/>
            <a:ext cx="8435280" cy="5289451"/>
          </a:xfrm>
        </p:spPr>
        <p:txBody>
          <a:bodyPr>
            <a:normAutofit lnSpcReduction="10000"/>
          </a:bodyPr>
          <a:lstStyle/>
          <a:p>
            <a:pPr marL="514350" indent="-514350">
              <a:buFont typeface="+mj-lt"/>
              <a:buAutoNum type="arabicPeriod" startAt="4"/>
            </a:pPr>
            <a:r>
              <a:rPr lang="en-IN" dirty="0"/>
              <a:t>Detector:</a:t>
            </a:r>
          </a:p>
          <a:p>
            <a:pPr marL="914400" lvl="1" indent="-514350">
              <a:lnSpc>
                <a:spcPct val="150000"/>
              </a:lnSpc>
            </a:pPr>
            <a:r>
              <a:rPr lang="en-IN" sz="2400" dirty="0"/>
              <a:t>In case of spectrophotometer the detector used is a device that converts light energy into electrical signal. Photovoltaic cell, phototube, photomultiplier tube can be used as a detector in spectrophotometer.</a:t>
            </a:r>
          </a:p>
          <a:p>
            <a:pPr marL="914400" lvl="1" indent="-514350">
              <a:lnSpc>
                <a:spcPct val="150000"/>
              </a:lnSpc>
            </a:pPr>
            <a:r>
              <a:rPr lang="en-IN" sz="2400" b="1" dirty="0"/>
              <a:t>Phototube: </a:t>
            </a:r>
            <a:r>
              <a:rPr lang="en-IN" sz="2400" dirty="0"/>
              <a:t>Phototube consist of a evacuated glass tube in which a half-cylindrical cathode is placed. The inner surface of the cathode is coated with photosensitive material such as </a:t>
            </a:r>
            <a:r>
              <a:rPr lang="en-IN" sz="2400" dirty="0" err="1"/>
              <a:t>Cesium</a:t>
            </a:r>
            <a:r>
              <a:rPr lang="en-IN" sz="2400" dirty="0"/>
              <a:t> or Potassium oxide and a metal wire acts as anode.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836712"/>
            <a:ext cx="8435280" cy="5289451"/>
          </a:xfrm>
        </p:spPr>
        <p:txBody>
          <a:bodyPr>
            <a:normAutofit/>
          </a:bodyPr>
          <a:lstStyle/>
          <a:p>
            <a:pPr marL="514350" indent="-514350">
              <a:buFont typeface="+mj-lt"/>
              <a:buAutoNum type="arabicPeriod" startAt="4"/>
            </a:pPr>
            <a:r>
              <a:rPr lang="en-IN" dirty="0"/>
              <a:t>Detector:</a:t>
            </a:r>
          </a:p>
        </p:txBody>
      </p:sp>
      <p:pic>
        <p:nvPicPr>
          <p:cNvPr id="1026" name="Picture 2"/>
          <p:cNvPicPr>
            <a:picLocks noChangeAspect="1" noChangeArrowheads="1"/>
          </p:cNvPicPr>
          <p:nvPr/>
        </p:nvPicPr>
        <p:blipFill>
          <a:blip r:embed="rId2" cstate="print"/>
          <a:srcRect/>
          <a:stretch>
            <a:fillRect/>
          </a:stretch>
        </p:blipFill>
        <p:spPr bwMode="auto">
          <a:xfrm>
            <a:off x="2627784" y="908720"/>
            <a:ext cx="5400600" cy="4224773"/>
          </a:xfrm>
          <a:prstGeom prst="rect">
            <a:avLst/>
          </a:prstGeom>
          <a:noFill/>
          <a:ln w="9525">
            <a:noFill/>
            <a:miter lim="800000"/>
            <a:headEnd/>
            <a:tailEnd/>
          </a:ln>
        </p:spPr>
      </p:pic>
      <p:sp>
        <p:nvSpPr>
          <p:cNvPr id="5" name="Rectangle 4"/>
          <p:cNvSpPr/>
          <p:nvPr/>
        </p:nvSpPr>
        <p:spPr>
          <a:xfrm>
            <a:off x="0" y="4802376"/>
            <a:ext cx="9144000" cy="1938992"/>
          </a:xfrm>
          <a:prstGeom prst="rect">
            <a:avLst/>
          </a:prstGeom>
        </p:spPr>
        <p:txBody>
          <a:bodyPr wrap="square">
            <a:spAutoFit/>
          </a:bodyPr>
          <a:lstStyle/>
          <a:p>
            <a:pPr marL="514350" lvl="1" indent="25400">
              <a:buFont typeface="Arial" pitchFamily="34" charset="0"/>
              <a:buChar char="•"/>
            </a:pPr>
            <a:r>
              <a:rPr lang="en-IN" sz="2400" dirty="0"/>
              <a:t>The two electrodes are subjected to high voltage. When light falls on cathode it ejects an electrons,  the electrons are captured by anode leading to flow of current.</a:t>
            </a:r>
          </a:p>
          <a:p>
            <a:pPr marL="514350" lvl="1" indent="25400">
              <a:buFont typeface="Arial" pitchFamily="34" charset="0"/>
              <a:buChar char="•"/>
            </a:pPr>
            <a:r>
              <a:rPr lang="en-IN" sz="2400" dirty="0"/>
              <a:t>The current is measured and amplified and converted into spectral data.</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836712"/>
            <a:ext cx="8435280" cy="5289451"/>
          </a:xfrm>
        </p:spPr>
        <p:txBody>
          <a:bodyPr>
            <a:normAutofit/>
          </a:bodyPr>
          <a:lstStyle/>
          <a:p>
            <a:pPr marL="514350" indent="-514350">
              <a:buFont typeface="+mj-lt"/>
              <a:buAutoNum type="arabicPeriod" startAt="5"/>
            </a:pPr>
            <a:r>
              <a:rPr lang="en-IN" u="sng" dirty="0"/>
              <a:t>Amplifier</a:t>
            </a:r>
            <a:r>
              <a:rPr lang="en-IN" dirty="0"/>
              <a:t>: </a:t>
            </a:r>
          </a:p>
          <a:p>
            <a:pPr marL="914400" lvl="1" indent="-514350">
              <a:lnSpc>
                <a:spcPct val="150000"/>
              </a:lnSpc>
            </a:pPr>
            <a:r>
              <a:rPr lang="en-IN" dirty="0"/>
              <a:t>The amplifier amplifies the electrical signal given by detector and supply to readout device</a:t>
            </a:r>
          </a:p>
          <a:p>
            <a:pPr marL="514350" indent="-514350">
              <a:buFont typeface="+mj-lt"/>
              <a:buAutoNum type="arabicPeriod" startAt="5"/>
            </a:pPr>
            <a:r>
              <a:rPr lang="en-IN" u="sng" dirty="0"/>
              <a:t>Read out Device</a:t>
            </a:r>
            <a:r>
              <a:rPr lang="en-IN" dirty="0"/>
              <a:t>:</a:t>
            </a:r>
          </a:p>
          <a:p>
            <a:pPr marL="914400" lvl="1" indent="-514350"/>
            <a:r>
              <a:rPr lang="en-IN" dirty="0"/>
              <a:t>It converts the electrical signal into spectroscopic data i.e. Wavelength and corresponding absorption or transmission. </a:t>
            </a:r>
          </a:p>
          <a:p>
            <a:pPr marL="914400" lvl="1" indent="-514350"/>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Assignment</a:t>
            </a:r>
          </a:p>
        </p:txBody>
      </p:sp>
      <p:sp>
        <p:nvSpPr>
          <p:cNvPr id="3" name="Content Placeholder 2"/>
          <p:cNvSpPr>
            <a:spLocks noGrp="1"/>
          </p:cNvSpPr>
          <p:nvPr>
            <p:ph idx="1"/>
          </p:nvPr>
        </p:nvSpPr>
        <p:spPr/>
        <p:txBody>
          <a:bodyPr/>
          <a:lstStyle/>
          <a:p>
            <a:r>
              <a:rPr lang="en-IN" dirty="0"/>
              <a:t>Give principle, construction of Single beam spectrophotometer.</a:t>
            </a:r>
          </a:p>
          <a:p>
            <a:r>
              <a:rPr lang="en-IN" dirty="0"/>
              <a:t>Explain any one detector used in Single beam spectrophotometer.</a:t>
            </a:r>
          </a:p>
          <a:p>
            <a:r>
              <a:rPr lang="en-IN" dirty="0"/>
              <a:t>What is </a:t>
            </a:r>
            <a:r>
              <a:rPr lang="en-IN" dirty="0" err="1"/>
              <a:t>monochromator</a:t>
            </a:r>
            <a:r>
              <a:rPr lang="en-IN" dirty="0"/>
              <a:t>? Explain </a:t>
            </a:r>
            <a:r>
              <a:rPr lang="en-IN"/>
              <a:t>the components </a:t>
            </a:r>
            <a:r>
              <a:rPr lang="en-IN" dirty="0"/>
              <a:t>of </a:t>
            </a:r>
            <a:r>
              <a:rPr lang="en-IN" dirty="0" err="1"/>
              <a:t>monochromator</a:t>
            </a:r>
            <a:r>
              <a:rPr lang="en-IN"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1268760"/>
            <a:ext cx="8229600" cy="5256584"/>
          </a:xfrm>
        </p:spPr>
        <p:txBody>
          <a:bodyPr>
            <a:normAutofit fontScale="92500" lnSpcReduction="10000"/>
          </a:bodyPr>
          <a:lstStyle/>
          <a:p>
            <a:pPr>
              <a:lnSpc>
                <a:spcPct val="160000"/>
              </a:lnSpc>
            </a:pPr>
            <a:r>
              <a:rPr lang="en-IN" sz="2800" b="1" dirty="0"/>
              <a:t>Spectrophotometer </a:t>
            </a:r>
            <a:r>
              <a:rPr lang="en-IN" sz="2800" dirty="0"/>
              <a:t>is a device used to analyse the matter, based on its interaction with electromagnetic radiation.</a:t>
            </a:r>
          </a:p>
          <a:p>
            <a:pPr>
              <a:lnSpc>
                <a:spcPct val="160000"/>
              </a:lnSpc>
            </a:pPr>
            <a:r>
              <a:rPr lang="en-IN" sz="2800" dirty="0"/>
              <a:t>In UV-Visible spectroscopy there are two types of spectrophotometer one is called as a single beam spectrophotometer and other double beam spectrophotometer.</a:t>
            </a:r>
          </a:p>
          <a:p>
            <a:pPr>
              <a:lnSpc>
                <a:spcPct val="160000"/>
              </a:lnSpc>
            </a:pPr>
            <a:r>
              <a:rPr lang="en-IN" sz="2800" dirty="0"/>
              <a:t>Here single beam spectrophotometer will be discussed</a:t>
            </a:r>
            <a:r>
              <a:rPr lang="en-IN"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p:txBody>
          <a:bodyPr>
            <a:normAutofit lnSpcReduction="10000"/>
          </a:bodyPr>
          <a:lstStyle/>
          <a:p>
            <a:r>
              <a:rPr lang="en-IN" dirty="0"/>
              <a:t>Principle:</a:t>
            </a:r>
          </a:p>
          <a:p>
            <a:r>
              <a:rPr lang="en-IN" dirty="0"/>
              <a:t>The spectrophotometer is based on Beer’s law and theory of electronic transition.</a:t>
            </a:r>
          </a:p>
          <a:p>
            <a:r>
              <a:rPr lang="en-IN" sz="2400" b="1" dirty="0"/>
              <a:t>Beer’s law </a:t>
            </a:r>
            <a:r>
              <a:rPr lang="en-IN" sz="2400" dirty="0"/>
              <a:t>states that absorption of an electromagnetic radiation is directly proportional to concentration of analyte in a homogeneous solution, when a beam of monochromatic light passes through it.</a:t>
            </a:r>
          </a:p>
          <a:p>
            <a:r>
              <a:rPr lang="en-IN" sz="2400" dirty="0"/>
              <a:t>Theory of electronic transition states that when analyte absorbs the electromagnetic radiation, electrons from lower energy orbital (bonding ) gets exited to higher energy orbital (</a:t>
            </a:r>
            <a:r>
              <a:rPr lang="en-IN" sz="2400" dirty="0" err="1"/>
              <a:t>antibonding</a:t>
            </a:r>
            <a:r>
              <a:rPr lang="en-IN" sz="2400" dirty="0"/>
              <a:t>). </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1600200"/>
            <a:ext cx="8229600" cy="5257800"/>
          </a:xfrm>
        </p:spPr>
        <p:txBody>
          <a:bodyPr>
            <a:normAutofit lnSpcReduction="10000"/>
          </a:bodyPr>
          <a:lstStyle/>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endParaRPr lang="en-IN" sz="2000" dirty="0">
              <a:hlinkClick r:id="rId2"/>
            </a:endParaRPr>
          </a:p>
          <a:p>
            <a:r>
              <a:rPr lang="en-IN" sz="2000" dirty="0">
                <a:hlinkClick r:id="rId2"/>
              </a:rPr>
              <a:t>Source of Image: https://www.ncbi.nlm.nih.gov/books/NBK92014/figure/assayequip.F15/</a:t>
            </a:r>
            <a:endParaRPr lang="en-IN" sz="2000" dirty="0"/>
          </a:p>
        </p:txBody>
      </p:sp>
      <p:pic>
        <p:nvPicPr>
          <p:cNvPr id="1026" name="Picture 2"/>
          <p:cNvPicPr>
            <a:picLocks noChangeAspect="1" noChangeArrowheads="1"/>
          </p:cNvPicPr>
          <p:nvPr/>
        </p:nvPicPr>
        <p:blipFill>
          <a:blip r:embed="rId3" cstate="print"/>
          <a:srcRect/>
          <a:stretch>
            <a:fillRect/>
          </a:stretch>
        </p:blipFill>
        <p:spPr bwMode="auto">
          <a:xfrm>
            <a:off x="611560" y="2514600"/>
            <a:ext cx="7951285" cy="228255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p:txBody>
          <a:bodyPr/>
          <a:lstStyle/>
          <a:p>
            <a:r>
              <a:rPr lang="en-IN" dirty="0"/>
              <a:t>Components:</a:t>
            </a:r>
          </a:p>
          <a:p>
            <a:pPr marL="514350" indent="-514350">
              <a:buAutoNum type="arabicPeriod"/>
            </a:pPr>
            <a:r>
              <a:rPr lang="en-IN" dirty="0"/>
              <a:t>Source of light</a:t>
            </a:r>
          </a:p>
          <a:p>
            <a:pPr marL="514350" indent="-514350">
              <a:buAutoNum type="arabicPeriod"/>
            </a:pPr>
            <a:r>
              <a:rPr lang="en-IN" dirty="0"/>
              <a:t>Monochromator</a:t>
            </a:r>
          </a:p>
          <a:p>
            <a:pPr marL="514350" indent="-514350">
              <a:buAutoNum type="arabicPeriod"/>
            </a:pPr>
            <a:r>
              <a:rPr lang="en-IN" dirty="0"/>
              <a:t>Sample Cell or Sample holder</a:t>
            </a:r>
          </a:p>
          <a:p>
            <a:pPr marL="514350" indent="-514350">
              <a:buAutoNum type="arabicPeriod"/>
            </a:pPr>
            <a:r>
              <a:rPr lang="en-IN" dirty="0"/>
              <a:t>Detector</a:t>
            </a:r>
          </a:p>
          <a:p>
            <a:pPr marL="514350" indent="-514350">
              <a:buAutoNum type="arabicPeriod"/>
            </a:pPr>
            <a:r>
              <a:rPr lang="en-IN" dirty="0"/>
              <a:t>Amplifier</a:t>
            </a:r>
          </a:p>
          <a:p>
            <a:pPr marL="514350" indent="-514350">
              <a:buAutoNum type="arabicPeriod"/>
            </a:pPr>
            <a:r>
              <a:rPr lang="en-IN" dirty="0"/>
              <a:t>Recorder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IN" dirty="0"/>
              <a:t>Source of Light:</a:t>
            </a:r>
          </a:p>
          <a:p>
            <a:pPr marL="514350" lvl="1" indent="25400">
              <a:lnSpc>
                <a:spcPct val="150000"/>
              </a:lnSpc>
              <a:buNone/>
            </a:pPr>
            <a:r>
              <a:rPr lang="en-IN" sz="2400" dirty="0"/>
              <a:t>Here the source of light should be a polychromatic and continuous  source. Which emits UV-Visible light of broad range (200-800 nm), with sufficient intensity. Here Incandescent filament lamps like tungsten filament  lamp or tungsten-halogen lamp are used. This lamp emit visible light of range 330 nm to 780 nm .</a:t>
            </a:r>
          </a:p>
          <a:p>
            <a:pPr marL="514350" lvl="1" indent="25400">
              <a:lnSpc>
                <a:spcPct val="150000"/>
              </a:lnSpc>
              <a:buNone/>
            </a:pPr>
            <a:r>
              <a:rPr lang="en-IN" sz="2400" dirty="0"/>
              <a:t>For UV light hydrogen or deuterium discharge lamp is used, emitting light of wavelength range 160-360 nm.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1052736"/>
            <a:ext cx="8435280" cy="5616624"/>
          </a:xfrm>
        </p:spPr>
        <p:txBody>
          <a:bodyPr>
            <a:normAutofit lnSpcReduction="10000"/>
          </a:bodyPr>
          <a:lstStyle/>
          <a:p>
            <a:pPr marL="514350" indent="-514350">
              <a:buFont typeface="+mj-lt"/>
              <a:buAutoNum type="arabicPeriod" startAt="2"/>
            </a:pPr>
            <a:r>
              <a:rPr lang="en-IN" dirty="0"/>
              <a:t>Monochromator:</a:t>
            </a:r>
          </a:p>
          <a:p>
            <a:pPr marL="514350" lvl="1" indent="-65088" algn="just">
              <a:lnSpc>
                <a:spcPct val="150000"/>
              </a:lnSpc>
              <a:buNone/>
            </a:pPr>
            <a:r>
              <a:rPr lang="en-IN" sz="2200" dirty="0"/>
              <a:t>It is a device which convert polychromatic light into monochromatic light ( here monochromatic light means set of waves with narrow frequency range). It consist of Lenses, Mirrors, Slits and wavelength selector.</a:t>
            </a:r>
          </a:p>
          <a:p>
            <a:pPr marL="514350" lvl="1" indent="-65088" algn="just">
              <a:lnSpc>
                <a:spcPct val="150000"/>
              </a:lnSpc>
              <a:buNone/>
            </a:pPr>
            <a:r>
              <a:rPr lang="en-IN" sz="2200" dirty="0"/>
              <a:t>The Slits are of two type Entrance slit and exit slit,</a:t>
            </a:r>
          </a:p>
          <a:p>
            <a:pPr marL="514350" lvl="1" indent="-65088" algn="just">
              <a:lnSpc>
                <a:spcPct val="150000"/>
              </a:lnSpc>
            </a:pPr>
            <a:r>
              <a:rPr lang="en-IN" sz="2200" b="1" u="sng" dirty="0"/>
              <a:t>Entrance slit</a:t>
            </a:r>
            <a:r>
              <a:rPr lang="en-IN" sz="2200" dirty="0"/>
              <a:t>: It is place between source and wavelength selector. The entrance slit allows to enter specific portion of radiation to enter in the </a:t>
            </a:r>
            <a:r>
              <a:rPr lang="en-IN" sz="2200" dirty="0" err="1"/>
              <a:t>monochromator</a:t>
            </a:r>
            <a:r>
              <a:rPr lang="en-IN" sz="2200" dirty="0"/>
              <a:t>.</a:t>
            </a:r>
          </a:p>
          <a:p>
            <a:pPr marL="514350" lvl="1" indent="-65088" algn="just">
              <a:lnSpc>
                <a:spcPct val="150000"/>
              </a:lnSpc>
            </a:pPr>
            <a:r>
              <a:rPr lang="en-IN" sz="2200" b="1" u="sng" dirty="0"/>
              <a:t>Exit slit </a:t>
            </a:r>
            <a:r>
              <a:rPr lang="en-IN" sz="2200" u="sng" dirty="0"/>
              <a:t>: </a:t>
            </a:r>
            <a:r>
              <a:rPr lang="en-IN" sz="2200" dirty="0"/>
              <a:t>it is placed between wavelength selector and sample holder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836712"/>
            <a:ext cx="8435280" cy="6021288"/>
          </a:xfrm>
        </p:spPr>
        <p:txBody>
          <a:bodyPr>
            <a:normAutofit fontScale="92500" lnSpcReduction="20000"/>
          </a:bodyPr>
          <a:lstStyle/>
          <a:p>
            <a:pPr marL="514350" indent="-514350">
              <a:buFont typeface="+mj-lt"/>
              <a:buAutoNum type="arabicPeriod" startAt="2"/>
            </a:pPr>
            <a:r>
              <a:rPr lang="en-IN" dirty="0"/>
              <a:t>Monochromator:</a:t>
            </a:r>
          </a:p>
          <a:p>
            <a:pPr marL="914400" lvl="1" indent="-514350">
              <a:lnSpc>
                <a:spcPct val="150000"/>
              </a:lnSpc>
            </a:pPr>
            <a:r>
              <a:rPr lang="en-IN" sz="2600" b="1" dirty="0"/>
              <a:t>Wavelength Selector</a:t>
            </a:r>
            <a:r>
              <a:rPr lang="en-IN" sz="2400" dirty="0"/>
              <a:t>: The wavelength selectors are the   devices which actually converts polychromatic light into monochromatic light</a:t>
            </a:r>
          </a:p>
          <a:p>
            <a:pPr marL="914400" lvl="1" indent="-514350">
              <a:lnSpc>
                <a:spcPct val="150000"/>
              </a:lnSpc>
            </a:pPr>
            <a:r>
              <a:rPr lang="en-IN" sz="2400" dirty="0"/>
              <a:t>They are Filters, Prism or Diffraction grating</a:t>
            </a:r>
          </a:p>
          <a:p>
            <a:pPr marL="914400" lvl="1" indent="-514350">
              <a:lnSpc>
                <a:spcPct val="150000"/>
              </a:lnSpc>
            </a:pPr>
            <a:r>
              <a:rPr lang="en-IN" sz="2400" b="1" u="sng" dirty="0"/>
              <a:t>Filters</a:t>
            </a:r>
            <a:r>
              <a:rPr lang="en-IN" sz="2400" dirty="0"/>
              <a:t>: are the coloured films which makes light monochromatic. But still the monochromatic spectrum obtained is broad.</a:t>
            </a:r>
          </a:p>
          <a:p>
            <a:pPr marL="914400" lvl="1" indent="-514350">
              <a:lnSpc>
                <a:spcPct val="150000"/>
              </a:lnSpc>
            </a:pPr>
            <a:r>
              <a:rPr lang="en-IN" sz="2400" b="1" u="sng" dirty="0"/>
              <a:t>Prism</a:t>
            </a:r>
            <a:r>
              <a:rPr lang="en-IN" sz="2400" dirty="0"/>
              <a:t>: It is a transparent optical material which has ability to disperse the light, due to which light of different colours(wavelength) gets separated. It is one of the efficient wavelength selector, that separate monochromatic light of narrow range.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innerShdw blurRad="63500" dist="50800" dir="8100000">
                    <a:srgbClr val="C00000">
                      <a:alpha val="50000"/>
                    </a:srgbClr>
                  </a:innerShdw>
                </a:effectLst>
              </a:rPr>
              <a:t>Single Beam Spectrophotometer</a:t>
            </a:r>
            <a:endParaRPr lang="en-IN" dirty="0"/>
          </a:p>
        </p:txBody>
      </p:sp>
      <p:sp>
        <p:nvSpPr>
          <p:cNvPr id="3" name="Content Placeholder 2"/>
          <p:cNvSpPr>
            <a:spLocks noGrp="1"/>
          </p:cNvSpPr>
          <p:nvPr>
            <p:ph idx="1"/>
          </p:nvPr>
        </p:nvSpPr>
        <p:spPr>
          <a:xfrm>
            <a:off x="457200" y="836712"/>
            <a:ext cx="8435280" cy="5289451"/>
          </a:xfrm>
        </p:spPr>
        <p:txBody>
          <a:bodyPr>
            <a:normAutofit fontScale="92500" lnSpcReduction="20000"/>
          </a:bodyPr>
          <a:lstStyle/>
          <a:p>
            <a:pPr marL="514350" indent="-514350">
              <a:buFont typeface="+mj-lt"/>
              <a:buAutoNum type="arabicPeriod" startAt="2"/>
            </a:pPr>
            <a:r>
              <a:rPr lang="en-IN" dirty="0"/>
              <a:t>Monochromator:</a:t>
            </a:r>
          </a:p>
          <a:p>
            <a:pPr marL="179388" lvl="1" indent="-179388">
              <a:lnSpc>
                <a:spcPct val="150000"/>
              </a:lnSpc>
            </a:pPr>
            <a:r>
              <a:rPr lang="en-IN" b="1" dirty="0"/>
              <a:t>Diffraction Grating</a:t>
            </a:r>
            <a:r>
              <a:rPr lang="en-IN" dirty="0"/>
              <a:t>: </a:t>
            </a:r>
            <a:r>
              <a:rPr lang="en-IN" sz="2400" dirty="0"/>
              <a:t>It is a optical device having large number of alternately placed slits and opaque areas parallel to each other. When light fall on it, polychromatic light gets dispersed and a narrow range of monochromatic wave can be obtained. </a:t>
            </a:r>
          </a:p>
          <a:p>
            <a:pPr marL="179388" lvl="1" indent="-179388">
              <a:lnSpc>
                <a:spcPct val="150000"/>
              </a:lnSpc>
            </a:pPr>
            <a:r>
              <a:rPr lang="en-IN" sz="2400" dirty="0"/>
              <a:t>The diffraction grating are of two types</a:t>
            </a:r>
            <a:r>
              <a:rPr lang="en-IN" dirty="0"/>
              <a:t>.</a:t>
            </a:r>
          </a:p>
          <a:p>
            <a:pPr marL="579438" lvl="2" indent="-179388">
              <a:lnSpc>
                <a:spcPct val="150000"/>
              </a:lnSpc>
            </a:pPr>
            <a:r>
              <a:rPr lang="en-IN" u="sng" dirty="0"/>
              <a:t>Transmission grating</a:t>
            </a:r>
            <a:r>
              <a:rPr lang="en-IN" dirty="0"/>
              <a:t>: here it is formed by drawing number of parallel lines on a glass plate by diamond point. The lines made will act as opaque areas and area between two lines will acts as slit.</a:t>
            </a:r>
          </a:p>
          <a:p>
            <a:pPr marL="579438" lvl="2" indent="-179388">
              <a:lnSpc>
                <a:spcPct val="150000"/>
              </a:lnSpc>
            </a:pPr>
            <a:r>
              <a:rPr lang="en-IN" u="sng" dirty="0"/>
              <a:t>Reflective grating</a:t>
            </a:r>
            <a:r>
              <a:rPr lang="en-IN" dirty="0"/>
              <a:t>: When large number of parallel grooves are made on a reflective surface the it is called as reflective grating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448</TotalTime>
  <Words>882</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Footlight MT Light</vt:lpstr>
      <vt:lpstr>Office Theme</vt:lpstr>
      <vt:lpstr>PowerPoint Presentation</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Single Beam Spectrophotometer</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Dr. Prashant Umape</cp:lastModifiedBy>
  <cp:revision>83</cp:revision>
  <dcterms:created xsi:type="dcterms:W3CDTF">2020-04-02T04:18:51Z</dcterms:created>
  <dcterms:modified xsi:type="dcterms:W3CDTF">2023-11-02T08:13:54Z</dcterms:modified>
</cp:coreProperties>
</file>