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60" r:id="rId6"/>
    <p:sldId id="262" r:id="rId7"/>
    <p:sldId id="273" r:id="rId8"/>
    <p:sldId id="261" r:id="rId9"/>
    <p:sldId id="274" r:id="rId10"/>
    <p:sldId id="27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8" d="100"/>
          <a:sy n="78" d="100"/>
        </p:scale>
        <p:origin x="15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AA36-5D5F-4A6A-A2B6-16B46DE1CE0E}" type="datetimeFigureOut">
              <a:rPr lang="en-IN" smtClean="0"/>
              <a:pPr/>
              <a:t>02-11-2023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2803-8A86-4937-BE04-3B50BD8940A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eanenergywiki.org/index.php?title=File:Bathochromic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2.chemistry.msu.edu/faculty/reusch/VirtTxtJml/Spectrpy/UV-Vis/spectrum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chemistry.msu.edu/faculty/reusch/VirtTxtJml/Spectrpy/UV-Vis/spectrum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340696"/>
            <a:ext cx="8280920" cy="1752600"/>
          </a:xfrm>
        </p:spPr>
        <p:txBody>
          <a:bodyPr/>
          <a:lstStyle/>
          <a:p>
            <a:r>
              <a:rPr lang="en-US" dirty="0"/>
              <a:t>Department of Applied Science</a:t>
            </a:r>
          </a:p>
          <a:p>
            <a:r>
              <a:rPr lang="en-US" dirty="0"/>
              <a:t>Pune Institute of Computer Technology, Pune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021" y="2420888"/>
            <a:ext cx="7775976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 prst="relaxedInset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Spectroscopic Techniques</a:t>
            </a:r>
          </a:p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Topic: UV-Visible Spectra and Terms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srgbClr val="C00000">
                    <a:alpha val="50000"/>
                  </a:srgbClr>
                </a:innerShdw>
              </a:effectLst>
            </a:endParaRP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srgbClr val="C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052736"/>
            <a:ext cx="548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Footlight MT Light" pitchFamily="18" charset="0"/>
              </a:rPr>
              <a:t>Engineering Chemistry</a:t>
            </a:r>
          </a:p>
          <a:p>
            <a:pPr algn="ctr"/>
            <a:r>
              <a:rPr lang="en-US" sz="3200" b="1" dirty="0">
                <a:latin typeface="Footlight MT Light" pitchFamily="18" charset="0"/>
              </a:rPr>
              <a:t>Unit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Terms in UV-Visible Spectroscopy</a:t>
            </a:r>
            <a:endParaRPr lang="en-IN" dirty="0"/>
          </a:p>
        </p:txBody>
      </p:sp>
      <p:pic>
        <p:nvPicPr>
          <p:cNvPr id="6146" name="Picture 2" descr="File:Bathochrom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884" y="1264120"/>
            <a:ext cx="7048500" cy="48291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9592" y="6095037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Source of image: http://cleanenergywiki.org/index.php?title=File:Bathochromic.png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and give examples of Chromophore, Auxochrome, Bathochromic shift, </a:t>
            </a:r>
            <a:r>
              <a:rPr lang="en-IN" dirty="0" err="1"/>
              <a:t>hypsochromic</a:t>
            </a:r>
            <a:r>
              <a:rPr lang="en-IN" dirty="0"/>
              <a:t> shift, </a:t>
            </a:r>
            <a:r>
              <a:rPr lang="en-IN" dirty="0" err="1"/>
              <a:t>hyperchromic</a:t>
            </a:r>
            <a:r>
              <a:rPr lang="en-IN" dirty="0"/>
              <a:t> and </a:t>
            </a:r>
            <a:r>
              <a:rPr lang="en-IN" dirty="0" err="1"/>
              <a:t>hypochromic</a:t>
            </a:r>
            <a:r>
              <a:rPr lang="en-IN" dirty="0"/>
              <a:t> effect.</a:t>
            </a:r>
          </a:p>
          <a:p>
            <a:r>
              <a:rPr lang="en-IN" dirty="0"/>
              <a:t>Explain theory of electronic transition with the help of Energy diagram. 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UV-Vis Spectra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UV-Visible spectrophotometer on analysis of an analyte solution gives data in the form of UV-Vis Spectra or UV-Vis spectral data that can be converted in the spectra.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Here the absorption of UV-Visible light leads to excitation of electrons from bonding molecular orbital to </a:t>
            </a:r>
            <a:r>
              <a:rPr lang="en-IN" dirty="0" err="1"/>
              <a:t>antibonding</a:t>
            </a:r>
            <a:r>
              <a:rPr lang="en-IN" dirty="0"/>
              <a:t> molecular orbital.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This absorption depends on structure of analyte.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UV-Vis Spectra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</a:t>
            </a:r>
            <a:r>
              <a:rPr lang="en-IN" dirty="0">
                <a:hlinkClick r:id="rId2"/>
              </a:rPr>
              <a:t> </a:t>
            </a:r>
            <a:r>
              <a:rPr lang="en-IN" dirty="0"/>
              <a:t>UV-Vis spectra for isoprene is as follows</a:t>
            </a:r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hlinkClick r:id="rId2"/>
              </a:rPr>
              <a:t>Source: https://www2.chemistry.msu.edu/faculty/reusch/VirtTxtJml/Spectrpy/UV-Vis/spectrum.htm</a:t>
            </a:r>
            <a:endParaRPr lang="en-IN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636912"/>
            <a:ext cx="554461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668" y="2636912"/>
            <a:ext cx="550358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UV-Vis Spectra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UV-Vis spectra is a graph of Absorbance or % Transmittance on Y axis and Wavelength on X axis.</a:t>
            </a:r>
          </a:p>
          <a:p>
            <a:pPr>
              <a:lnSpc>
                <a:spcPct val="150000"/>
              </a:lnSpc>
            </a:pPr>
            <a:r>
              <a:rPr lang="en-IN" dirty="0"/>
              <a:t>It gives information about:</a:t>
            </a:r>
          </a:p>
          <a:p>
            <a:pPr>
              <a:lnSpc>
                <a:spcPct val="150000"/>
              </a:lnSpc>
            </a:pPr>
            <a:r>
              <a:rPr lang="en-IN" dirty="0">
                <a:sym typeface="Symbol"/>
              </a:rPr>
              <a:t></a:t>
            </a:r>
            <a:r>
              <a:rPr lang="en-IN" baseline="-25000" dirty="0">
                <a:sym typeface="Symbol"/>
              </a:rPr>
              <a:t>max </a:t>
            </a:r>
            <a:r>
              <a:rPr lang="en-IN" dirty="0">
                <a:sym typeface="Symbol"/>
              </a:rPr>
              <a:t>= It is the wavelength at which maximum absorbance is observed. It is a characteristic property of an analyte and depends on structure of that analyte.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  <a:p>
            <a:pPr>
              <a:lnSpc>
                <a:spcPct val="150000"/>
              </a:lnSpc>
            </a:pPr>
            <a:endParaRPr lang="en-IN" dirty="0">
              <a:hlinkClick r:id="rId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Terms in UV-Visible Spectroscopy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Chromophore</a:t>
            </a:r>
            <a:r>
              <a:rPr lang="en-IN" sz="2400" dirty="0"/>
              <a:t>: A covalently bonded group of atoms responsible for absorption of UV-Visible light, leading to electronic transition is called as chromophore e.g. C=C, C=O, C=N, benzene, butadiene etc.</a:t>
            </a:r>
          </a:p>
          <a:p>
            <a:pPr>
              <a:lnSpc>
                <a:spcPct val="150000"/>
              </a:lnSpc>
            </a:pPr>
            <a:r>
              <a:rPr lang="en-IN" sz="2400" b="1" u="sng" dirty="0"/>
              <a:t>Auxochrome</a:t>
            </a:r>
            <a:r>
              <a:rPr lang="en-IN" sz="2400" dirty="0"/>
              <a:t>: A saturated group of atoms that does not absorb UV-Visible light, but when attached to chromophore shift the absorption wavelength towards longer or shorter wavelength region e.g. –OH, -OCH</a:t>
            </a:r>
            <a:r>
              <a:rPr lang="en-IN" sz="2400" baseline="-25000" dirty="0"/>
              <a:t>3</a:t>
            </a:r>
            <a:r>
              <a:rPr lang="en-IN" sz="2400" dirty="0"/>
              <a:t>, -NH</a:t>
            </a:r>
            <a:r>
              <a:rPr lang="en-IN" sz="2400" baseline="-25000" dirty="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Terms in UV-Visible Spectroscopy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Bathochromic Shift (Red Shift)</a:t>
            </a:r>
            <a:r>
              <a:rPr lang="en-IN" sz="2400" u="sng" dirty="0"/>
              <a:t>:</a:t>
            </a:r>
            <a:r>
              <a:rPr lang="en-IN" sz="2400" dirty="0"/>
              <a:t> Shift in the</a:t>
            </a:r>
            <a:r>
              <a:rPr lang="en-IN" sz="2400" dirty="0">
                <a:sym typeface="Symbol"/>
              </a:rPr>
              <a:t> </a:t>
            </a:r>
            <a:r>
              <a:rPr lang="en-IN" sz="2400" baseline="-25000" dirty="0">
                <a:sym typeface="Symbol"/>
              </a:rPr>
              <a:t>max </a:t>
            </a:r>
            <a:r>
              <a:rPr lang="en-IN" sz="2400" dirty="0">
                <a:sym typeface="Symbol"/>
              </a:rPr>
              <a:t>towards longer wavelength is called as </a:t>
            </a:r>
            <a:r>
              <a:rPr lang="en-IN" sz="2400" dirty="0" err="1">
                <a:sym typeface="Symbol"/>
              </a:rPr>
              <a:t>bathochromic</a:t>
            </a:r>
            <a:r>
              <a:rPr lang="en-IN" sz="2400" dirty="0">
                <a:sym typeface="Symbol"/>
              </a:rPr>
              <a:t> shift, as the wavelength shift towards red region of UV-Visible light it is called as red shift</a:t>
            </a:r>
            <a:r>
              <a:rPr lang="en-IN" dirty="0">
                <a:sym typeface="Symbol"/>
              </a:rPr>
              <a:t> </a:t>
            </a:r>
          </a:p>
        </p:txBody>
      </p:sp>
      <p:pic>
        <p:nvPicPr>
          <p:cNvPr id="7170" name="Picture 2" descr="File:P-Nitrophenol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99" y="4386923"/>
            <a:ext cx="648073" cy="1440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95736" y="60457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/>
              </a:rPr>
              <a:t>max =255 nm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3698" y="4365104"/>
            <a:ext cx="952518" cy="146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923928" y="5107003"/>
            <a:ext cx="115212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3928" y="453093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Alkaline medium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2080" y="604310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/>
              </a:rPr>
              <a:t>max =265 nm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Terms in UV-Visible Spectroscopy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 err="1">
                <a:sym typeface="Symbol"/>
              </a:rPr>
              <a:t>Hypsochromic</a:t>
            </a:r>
            <a:r>
              <a:rPr lang="en-IN" sz="2400" b="1" u="sng" dirty="0">
                <a:sym typeface="Symbol"/>
              </a:rPr>
              <a:t> Shift (Blue Shift</a:t>
            </a:r>
            <a:r>
              <a:rPr lang="en-IN" sz="2400" b="1" u="sng" dirty="0"/>
              <a:t>)</a:t>
            </a:r>
            <a:r>
              <a:rPr lang="en-IN" sz="2400" u="sng" dirty="0"/>
              <a:t>:</a:t>
            </a:r>
            <a:r>
              <a:rPr lang="en-IN" sz="2400" dirty="0"/>
              <a:t> Shift in the</a:t>
            </a:r>
            <a:r>
              <a:rPr lang="en-IN" sz="2400" dirty="0">
                <a:sym typeface="Symbol"/>
              </a:rPr>
              <a:t> </a:t>
            </a:r>
            <a:r>
              <a:rPr lang="en-IN" sz="2400" baseline="-25000" dirty="0">
                <a:sym typeface="Symbol"/>
              </a:rPr>
              <a:t>max </a:t>
            </a:r>
            <a:r>
              <a:rPr lang="en-IN" sz="2400" dirty="0">
                <a:sym typeface="Symbol"/>
              </a:rPr>
              <a:t>towards shorter wavelength is called as </a:t>
            </a:r>
            <a:r>
              <a:rPr lang="en-IN" sz="2400" dirty="0" err="1">
                <a:sym typeface="Symbol"/>
              </a:rPr>
              <a:t>hypsochromic</a:t>
            </a:r>
            <a:r>
              <a:rPr lang="en-IN" sz="2400" dirty="0">
                <a:sym typeface="Symbol"/>
              </a:rPr>
              <a:t> shift, as the wavelength shift towards blue region of UV-Visible light it is called as blue shift.</a:t>
            </a:r>
            <a:endParaRPr lang="en-IN" sz="2400" b="1" u="sng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4005064"/>
            <a:ext cx="3600401" cy="184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03848" y="60932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/>
              </a:rPr>
              <a:t>max = 285 nm        max = 265 nm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Terms in UV-Visible Spectroscopy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 err="1"/>
              <a:t>Hyperchromic</a:t>
            </a:r>
            <a:r>
              <a:rPr lang="en-IN" sz="2400" b="1" u="sng" dirty="0"/>
              <a:t> effect</a:t>
            </a:r>
            <a:r>
              <a:rPr lang="en-IN" sz="2400" b="1" dirty="0"/>
              <a:t>: </a:t>
            </a:r>
            <a:r>
              <a:rPr lang="en-IN" sz="2400" dirty="0"/>
              <a:t>Increase in the absorption intensity i.e.</a:t>
            </a:r>
            <a:r>
              <a:rPr lang="en-IN" sz="2400" dirty="0">
                <a:sym typeface="Symbol"/>
              </a:rPr>
              <a:t>  (molar extinction coefficient)</a:t>
            </a:r>
            <a:r>
              <a:rPr lang="en-IN" sz="2400" dirty="0"/>
              <a:t> is called as </a:t>
            </a:r>
            <a:r>
              <a:rPr lang="en-IN" sz="2400" dirty="0" err="1"/>
              <a:t>hyperchromic</a:t>
            </a:r>
            <a:r>
              <a:rPr lang="en-IN" sz="2400" dirty="0"/>
              <a:t> shift. The </a:t>
            </a:r>
            <a:r>
              <a:rPr lang="en-IN" sz="2400" dirty="0" err="1"/>
              <a:t>hyperchromic</a:t>
            </a:r>
            <a:r>
              <a:rPr lang="en-IN" sz="2400" dirty="0"/>
              <a:t> shift may be due to solvent effect or auxochrome</a:t>
            </a:r>
          </a:p>
        </p:txBody>
      </p:sp>
      <p:sp>
        <p:nvSpPr>
          <p:cNvPr id="1028" name="AutoShape 4" descr="Pyridine, anhydrous, 99.8% | C5H5N | Sigma-Aldri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Pyridine, anhydrous, 99.8% | C5H5N | Sigma-Aldri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Pyridine, anhydrous, 99.8% | C5H5N | Sigma-Aldri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Pyridine, anhydrous, 99.8% | C5H5N | Sigma-Aldri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077072"/>
            <a:ext cx="1163632" cy="1472952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9780" y="4154016"/>
            <a:ext cx="2468524" cy="15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835696" y="566124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ym typeface="Symbol"/>
              </a:rPr>
              <a:t>        </a:t>
            </a:r>
            <a:r>
              <a:rPr lang="en-IN" sz="2000" dirty="0">
                <a:sym typeface="Symbol"/>
              </a:rPr>
              <a:t> = 2759                                  </a:t>
            </a:r>
            <a:r>
              <a:rPr lang="en-IN" sz="2400" dirty="0">
                <a:sym typeface="Symbol"/>
              </a:rPr>
              <a:t></a:t>
            </a:r>
            <a:r>
              <a:rPr lang="en-IN" sz="2000" dirty="0">
                <a:sym typeface="Symbol"/>
              </a:rPr>
              <a:t> = 3560  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srgbClr val="C00000">
                      <a:alpha val="50000"/>
                    </a:srgbClr>
                  </a:innerShdw>
                </a:effectLst>
              </a:rPr>
              <a:t>Terms in UV-Visible Spectroscopy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 err="1"/>
              <a:t>Hypochromic</a:t>
            </a:r>
            <a:r>
              <a:rPr lang="en-IN" sz="2400" b="1" u="sng" dirty="0"/>
              <a:t> effect: </a:t>
            </a:r>
            <a:r>
              <a:rPr lang="en-IN" sz="2400" dirty="0"/>
              <a:t>Decrease in the absorption intensity i.e.</a:t>
            </a:r>
            <a:r>
              <a:rPr lang="en-IN" sz="2400" dirty="0">
                <a:sym typeface="Symbol"/>
              </a:rPr>
              <a:t>  (molar extinction coefficient)</a:t>
            </a:r>
            <a:r>
              <a:rPr lang="en-IN" sz="2400" dirty="0"/>
              <a:t> is called as </a:t>
            </a:r>
            <a:r>
              <a:rPr lang="en-IN" sz="2400" dirty="0" err="1"/>
              <a:t>hypochromic</a:t>
            </a:r>
            <a:r>
              <a:rPr lang="en-IN" sz="2400" dirty="0"/>
              <a:t> shift. The </a:t>
            </a:r>
            <a:r>
              <a:rPr lang="en-IN" sz="2400" dirty="0" err="1"/>
              <a:t>hypochromic</a:t>
            </a:r>
            <a:r>
              <a:rPr lang="en-IN" sz="2400" dirty="0"/>
              <a:t> shift may be due to solvent effect or auxochrome</a:t>
            </a:r>
            <a:endParaRPr lang="en-IN" sz="2400" b="1" u="sng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645024"/>
            <a:ext cx="2487935" cy="243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637582"/>
            <a:ext cx="2773685" cy="24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71800" y="616530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ym typeface="Symbol"/>
              </a:rPr>
              <a:t>             </a:t>
            </a:r>
            <a:r>
              <a:rPr lang="en-IN" sz="2000" dirty="0">
                <a:sym typeface="Symbol"/>
              </a:rPr>
              <a:t> = 15900                                 </a:t>
            </a:r>
            <a:r>
              <a:rPr lang="en-IN" sz="2400" dirty="0">
                <a:sym typeface="Symbol"/>
              </a:rPr>
              <a:t></a:t>
            </a:r>
            <a:r>
              <a:rPr lang="en-IN" sz="2000" dirty="0">
                <a:sym typeface="Symbol"/>
              </a:rPr>
              <a:t> = 10700 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gle beam spectrophotome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 beam spectrophotometer</Template>
  <TotalTime>1899</TotalTime>
  <Words>515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Footlight MT Light</vt:lpstr>
      <vt:lpstr>Single beam spectrophotometer</vt:lpstr>
      <vt:lpstr>PowerPoint Presentation</vt:lpstr>
      <vt:lpstr>UV-Vis Spectra</vt:lpstr>
      <vt:lpstr>UV-Vis Spectra</vt:lpstr>
      <vt:lpstr>UV-Vis Spectra</vt:lpstr>
      <vt:lpstr>Terms in UV-Visible Spectroscopy</vt:lpstr>
      <vt:lpstr>Terms in UV-Visible Spectroscopy</vt:lpstr>
      <vt:lpstr>Terms in UV-Visible Spectroscopy</vt:lpstr>
      <vt:lpstr>Terms in UV-Visible Spectroscopy</vt:lpstr>
      <vt:lpstr>Terms in UV-Visible Spectroscopy</vt:lpstr>
      <vt:lpstr>Terms in UV-Visible Spectroscopy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Dr. Prashant Umape</cp:lastModifiedBy>
  <cp:revision>205</cp:revision>
  <dcterms:created xsi:type="dcterms:W3CDTF">2020-04-03T04:45:58Z</dcterms:created>
  <dcterms:modified xsi:type="dcterms:W3CDTF">2023-11-02T08:32:48Z</dcterms:modified>
</cp:coreProperties>
</file>