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9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9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9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0200" y="238036"/>
            <a:ext cx="5943600" cy="223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24426" y="2669966"/>
            <a:ext cx="7984285" cy="2426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0873" y="196875"/>
            <a:ext cx="596225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009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260" y="1418425"/>
            <a:ext cx="8631478" cy="3844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220698"/>
            <a:ext cx="8324850" cy="3473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Bookman Uralic"/>
                <a:cs typeface="Bookman Uralic"/>
              </a:rPr>
              <a:t>Structure, </a:t>
            </a:r>
            <a:r>
              <a:rPr sz="3200" b="1" spc="-5" dirty="0">
                <a:latin typeface="Bookman Uralic"/>
                <a:cs typeface="Bookman Uralic"/>
              </a:rPr>
              <a:t>Properties </a:t>
            </a:r>
            <a:r>
              <a:rPr sz="3200" b="1" dirty="0">
                <a:latin typeface="Bookman Uralic"/>
                <a:cs typeface="Bookman Uralic"/>
              </a:rPr>
              <a:t>and</a:t>
            </a:r>
            <a:r>
              <a:rPr sz="3200" b="1" spc="-35" dirty="0">
                <a:latin typeface="Bookman Uralic"/>
                <a:cs typeface="Bookman Uralic"/>
              </a:rPr>
              <a:t> </a:t>
            </a:r>
            <a:r>
              <a:rPr sz="3200" b="1" spc="-5" dirty="0">
                <a:latin typeface="Bookman Uralic"/>
                <a:cs typeface="Bookman Uralic"/>
              </a:rPr>
              <a:t>Applications:</a:t>
            </a:r>
            <a:endParaRPr sz="3200">
              <a:latin typeface="Bookman Uralic"/>
              <a:cs typeface="Bookman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700">
              <a:latin typeface="Bookman Uralic"/>
              <a:cs typeface="Bookman Uralic"/>
            </a:endParaRPr>
          </a:p>
          <a:p>
            <a:pPr marL="942340" indent="-47307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942340" algn="l"/>
                <a:tab pos="942975" algn="l"/>
              </a:tabLst>
            </a:pPr>
            <a:r>
              <a:rPr sz="3200" spc="175" smtClean="0">
                <a:latin typeface="Georgia"/>
                <a:cs typeface="Georgia"/>
              </a:rPr>
              <a:t>Graphene</a:t>
            </a:r>
            <a:endParaRPr sz="3200">
              <a:latin typeface="Georgia"/>
              <a:cs typeface="Georgia"/>
            </a:endParaRPr>
          </a:p>
          <a:p>
            <a:pPr marL="927100" marR="1383665" indent="-457200">
              <a:lnSpc>
                <a:spcPct val="135400"/>
              </a:lnSpc>
              <a:spcBef>
                <a:spcPts val="3300"/>
              </a:spcBef>
              <a:buFont typeface="Wingdings"/>
              <a:buChar char=""/>
              <a:tabLst>
                <a:tab pos="942340" algn="l"/>
                <a:tab pos="942975" algn="l"/>
              </a:tabLst>
            </a:pPr>
            <a:r>
              <a:rPr sz="3200" spc="229" dirty="0">
                <a:latin typeface="Georgia"/>
                <a:cs typeface="Georgia"/>
              </a:rPr>
              <a:t>Quantum </a:t>
            </a:r>
            <a:r>
              <a:rPr sz="3200" spc="150" dirty="0">
                <a:latin typeface="Georgia"/>
                <a:cs typeface="Georgia"/>
              </a:rPr>
              <a:t>dots  </a:t>
            </a:r>
            <a:r>
              <a:rPr sz="3200" spc="125" dirty="0">
                <a:latin typeface="Georgia"/>
                <a:cs typeface="Georgia"/>
              </a:rPr>
              <a:t>(semiconductor</a:t>
            </a:r>
            <a:r>
              <a:rPr sz="3200" spc="215" dirty="0">
                <a:latin typeface="Georgia"/>
                <a:cs typeface="Georgia"/>
              </a:rPr>
              <a:t> </a:t>
            </a:r>
            <a:r>
              <a:rPr sz="3200" spc="125" dirty="0">
                <a:latin typeface="Georgia"/>
                <a:cs typeface="Georgia"/>
              </a:rPr>
              <a:t>nanoparticles)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55498"/>
            <a:ext cx="3609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Nanomaterials: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39" y="596900"/>
            <a:ext cx="8964930" cy="57404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68300" marR="17780" indent="-342900">
              <a:lnSpc>
                <a:spcPct val="149600"/>
              </a:lnSpc>
              <a:spcBef>
                <a:spcPts val="50"/>
              </a:spcBef>
              <a:buFont typeface="Wingdings"/>
              <a:buChar char=""/>
              <a:tabLst>
                <a:tab pos="367665" algn="l"/>
                <a:tab pos="368300" algn="l"/>
              </a:tabLst>
            </a:pPr>
            <a:r>
              <a:rPr sz="2200" b="1" spc="-5" dirty="0">
                <a:latin typeface="Bookman Uralic"/>
                <a:cs typeface="Bookman Uralic"/>
              </a:rPr>
              <a:t>Definition: </a:t>
            </a:r>
            <a:r>
              <a:rPr sz="2200" spc="155" dirty="0">
                <a:latin typeface="Georgia"/>
                <a:cs typeface="Georgia"/>
              </a:rPr>
              <a:t>Quantum </a:t>
            </a:r>
            <a:r>
              <a:rPr sz="2200" spc="100" dirty="0">
                <a:latin typeface="Georgia"/>
                <a:cs typeface="Georgia"/>
              </a:rPr>
              <a:t>dots </a:t>
            </a:r>
            <a:r>
              <a:rPr sz="2200" spc="15" dirty="0">
                <a:latin typeface="Georgia"/>
                <a:cs typeface="Georgia"/>
              </a:rPr>
              <a:t>(QDs) </a:t>
            </a:r>
            <a:r>
              <a:rPr sz="2200" spc="105" dirty="0">
                <a:latin typeface="Georgia"/>
                <a:cs typeface="Georgia"/>
              </a:rPr>
              <a:t>are </a:t>
            </a:r>
            <a:r>
              <a:rPr sz="2200" spc="65" dirty="0">
                <a:latin typeface="Georgia"/>
                <a:cs typeface="Georgia"/>
              </a:rPr>
              <a:t>often referred </a:t>
            </a:r>
            <a:r>
              <a:rPr sz="2200" spc="60" dirty="0">
                <a:latin typeface="Georgia"/>
                <a:cs typeface="Georgia"/>
              </a:rPr>
              <a:t>to </a:t>
            </a:r>
            <a:r>
              <a:rPr sz="2200" spc="70" dirty="0">
                <a:latin typeface="Georgia"/>
                <a:cs typeface="Georgia"/>
              </a:rPr>
              <a:t>very </a:t>
            </a:r>
            <a:r>
              <a:rPr sz="2200" spc="85" dirty="0">
                <a:latin typeface="Georgia"/>
                <a:cs typeface="Georgia"/>
              </a:rPr>
              <a:t>tiny  </a:t>
            </a:r>
            <a:r>
              <a:rPr sz="2200" spc="120" dirty="0">
                <a:latin typeface="Georgia"/>
                <a:cs typeface="Georgia"/>
              </a:rPr>
              <a:t>man-made </a:t>
            </a:r>
            <a:r>
              <a:rPr sz="2200" spc="105" dirty="0">
                <a:latin typeface="Georgia"/>
                <a:cs typeface="Georgia"/>
              </a:rPr>
              <a:t>semiconductor </a:t>
            </a:r>
            <a:r>
              <a:rPr sz="2200" spc="125" dirty="0">
                <a:latin typeface="Georgia"/>
                <a:cs typeface="Georgia"/>
              </a:rPr>
              <a:t>nanoparticles/structures </a:t>
            </a:r>
            <a:r>
              <a:rPr sz="2200" spc="120" dirty="0">
                <a:latin typeface="Georgia"/>
                <a:cs typeface="Georgia"/>
              </a:rPr>
              <a:t>that  </a:t>
            </a:r>
            <a:r>
              <a:rPr sz="2200" spc="85" dirty="0">
                <a:latin typeface="Georgia"/>
                <a:cs typeface="Georgia"/>
              </a:rPr>
              <a:t>exhibit </a:t>
            </a:r>
            <a:r>
              <a:rPr sz="2200" spc="150" dirty="0">
                <a:latin typeface="Georgia"/>
                <a:cs typeface="Georgia"/>
              </a:rPr>
              <a:t>3 </a:t>
            </a:r>
            <a:r>
              <a:rPr sz="2200" spc="95" dirty="0">
                <a:latin typeface="Georgia"/>
                <a:cs typeface="Georgia"/>
              </a:rPr>
              <a:t>dimensional </a:t>
            </a:r>
            <a:r>
              <a:rPr sz="2200" spc="145" dirty="0">
                <a:latin typeface="Georgia"/>
                <a:cs typeface="Georgia"/>
              </a:rPr>
              <a:t>quantum </a:t>
            </a:r>
            <a:r>
              <a:rPr sz="2200" spc="90" dirty="0">
                <a:latin typeface="Georgia"/>
                <a:cs typeface="Georgia"/>
              </a:rPr>
              <a:t>confinement, </a:t>
            </a:r>
            <a:r>
              <a:rPr sz="2200" spc="114" dirty="0">
                <a:latin typeface="Georgia"/>
                <a:cs typeface="Georgia"/>
              </a:rPr>
              <a:t>which </a:t>
            </a:r>
            <a:r>
              <a:rPr sz="2200" spc="110" dirty="0">
                <a:latin typeface="Georgia"/>
                <a:cs typeface="Georgia"/>
              </a:rPr>
              <a:t>leads </a:t>
            </a:r>
            <a:r>
              <a:rPr sz="2200" spc="60" dirty="0">
                <a:latin typeface="Georgia"/>
                <a:cs typeface="Georgia"/>
              </a:rPr>
              <a:t>to  </a:t>
            </a:r>
            <a:r>
              <a:rPr sz="2200" spc="135" dirty="0">
                <a:latin typeface="Georgia"/>
                <a:cs typeface="Georgia"/>
              </a:rPr>
              <a:t>many </a:t>
            </a:r>
            <a:r>
              <a:rPr sz="2200" spc="125" dirty="0">
                <a:latin typeface="Georgia"/>
                <a:cs typeface="Georgia"/>
              </a:rPr>
              <a:t>unique </a:t>
            </a:r>
            <a:r>
              <a:rPr sz="2200" spc="80" dirty="0">
                <a:latin typeface="Georgia"/>
                <a:cs typeface="Georgia"/>
              </a:rPr>
              <a:t>optical </a:t>
            </a:r>
            <a:r>
              <a:rPr sz="2200" spc="140" dirty="0">
                <a:latin typeface="Georgia"/>
                <a:cs typeface="Georgia"/>
              </a:rPr>
              <a:t>and </a:t>
            </a:r>
            <a:r>
              <a:rPr sz="2200" spc="100" dirty="0">
                <a:latin typeface="Georgia"/>
                <a:cs typeface="Georgia"/>
              </a:rPr>
              <a:t>transport </a:t>
            </a:r>
            <a:r>
              <a:rPr sz="2200" spc="80" dirty="0">
                <a:latin typeface="Georgia"/>
                <a:cs typeface="Georgia"/>
              </a:rPr>
              <a:t>properties </a:t>
            </a:r>
            <a:r>
              <a:rPr sz="2200" spc="110" dirty="0">
                <a:latin typeface="Georgia"/>
                <a:cs typeface="Georgia"/>
              </a:rPr>
              <a:t>, </a:t>
            </a:r>
            <a:r>
              <a:rPr sz="2200" spc="114" dirty="0">
                <a:latin typeface="Georgia"/>
                <a:cs typeface="Georgia"/>
              </a:rPr>
              <a:t>whose </a:t>
            </a:r>
            <a:r>
              <a:rPr sz="2200" spc="90" dirty="0">
                <a:latin typeface="Georgia"/>
                <a:cs typeface="Georgia"/>
              </a:rPr>
              <a:t>size </a:t>
            </a:r>
            <a:r>
              <a:rPr sz="2200" spc="105" dirty="0">
                <a:latin typeface="Georgia"/>
                <a:cs typeface="Georgia"/>
              </a:rPr>
              <a:t>are  </a:t>
            </a:r>
            <a:r>
              <a:rPr sz="2200" spc="95" dirty="0">
                <a:latin typeface="Georgia"/>
                <a:cs typeface="Georgia"/>
              </a:rPr>
              <a:t>normally no </a:t>
            </a:r>
            <a:r>
              <a:rPr sz="2200" spc="80" dirty="0">
                <a:latin typeface="Georgia"/>
                <a:cs typeface="Georgia"/>
              </a:rPr>
              <a:t>more </a:t>
            </a:r>
            <a:r>
              <a:rPr sz="2200" spc="140" dirty="0">
                <a:latin typeface="Georgia"/>
                <a:cs typeface="Georgia"/>
              </a:rPr>
              <a:t>than </a:t>
            </a:r>
            <a:r>
              <a:rPr sz="2200" spc="215" dirty="0">
                <a:latin typeface="Georgia"/>
                <a:cs typeface="Georgia"/>
              </a:rPr>
              <a:t>10 </a:t>
            </a:r>
            <a:r>
              <a:rPr sz="2200" spc="110" dirty="0">
                <a:latin typeface="Georgia"/>
                <a:cs typeface="Georgia"/>
              </a:rPr>
              <a:t>nanometers</a:t>
            </a:r>
            <a:r>
              <a:rPr sz="2200" spc="395" dirty="0">
                <a:latin typeface="Georgia"/>
                <a:cs typeface="Georgia"/>
              </a:rPr>
              <a:t> </a:t>
            </a:r>
            <a:r>
              <a:rPr sz="2200" spc="70" dirty="0">
                <a:latin typeface="Georgia"/>
                <a:cs typeface="Georgia"/>
              </a:rPr>
              <a:t>(2-10nm)</a:t>
            </a:r>
            <a:endParaRPr sz="2200">
              <a:latin typeface="Georgia"/>
              <a:cs typeface="Georgia"/>
            </a:endParaRPr>
          </a:p>
          <a:p>
            <a:pPr marL="368300" indent="-342900">
              <a:lnSpc>
                <a:spcPct val="100000"/>
              </a:lnSpc>
              <a:spcBef>
                <a:spcPts val="1885"/>
              </a:spcBef>
              <a:buFont typeface="Wingdings"/>
              <a:buChar char=""/>
              <a:tabLst>
                <a:tab pos="367665" algn="l"/>
                <a:tab pos="368300" algn="l"/>
              </a:tabLst>
            </a:pPr>
            <a:r>
              <a:rPr sz="2200" b="1" dirty="0">
                <a:latin typeface="Bookman Uralic"/>
                <a:cs typeface="Bookman Uralic"/>
              </a:rPr>
              <a:t>Structure: </a:t>
            </a:r>
            <a:r>
              <a:rPr sz="2200" spc="10" dirty="0">
                <a:latin typeface="Georgia"/>
                <a:cs typeface="Georgia"/>
              </a:rPr>
              <a:t>0 </a:t>
            </a:r>
            <a:r>
              <a:rPr sz="2200" spc="95" dirty="0">
                <a:latin typeface="Georgia"/>
                <a:cs typeface="Georgia"/>
              </a:rPr>
              <a:t>dimensional </a:t>
            </a:r>
            <a:r>
              <a:rPr sz="2200" spc="-55" dirty="0">
                <a:latin typeface="Georgia"/>
                <a:cs typeface="Georgia"/>
              </a:rPr>
              <a:t>(0D)</a:t>
            </a:r>
            <a:r>
              <a:rPr sz="2200" spc="395" dirty="0">
                <a:latin typeface="Georgia"/>
                <a:cs typeface="Georgia"/>
              </a:rPr>
              <a:t> </a:t>
            </a:r>
            <a:r>
              <a:rPr sz="2200" spc="120" dirty="0">
                <a:latin typeface="Georgia"/>
                <a:cs typeface="Georgia"/>
              </a:rPr>
              <a:t>nanostructure;</a:t>
            </a:r>
            <a:endParaRPr sz="2200">
              <a:latin typeface="Georgia"/>
              <a:cs typeface="Georgia"/>
            </a:endParaRPr>
          </a:p>
          <a:p>
            <a:pPr marL="25400" marR="458470" indent="356870">
              <a:lnSpc>
                <a:spcPct val="150500"/>
              </a:lnSpc>
              <a:spcBef>
                <a:spcPts val="430"/>
              </a:spcBef>
            </a:pPr>
            <a:r>
              <a:rPr sz="2200" spc="85" dirty="0">
                <a:latin typeface="Georgia"/>
                <a:cs typeface="Georgia"/>
              </a:rPr>
              <a:t>Electron-hole pair </a:t>
            </a:r>
            <a:r>
              <a:rPr sz="2200" spc="100" dirty="0">
                <a:latin typeface="Georgia"/>
                <a:cs typeface="Georgia"/>
              </a:rPr>
              <a:t>is </a:t>
            </a:r>
            <a:r>
              <a:rPr sz="2200" spc="80" dirty="0">
                <a:latin typeface="Georgia"/>
                <a:cs typeface="Georgia"/>
              </a:rPr>
              <a:t>confined </a:t>
            </a:r>
            <a:r>
              <a:rPr sz="2200" spc="95" dirty="0">
                <a:latin typeface="Georgia"/>
                <a:cs typeface="Georgia"/>
              </a:rPr>
              <a:t>on </a:t>
            </a:r>
            <a:r>
              <a:rPr sz="2200" spc="75" dirty="0">
                <a:latin typeface="Georgia"/>
                <a:cs typeface="Georgia"/>
              </a:rPr>
              <a:t>all </a:t>
            </a:r>
            <a:r>
              <a:rPr sz="2200" spc="150" dirty="0">
                <a:latin typeface="Georgia"/>
                <a:cs typeface="Georgia"/>
              </a:rPr>
              <a:t>3 </a:t>
            </a:r>
            <a:r>
              <a:rPr sz="2200" spc="105" dirty="0">
                <a:latin typeface="Georgia"/>
                <a:cs typeface="Georgia"/>
              </a:rPr>
              <a:t>spatial dimensions  renders the </a:t>
            </a:r>
            <a:r>
              <a:rPr sz="2200" spc="100" dirty="0">
                <a:latin typeface="Georgia"/>
                <a:cs typeface="Georgia"/>
              </a:rPr>
              <a:t>materials </a:t>
            </a:r>
            <a:r>
              <a:rPr sz="2200" spc="60" dirty="0">
                <a:latin typeface="Georgia"/>
                <a:cs typeface="Georgia"/>
              </a:rPr>
              <a:t>to </a:t>
            </a:r>
            <a:r>
              <a:rPr sz="2200" spc="85" dirty="0">
                <a:latin typeface="Georgia"/>
                <a:cs typeface="Georgia"/>
              </a:rPr>
              <a:t>exhibit </a:t>
            </a:r>
            <a:r>
              <a:rPr sz="2200" spc="90" dirty="0">
                <a:latin typeface="Georgia"/>
                <a:cs typeface="Georgia"/>
              </a:rPr>
              <a:t>size </a:t>
            </a:r>
            <a:r>
              <a:rPr sz="2200" spc="100" dirty="0">
                <a:latin typeface="Georgia"/>
                <a:cs typeface="Georgia"/>
              </a:rPr>
              <a:t>dependent </a:t>
            </a:r>
            <a:r>
              <a:rPr sz="2200" spc="65" dirty="0">
                <a:latin typeface="Georgia"/>
                <a:cs typeface="Georgia"/>
              </a:rPr>
              <a:t>color</a:t>
            </a:r>
            <a:r>
              <a:rPr sz="2200" spc="160" dirty="0">
                <a:latin typeface="Georgia"/>
                <a:cs typeface="Georgia"/>
              </a:rPr>
              <a:t> </a:t>
            </a:r>
            <a:r>
              <a:rPr sz="2200" spc="80" dirty="0">
                <a:latin typeface="Georgia"/>
                <a:cs typeface="Georgia"/>
              </a:rPr>
              <a:t>variation</a:t>
            </a:r>
            <a:endParaRPr sz="2200">
              <a:latin typeface="Georgia"/>
              <a:cs typeface="Georgia"/>
            </a:endParaRPr>
          </a:p>
          <a:p>
            <a:pPr marL="368300" marR="50800" indent="-342900">
              <a:lnSpc>
                <a:spcPct val="149100"/>
              </a:lnSpc>
              <a:spcBef>
                <a:spcPts val="590"/>
              </a:spcBef>
              <a:buFont typeface="Wingdings"/>
              <a:buChar char=""/>
              <a:tabLst>
                <a:tab pos="367665" algn="l"/>
                <a:tab pos="368300" algn="l"/>
              </a:tabLst>
            </a:pPr>
            <a:r>
              <a:rPr sz="2200" b="1" spc="-5" dirty="0">
                <a:latin typeface="Bookman Uralic"/>
                <a:cs typeface="Bookman Uralic"/>
              </a:rPr>
              <a:t>Examples: </a:t>
            </a:r>
            <a:r>
              <a:rPr sz="2200" spc="80" dirty="0">
                <a:latin typeface="Georgia"/>
                <a:cs typeface="Georgia"/>
              </a:rPr>
              <a:t>Typically, </a:t>
            </a:r>
            <a:r>
              <a:rPr sz="2200" spc="114" dirty="0">
                <a:latin typeface="Georgia"/>
                <a:cs typeface="Georgia"/>
              </a:rPr>
              <a:t>QD </a:t>
            </a:r>
            <a:r>
              <a:rPr sz="2200" spc="105" dirty="0">
                <a:latin typeface="Georgia"/>
                <a:cs typeface="Georgia"/>
              </a:rPr>
              <a:t>composed </a:t>
            </a:r>
            <a:r>
              <a:rPr sz="2200" spc="15" dirty="0">
                <a:latin typeface="Georgia"/>
                <a:cs typeface="Georgia"/>
              </a:rPr>
              <a:t>of </a:t>
            </a:r>
            <a:r>
              <a:rPr sz="2200" spc="105" dirty="0">
                <a:latin typeface="Georgia"/>
                <a:cs typeface="Georgia"/>
              </a:rPr>
              <a:t>the </a:t>
            </a:r>
            <a:r>
              <a:rPr sz="2200" spc="100" dirty="0">
                <a:latin typeface="Georgia"/>
                <a:cs typeface="Georgia"/>
              </a:rPr>
              <a:t>elements </a:t>
            </a:r>
            <a:r>
              <a:rPr sz="2200" spc="15" dirty="0">
                <a:latin typeface="Georgia"/>
                <a:cs typeface="Georgia"/>
              </a:rPr>
              <a:t>of </a:t>
            </a:r>
            <a:r>
              <a:rPr sz="2200" spc="70" dirty="0">
                <a:latin typeface="Georgia"/>
                <a:cs typeface="Georgia"/>
              </a:rPr>
              <a:t>periodic  </a:t>
            </a:r>
            <a:r>
              <a:rPr sz="2200" spc="120" dirty="0">
                <a:latin typeface="Georgia"/>
                <a:cs typeface="Georgia"/>
              </a:rPr>
              <a:t>groups </a:t>
            </a:r>
            <a:r>
              <a:rPr sz="2200" spc="-20" dirty="0">
                <a:latin typeface="Georgia"/>
                <a:cs typeface="Georgia"/>
              </a:rPr>
              <a:t>II-VI, </a:t>
            </a:r>
            <a:r>
              <a:rPr sz="2200" spc="-45" dirty="0">
                <a:latin typeface="Georgia"/>
                <a:cs typeface="Georgia"/>
              </a:rPr>
              <a:t>III-V </a:t>
            </a:r>
            <a:r>
              <a:rPr sz="2200" spc="140" dirty="0">
                <a:latin typeface="Georgia"/>
                <a:cs typeface="Georgia"/>
              </a:rPr>
              <a:t>and </a:t>
            </a:r>
            <a:r>
              <a:rPr sz="2200" dirty="0">
                <a:latin typeface="Georgia"/>
                <a:cs typeface="Georgia"/>
              </a:rPr>
              <a:t>IV-VI </a:t>
            </a:r>
            <a:r>
              <a:rPr sz="2200" spc="100" dirty="0">
                <a:latin typeface="Georgia"/>
                <a:cs typeface="Georgia"/>
              </a:rPr>
              <a:t>materials </a:t>
            </a:r>
            <a:r>
              <a:rPr sz="2200" spc="75" dirty="0">
                <a:latin typeface="Georgia"/>
                <a:cs typeface="Georgia"/>
              </a:rPr>
              <a:t>like </a:t>
            </a:r>
            <a:r>
              <a:rPr sz="2200" spc="140" dirty="0">
                <a:latin typeface="Georgia"/>
                <a:cs typeface="Georgia"/>
              </a:rPr>
              <a:t>CdSe, </a:t>
            </a:r>
            <a:r>
              <a:rPr sz="2200" spc="114" dirty="0">
                <a:latin typeface="Georgia"/>
                <a:cs typeface="Georgia"/>
              </a:rPr>
              <a:t>CdS</a:t>
            </a:r>
            <a:r>
              <a:rPr sz="2175" spc="172" baseline="-21072" dirty="0">
                <a:latin typeface="Georgia"/>
                <a:cs typeface="Georgia"/>
              </a:rPr>
              <a:t>2</a:t>
            </a:r>
            <a:r>
              <a:rPr sz="2200" spc="114" dirty="0">
                <a:latin typeface="Georgia"/>
                <a:cs typeface="Georgia"/>
              </a:rPr>
              <a:t>,InSe,  </a:t>
            </a:r>
            <a:r>
              <a:rPr sz="2200" spc="110" dirty="0">
                <a:latin typeface="Georgia"/>
                <a:cs typeface="Georgia"/>
              </a:rPr>
              <a:t>PbSe, </a:t>
            </a:r>
            <a:r>
              <a:rPr sz="2200" spc="10" dirty="0">
                <a:latin typeface="Georgia"/>
                <a:cs typeface="Georgia"/>
              </a:rPr>
              <a:t>InP, </a:t>
            </a:r>
            <a:r>
              <a:rPr sz="2200" spc="130" dirty="0">
                <a:latin typeface="Georgia"/>
                <a:cs typeface="Georgia"/>
              </a:rPr>
              <a:t>GaAs, </a:t>
            </a:r>
            <a:r>
              <a:rPr sz="2200" spc="160" dirty="0">
                <a:latin typeface="Georgia"/>
                <a:cs typeface="Georgia"/>
              </a:rPr>
              <a:t>CdSe/Zns</a:t>
            </a:r>
            <a:r>
              <a:rPr sz="2200" spc="425" dirty="0">
                <a:latin typeface="Georgia"/>
                <a:cs typeface="Georgia"/>
              </a:rPr>
              <a:t> </a:t>
            </a:r>
            <a:r>
              <a:rPr sz="2200" spc="100" dirty="0">
                <a:latin typeface="Georgia"/>
                <a:cs typeface="Georgia"/>
              </a:rPr>
              <a:t>etc.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3910" y="108140"/>
            <a:ext cx="6902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40" dirty="0">
                <a:latin typeface="Georgia"/>
                <a:cs typeface="Georgia"/>
              </a:rPr>
              <a:t>Nanomaterials: </a:t>
            </a:r>
            <a:r>
              <a:rPr sz="3600" b="0" spc="254" dirty="0">
                <a:solidFill>
                  <a:srgbClr val="000000"/>
                </a:solidFill>
                <a:latin typeface="Georgia"/>
                <a:cs typeface="Georgia"/>
              </a:rPr>
              <a:t>Quantum</a:t>
            </a:r>
            <a:r>
              <a:rPr sz="3600" b="0" spc="434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3600" b="0" spc="170" dirty="0">
                <a:solidFill>
                  <a:srgbClr val="000000"/>
                </a:solidFill>
                <a:latin typeface="Georgia"/>
                <a:cs typeface="Georgia"/>
              </a:rPr>
              <a:t>Dots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1" y="792480"/>
            <a:ext cx="8890635" cy="590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74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200" b="1" dirty="0">
                <a:latin typeface="Bookman Uralic"/>
                <a:cs typeface="Bookman Uralic"/>
              </a:rPr>
              <a:t>General feature</a:t>
            </a:r>
            <a:r>
              <a:rPr sz="2200" dirty="0">
                <a:latin typeface="Georgia"/>
                <a:cs typeface="Georgia"/>
              </a:rPr>
              <a:t>: </a:t>
            </a:r>
            <a:r>
              <a:rPr sz="2200" spc="90" dirty="0">
                <a:latin typeface="Georgia"/>
                <a:cs typeface="Georgia"/>
              </a:rPr>
              <a:t>When illuminated </a:t>
            </a:r>
            <a:r>
              <a:rPr sz="2200" spc="114" dirty="0">
                <a:latin typeface="Georgia"/>
                <a:cs typeface="Georgia"/>
              </a:rPr>
              <a:t>by </a:t>
            </a:r>
            <a:r>
              <a:rPr sz="2200" spc="60" dirty="0">
                <a:latin typeface="Georgia"/>
                <a:cs typeface="Georgia"/>
              </a:rPr>
              <a:t>UV </a:t>
            </a:r>
            <a:r>
              <a:rPr sz="2200" spc="75" dirty="0">
                <a:latin typeface="Georgia"/>
                <a:cs typeface="Georgia"/>
              </a:rPr>
              <a:t>light, </a:t>
            </a:r>
            <a:r>
              <a:rPr sz="2200" spc="110" dirty="0">
                <a:latin typeface="Georgia"/>
                <a:cs typeface="Georgia"/>
              </a:rPr>
              <a:t>some </a:t>
            </a:r>
            <a:r>
              <a:rPr sz="2200" spc="15" dirty="0">
                <a:latin typeface="Georgia"/>
                <a:cs typeface="Georgia"/>
              </a:rPr>
              <a:t>of </a:t>
            </a:r>
            <a:r>
              <a:rPr sz="2200" spc="105" dirty="0">
                <a:latin typeface="Georgia"/>
                <a:cs typeface="Georgia"/>
              </a:rPr>
              <a:t>the  </a:t>
            </a:r>
            <a:r>
              <a:rPr sz="2200" spc="95" dirty="0">
                <a:latin typeface="Georgia"/>
                <a:cs typeface="Georgia"/>
              </a:rPr>
              <a:t>electrons </a:t>
            </a:r>
            <a:r>
              <a:rPr sz="2200" spc="75" dirty="0">
                <a:latin typeface="Georgia"/>
                <a:cs typeface="Georgia"/>
              </a:rPr>
              <a:t>receive </a:t>
            </a:r>
            <a:r>
              <a:rPr sz="2200" spc="120" dirty="0">
                <a:latin typeface="Georgia"/>
                <a:cs typeface="Georgia"/>
              </a:rPr>
              <a:t>enough </a:t>
            </a:r>
            <a:r>
              <a:rPr sz="2200" spc="85" dirty="0">
                <a:latin typeface="Georgia"/>
                <a:cs typeface="Georgia"/>
              </a:rPr>
              <a:t>energy </a:t>
            </a:r>
            <a:r>
              <a:rPr sz="2200" spc="60" dirty="0">
                <a:latin typeface="Georgia"/>
                <a:cs typeface="Georgia"/>
              </a:rPr>
              <a:t>to </a:t>
            </a:r>
            <a:r>
              <a:rPr sz="2200" spc="125" dirty="0">
                <a:latin typeface="Georgia"/>
                <a:cs typeface="Georgia"/>
              </a:rPr>
              <a:t>break </a:t>
            </a:r>
            <a:r>
              <a:rPr sz="2200" spc="55" dirty="0">
                <a:latin typeface="Georgia"/>
                <a:cs typeface="Georgia"/>
              </a:rPr>
              <a:t>free </a:t>
            </a:r>
            <a:r>
              <a:rPr sz="2200" spc="60" dirty="0">
                <a:latin typeface="Georgia"/>
                <a:cs typeface="Georgia"/>
              </a:rPr>
              <a:t>from</a:t>
            </a:r>
            <a:r>
              <a:rPr sz="2200" spc="254" dirty="0">
                <a:latin typeface="Georgia"/>
                <a:cs typeface="Georgia"/>
              </a:rPr>
              <a:t> </a:t>
            </a:r>
            <a:r>
              <a:rPr sz="2200" spc="105" dirty="0">
                <a:latin typeface="Georgia"/>
                <a:cs typeface="Georgia"/>
              </a:rPr>
              <a:t>the </a:t>
            </a:r>
            <a:r>
              <a:rPr sz="2200" spc="114" dirty="0">
                <a:latin typeface="Georgia"/>
                <a:cs typeface="Georgia"/>
              </a:rPr>
              <a:t>atoms.</a:t>
            </a:r>
            <a:endParaRPr sz="22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56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95" dirty="0">
                <a:latin typeface="Georgia"/>
                <a:cs typeface="Georgia"/>
              </a:rPr>
              <a:t>This capability </a:t>
            </a:r>
            <a:r>
              <a:rPr sz="2200" spc="90" dirty="0">
                <a:latin typeface="Georgia"/>
                <a:cs typeface="Georgia"/>
              </a:rPr>
              <a:t>allows </a:t>
            </a:r>
            <a:r>
              <a:rPr sz="2200" spc="110" dirty="0">
                <a:latin typeface="Georgia"/>
                <a:cs typeface="Georgia"/>
              </a:rPr>
              <a:t>them </a:t>
            </a:r>
            <a:r>
              <a:rPr sz="2200" spc="60" dirty="0">
                <a:latin typeface="Georgia"/>
                <a:cs typeface="Georgia"/>
              </a:rPr>
              <a:t>to </a:t>
            </a:r>
            <a:r>
              <a:rPr sz="2200" spc="70" dirty="0">
                <a:latin typeface="Georgia"/>
                <a:cs typeface="Georgia"/>
              </a:rPr>
              <a:t>move </a:t>
            </a:r>
            <a:r>
              <a:rPr sz="2200" spc="130" dirty="0">
                <a:latin typeface="Georgia"/>
                <a:cs typeface="Georgia"/>
              </a:rPr>
              <a:t>around </a:t>
            </a:r>
            <a:r>
              <a:rPr sz="2200" spc="105" dirty="0">
                <a:latin typeface="Georgia"/>
                <a:cs typeface="Georgia"/>
              </a:rPr>
              <a:t>the </a:t>
            </a:r>
            <a:r>
              <a:rPr sz="2200" spc="100" dirty="0">
                <a:latin typeface="Georgia"/>
                <a:cs typeface="Georgia"/>
              </a:rPr>
              <a:t>nanoparticle,  </a:t>
            </a:r>
            <a:r>
              <a:rPr sz="2200" spc="95" dirty="0">
                <a:latin typeface="Georgia"/>
                <a:cs typeface="Georgia"/>
              </a:rPr>
              <a:t>creating </a:t>
            </a:r>
            <a:r>
              <a:rPr sz="2200" spc="165" dirty="0">
                <a:latin typeface="Georgia"/>
                <a:cs typeface="Georgia"/>
              </a:rPr>
              <a:t>a </a:t>
            </a:r>
            <a:r>
              <a:rPr sz="2200" spc="130" dirty="0">
                <a:latin typeface="Georgia"/>
                <a:cs typeface="Georgia"/>
              </a:rPr>
              <a:t>conductance </a:t>
            </a:r>
            <a:r>
              <a:rPr sz="2200" spc="135" dirty="0">
                <a:latin typeface="Georgia"/>
                <a:cs typeface="Georgia"/>
              </a:rPr>
              <a:t>band </a:t>
            </a:r>
            <a:r>
              <a:rPr sz="2200" spc="80" dirty="0">
                <a:latin typeface="Georgia"/>
                <a:cs typeface="Georgia"/>
              </a:rPr>
              <a:t>in </a:t>
            </a:r>
            <a:r>
              <a:rPr sz="2200" spc="114" dirty="0">
                <a:latin typeface="Georgia"/>
                <a:cs typeface="Georgia"/>
              </a:rPr>
              <a:t>which </a:t>
            </a:r>
            <a:r>
              <a:rPr sz="2200" spc="95" dirty="0">
                <a:latin typeface="Georgia"/>
                <a:cs typeface="Georgia"/>
              </a:rPr>
              <a:t>electrons </a:t>
            </a:r>
            <a:r>
              <a:rPr sz="2200" spc="105" dirty="0">
                <a:latin typeface="Georgia"/>
                <a:cs typeface="Georgia"/>
              </a:rPr>
              <a:t>are </a:t>
            </a:r>
            <a:r>
              <a:rPr sz="2200" spc="55" dirty="0">
                <a:latin typeface="Georgia"/>
                <a:cs typeface="Georgia"/>
              </a:rPr>
              <a:t>free </a:t>
            </a:r>
            <a:r>
              <a:rPr sz="2200" spc="60" dirty="0">
                <a:latin typeface="Georgia"/>
                <a:cs typeface="Georgia"/>
              </a:rPr>
              <a:t>to  </a:t>
            </a:r>
            <a:r>
              <a:rPr sz="2200" spc="70" dirty="0">
                <a:latin typeface="Georgia"/>
                <a:cs typeface="Georgia"/>
              </a:rPr>
              <a:t>move </a:t>
            </a:r>
            <a:r>
              <a:rPr sz="2200" spc="120" dirty="0">
                <a:latin typeface="Georgia"/>
                <a:cs typeface="Georgia"/>
              </a:rPr>
              <a:t>through </a:t>
            </a:r>
            <a:r>
              <a:rPr sz="2200" spc="165" dirty="0">
                <a:latin typeface="Georgia"/>
                <a:cs typeface="Georgia"/>
              </a:rPr>
              <a:t>a </a:t>
            </a:r>
            <a:r>
              <a:rPr sz="2200" spc="90" dirty="0">
                <a:latin typeface="Georgia"/>
                <a:cs typeface="Georgia"/>
              </a:rPr>
              <a:t>material </a:t>
            </a:r>
            <a:r>
              <a:rPr sz="2200" spc="140" dirty="0">
                <a:latin typeface="Georgia"/>
                <a:cs typeface="Georgia"/>
              </a:rPr>
              <a:t>and </a:t>
            </a:r>
            <a:r>
              <a:rPr sz="2200" spc="125" dirty="0">
                <a:latin typeface="Georgia"/>
                <a:cs typeface="Georgia"/>
              </a:rPr>
              <a:t>conduct </a:t>
            </a:r>
            <a:r>
              <a:rPr sz="2200" spc="75" dirty="0">
                <a:latin typeface="Georgia"/>
                <a:cs typeface="Georgia"/>
              </a:rPr>
              <a:t>electricity. </a:t>
            </a:r>
            <a:r>
              <a:rPr sz="2200" spc="90" dirty="0">
                <a:latin typeface="Georgia"/>
                <a:cs typeface="Georgia"/>
              </a:rPr>
              <a:t>When </a:t>
            </a:r>
            <a:r>
              <a:rPr sz="2200" spc="114" dirty="0">
                <a:latin typeface="Georgia"/>
                <a:cs typeface="Georgia"/>
              </a:rPr>
              <a:t>these  </a:t>
            </a:r>
            <a:r>
              <a:rPr sz="2200" spc="95" dirty="0">
                <a:latin typeface="Georgia"/>
                <a:cs typeface="Georgia"/>
              </a:rPr>
              <a:t>electrons </a:t>
            </a:r>
            <a:r>
              <a:rPr sz="2200" spc="80" dirty="0">
                <a:latin typeface="Georgia"/>
                <a:cs typeface="Georgia"/>
              </a:rPr>
              <a:t>drop </a:t>
            </a:r>
            <a:r>
              <a:rPr sz="2200" spc="155" dirty="0">
                <a:latin typeface="Georgia"/>
                <a:cs typeface="Georgia"/>
              </a:rPr>
              <a:t>back </a:t>
            </a:r>
            <a:r>
              <a:rPr sz="2200" spc="70" dirty="0">
                <a:latin typeface="Georgia"/>
                <a:cs typeface="Georgia"/>
              </a:rPr>
              <a:t>into </a:t>
            </a:r>
            <a:r>
              <a:rPr sz="2200" spc="105" dirty="0">
                <a:latin typeface="Georgia"/>
                <a:cs typeface="Georgia"/>
              </a:rPr>
              <a:t>the </a:t>
            </a:r>
            <a:r>
              <a:rPr sz="2200" spc="100" dirty="0">
                <a:latin typeface="Georgia"/>
                <a:cs typeface="Georgia"/>
              </a:rPr>
              <a:t>outer </a:t>
            </a:r>
            <a:r>
              <a:rPr sz="2200" spc="65" dirty="0">
                <a:latin typeface="Georgia"/>
                <a:cs typeface="Georgia"/>
              </a:rPr>
              <a:t>orbit </a:t>
            </a:r>
            <a:r>
              <a:rPr sz="2200" spc="130" dirty="0">
                <a:latin typeface="Georgia"/>
                <a:cs typeface="Georgia"/>
              </a:rPr>
              <a:t>around </a:t>
            </a:r>
            <a:r>
              <a:rPr sz="2200" spc="105" dirty="0">
                <a:latin typeface="Georgia"/>
                <a:cs typeface="Georgia"/>
              </a:rPr>
              <a:t>the atom </a:t>
            </a:r>
            <a:r>
              <a:rPr sz="2200" spc="40" dirty="0">
                <a:latin typeface="Georgia"/>
                <a:cs typeface="Georgia"/>
              </a:rPr>
              <a:t>(the  </a:t>
            </a:r>
            <a:r>
              <a:rPr sz="2200" spc="100" dirty="0">
                <a:latin typeface="Georgia"/>
                <a:cs typeface="Georgia"/>
              </a:rPr>
              <a:t>valence </a:t>
            </a:r>
            <a:r>
              <a:rPr sz="2200" spc="80" dirty="0">
                <a:latin typeface="Georgia"/>
                <a:cs typeface="Georgia"/>
              </a:rPr>
              <a:t>band), </a:t>
            </a:r>
            <a:r>
              <a:rPr sz="2200" spc="105" dirty="0">
                <a:latin typeface="Georgia"/>
                <a:cs typeface="Georgia"/>
              </a:rPr>
              <a:t>they </a:t>
            </a:r>
            <a:r>
              <a:rPr sz="2200" spc="70" dirty="0">
                <a:latin typeface="Georgia"/>
                <a:cs typeface="Georgia"/>
              </a:rPr>
              <a:t>emit</a:t>
            </a:r>
            <a:r>
              <a:rPr sz="2200" spc="390" dirty="0">
                <a:latin typeface="Georgia"/>
                <a:cs typeface="Georgia"/>
              </a:rPr>
              <a:t> </a:t>
            </a:r>
            <a:r>
              <a:rPr sz="2200" spc="75" dirty="0">
                <a:latin typeface="Georgia"/>
                <a:cs typeface="Georgia"/>
              </a:rPr>
              <a:t>light.</a:t>
            </a:r>
            <a:endParaRPr sz="22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16399"/>
              </a:lnSpc>
              <a:spcBef>
                <a:spcPts val="65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85" dirty="0">
                <a:solidFill>
                  <a:srgbClr val="B22713"/>
                </a:solidFill>
                <a:latin typeface="Georgia"/>
                <a:cs typeface="Georgia"/>
              </a:rPr>
              <a:t>The </a:t>
            </a:r>
            <a:r>
              <a:rPr sz="2200" spc="65" dirty="0">
                <a:solidFill>
                  <a:srgbClr val="B22713"/>
                </a:solidFill>
                <a:latin typeface="Georgia"/>
                <a:cs typeface="Georgia"/>
              </a:rPr>
              <a:t>color </a:t>
            </a:r>
            <a:r>
              <a:rPr sz="2200" spc="15" dirty="0">
                <a:solidFill>
                  <a:srgbClr val="B22713"/>
                </a:solidFill>
                <a:latin typeface="Georgia"/>
                <a:cs typeface="Georgia"/>
              </a:rPr>
              <a:t>of </a:t>
            </a:r>
            <a:r>
              <a:rPr sz="2200" spc="120" dirty="0">
                <a:solidFill>
                  <a:srgbClr val="B22713"/>
                </a:solidFill>
                <a:latin typeface="Georgia"/>
                <a:cs typeface="Georgia"/>
              </a:rPr>
              <a:t>that </a:t>
            </a:r>
            <a:r>
              <a:rPr sz="2200" spc="70" dirty="0">
                <a:solidFill>
                  <a:srgbClr val="B22713"/>
                </a:solidFill>
                <a:latin typeface="Georgia"/>
                <a:cs typeface="Georgia"/>
              </a:rPr>
              <a:t>light </a:t>
            </a:r>
            <a:r>
              <a:rPr sz="2200" spc="114" dirty="0">
                <a:solidFill>
                  <a:srgbClr val="B22713"/>
                </a:solidFill>
                <a:latin typeface="Georgia"/>
                <a:cs typeface="Georgia"/>
              </a:rPr>
              <a:t>depends </a:t>
            </a:r>
            <a:r>
              <a:rPr sz="2200" spc="95" dirty="0">
                <a:solidFill>
                  <a:srgbClr val="B22713"/>
                </a:solidFill>
                <a:latin typeface="Georgia"/>
                <a:cs typeface="Georgia"/>
              </a:rPr>
              <a:t>on </a:t>
            </a:r>
            <a:r>
              <a:rPr sz="2200" spc="105" dirty="0">
                <a:solidFill>
                  <a:srgbClr val="B22713"/>
                </a:solidFill>
                <a:latin typeface="Georgia"/>
                <a:cs typeface="Georgia"/>
              </a:rPr>
              <a:t>the </a:t>
            </a:r>
            <a:r>
              <a:rPr sz="2200" spc="85" dirty="0">
                <a:solidFill>
                  <a:srgbClr val="B22713"/>
                </a:solidFill>
                <a:latin typeface="Georgia"/>
                <a:cs typeface="Georgia"/>
              </a:rPr>
              <a:t>energy </a:t>
            </a:r>
            <a:r>
              <a:rPr sz="2200" spc="75" dirty="0">
                <a:solidFill>
                  <a:srgbClr val="B22713"/>
                </a:solidFill>
                <a:latin typeface="Georgia"/>
                <a:cs typeface="Georgia"/>
              </a:rPr>
              <a:t>difference  </a:t>
            </a:r>
            <a:r>
              <a:rPr sz="2200" spc="95" dirty="0">
                <a:solidFill>
                  <a:srgbClr val="B22713"/>
                </a:solidFill>
                <a:latin typeface="Georgia"/>
                <a:cs typeface="Georgia"/>
              </a:rPr>
              <a:t>between </a:t>
            </a:r>
            <a:r>
              <a:rPr sz="2200" spc="105" dirty="0">
                <a:solidFill>
                  <a:srgbClr val="B22713"/>
                </a:solidFill>
                <a:latin typeface="Georgia"/>
                <a:cs typeface="Georgia"/>
              </a:rPr>
              <a:t>the </a:t>
            </a:r>
            <a:r>
              <a:rPr sz="2200" spc="130" dirty="0">
                <a:solidFill>
                  <a:srgbClr val="B22713"/>
                </a:solidFill>
                <a:latin typeface="Georgia"/>
                <a:cs typeface="Georgia"/>
              </a:rPr>
              <a:t>conductance </a:t>
            </a:r>
            <a:r>
              <a:rPr sz="2200" spc="135" dirty="0">
                <a:solidFill>
                  <a:srgbClr val="B22713"/>
                </a:solidFill>
                <a:latin typeface="Georgia"/>
                <a:cs typeface="Georgia"/>
              </a:rPr>
              <a:t>band </a:t>
            </a:r>
            <a:r>
              <a:rPr sz="2200" spc="140" dirty="0">
                <a:solidFill>
                  <a:srgbClr val="B22713"/>
                </a:solidFill>
                <a:latin typeface="Georgia"/>
                <a:cs typeface="Georgia"/>
              </a:rPr>
              <a:t>and </a:t>
            </a:r>
            <a:r>
              <a:rPr sz="2200" spc="105" dirty="0">
                <a:solidFill>
                  <a:srgbClr val="B22713"/>
                </a:solidFill>
                <a:latin typeface="Georgia"/>
                <a:cs typeface="Georgia"/>
              </a:rPr>
              <a:t>the </a:t>
            </a:r>
            <a:r>
              <a:rPr sz="2200" spc="100" dirty="0">
                <a:solidFill>
                  <a:srgbClr val="B22713"/>
                </a:solidFill>
                <a:latin typeface="Georgia"/>
                <a:cs typeface="Georgia"/>
              </a:rPr>
              <a:t>valence</a:t>
            </a:r>
            <a:r>
              <a:rPr sz="2200" spc="475" dirty="0">
                <a:solidFill>
                  <a:srgbClr val="B22713"/>
                </a:solidFill>
                <a:latin typeface="Georgia"/>
                <a:cs typeface="Georgia"/>
              </a:rPr>
              <a:t> </a:t>
            </a:r>
            <a:r>
              <a:rPr sz="2200" spc="135" dirty="0">
                <a:solidFill>
                  <a:srgbClr val="B22713"/>
                </a:solidFill>
                <a:latin typeface="Georgia"/>
                <a:cs typeface="Georgia"/>
              </a:rPr>
              <a:t>band</a:t>
            </a:r>
            <a:endParaRPr sz="22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20200"/>
              </a:lnSpc>
              <a:spcBef>
                <a:spcPts val="55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20" dirty="0">
                <a:latin typeface="Georgia"/>
                <a:cs typeface="Georgia"/>
              </a:rPr>
              <a:t>A </a:t>
            </a:r>
            <a:r>
              <a:rPr sz="2200" spc="75" dirty="0">
                <a:latin typeface="Georgia"/>
                <a:cs typeface="Georgia"/>
              </a:rPr>
              <a:t>majority </a:t>
            </a:r>
            <a:r>
              <a:rPr sz="2200" spc="15" dirty="0">
                <a:latin typeface="Georgia"/>
                <a:cs typeface="Georgia"/>
              </a:rPr>
              <a:t>of </a:t>
            </a:r>
            <a:r>
              <a:rPr sz="2200" spc="140" dirty="0">
                <a:latin typeface="Georgia"/>
                <a:cs typeface="Georgia"/>
              </a:rPr>
              <a:t>QDs </a:t>
            </a:r>
            <a:r>
              <a:rPr sz="2200" spc="114" dirty="0">
                <a:latin typeface="Georgia"/>
                <a:cs typeface="Georgia"/>
              </a:rPr>
              <a:t>have </a:t>
            </a:r>
            <a:r>
              <a:rPr sz="2200" spc="105" dirty="0">
                <a:latin typeface="Georgia"/>
                <a:cs typeface="Georgia"/>
              </a:rPr>
              <a:t>the </a:t>
            </a:r>
            <a:r>
              <a:rPr sz="2200" spc="75" dirty="0">
                <a:latin typeface="Georgia"/>
                <a:cs typeface="Georgia"/>
              </a:rPr>
              <a:t>ability </a:t>
            </a:r>
            <a:r>
              <a:rPr sz="2200" spc="60" dirty="0">
                <a:latin typeface="Georgia"/>
                <a:cs typeface="Georgia"/>
              </a:rPr>
              <a:t>to </a:t>
            </a:r>
            <a:r>
              <a:rPr sz="2200" spc="70" dirty="0">
                <a:latin typeface="Georgia"/>
                <a:cs typeface="Georgia"/>
              </a:rPr>
              <a:t>emit light </a:t>
            </a:r>
            <a:r>
              <a:rPr sz="2200" spc="15" dirty="0">
                <a:latin typeface="Georgia"/>
                <a:cs typeface="Georgia"/>
              </a:rPr>
              <a:t>of </a:t>
            </a:r>
            <a:r>
              <a:rPr sz="2200" spc="85" dirty="0">
                <a:latin typeface="Georgia"/>
                <a:cs typeface="Georgia"/>
              </a:rPr>
              <a:t>specific  </a:t>
            </a:r>
            <a:r>
              <a:rPr sz="2200" spc="100" dirty="0">
                <a:latin typeface="Georgia"/>
                <a:cs typeface="Georgia"/>
              </a:rPr>
              <a:t>wavelengths </a:t>
            </a:r>
            <a:r>
              <a:rPr sz="2200" dirty="0">
                <a:latin typeface="Georgia"/>
                <a:cs typeface="Georgia"/>
              </a:rPr>
              <a:t>if </a:t>
            </a:r>
            <a:r>
              <a:rPr sz="2200" spc="85" dirty="0">
                <a:latin typeface="Georgia"/>
                <a:cs typeface="Georgia"/>
              </a:rPr>
              <a:t>excited </a:t>
            </a:r>
            <a:r>
              <a:rPr sz="2200" spc="114" dirty="0">
                <a:latin typeface="Georgia"/>
                <a:cs typeface="Georgia"/>
              </a:rPr>
              <a:t>by </a:t>
            </a:r>
            <a:r>
              <a:rPr sz="2200" spc="70" dirty="0">
                <a:latin typeface="Georgia"/>
                <a:cs typeface="Georgia"/>
              </a:rPr>
              <a:t>light </a:t>
            </a:r>
            <a:r>
              <a:rPr sz="2200" spc="55" dirty="0">
                <a:latin typeface="Georgia"/>
                <a:cs typeface="Georgia"/>
              </a:rPr>
              <a:t>or</a:t>
            </a:r>
            <a:r>
              <a:rPr sz="2200" spc="65" dirty="0">
                <a:latin typeface="Georgia"/>
                <a:cs typeface="Georgia"/>
              </a:rPr>
              <a:t> </a:t>
            </a:r>
            <a:r>
              <a:rPr sz="2200" spc="75" dirty="0">
                <a:latin typeface="Georgia"/>
                <a:cs typeface="Georgia"/>
              </a:rPr>
              <a:t>electricity.</a:t>
            </a:r>
            <a:endParaRPr sz="22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18800"/>
              </a:lnSpc>
              <a:spcBef>
                <a:spcPts val="59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85" dirty="0">
                <a:latin typeface="Georgia"/>
                <a:cs typeface="Georgia"/>
              </a:rPr>
              <a:t>The </a:t>
            </a:r>
            <a:r>
              <a:rPr sz="2200" spc="80" dirty="0">
                <a:latin typeface="Georgia"/>
                <a:cs typeface="Georgia"/>
              </a:rPr>
              <a:t>electronic </a:t>
            </a:r>
            <a:r>
              <a:rPr sz="2200" spc="110" dirty="0">
                <a:latin typeface="Georgia"/>
                <a:cs typeface="Georgia"/>
              </a:rPr>
              <a:t>characteristics </a:t>
            </a:r>
            <a:r>
              <a:rPr sz="2200" spc="15" dirty="0">
                <a:latin typeface="Georgia"/>
                <a:cs typeface="Georgia"/>
              </a:rPr>
              <a:t>of </a:t>
            </a:r>
            <a:r>
              <a:rPr sz="2200" spc="140" dirty="0">
                <a:latin typeface="Georgia"/>
                <a:cs typeface="Georgia"/>
              </a:rPr>
              <a:t>QDs </a:t>
            </a:r>
            <a:r>
              <a:rPr sz="2200" spc="105" dirty="0">
                <a:latin typeface="Georgia"/>
                <a:cs typeface="Georgia"/>
              </a:rPr>
              <a:t>are </a:t>
            </a:r>
            <a:r>
              <a:rPr sz="2200" spc="90" dirty="0">
                <a:latin typeface="Georgia"/>
                <a:cs typeface="Georgia"/>
              </a:rPr>
              <a:t>determined </a:t>
            </a:r>
            <a:r>
              <a:rPr sz="2200" spc="114" dirty="0">
                <a:latin typeface="Georgia"/>
                <a:cs typeface="Georgia"/>
              </a:rPr>
              <a:t>by </a:t>
            </a:r>
            <a:r>
              <a:rPr sz="2200" spc="80" dirty="0">
                <a:latin typeface="Georgia"/>
                <a:cs typeface="Georgia"/>
              </a:rPr>
              <a:t>their  </a:t>
            </a:r>
            <a:r>
              <a:rPr sz="2200" spc="90" dirty="0">
                <a:latin typeface="Georgia"/>
                <a:cs typeface="Georgia"/>
              </a:rPr>
              <a:t>size </a:t>
            </a:r>
            <a:r>
              <a:rPr sz="2200" spc="140" dirty="0">
                <a:latin typeface="Georgia"/>
                <a:cs typeface="Georgia"/>
              </a:rPr>
              <a:t>and </a:t>
            </a:r>
            <a:r>
              <a:rPr sz="2200" spc="135" dirty="0">
                <a:latin typeface="Georgia"/>
                <a:cs typeface="Georgia"/>
              </a:rPr>
              <a:t>shape, </a:t>
            </a:r>
            <a:r>
              <a:rPr sz="2200" spc="114" dirty="0">
                <a:latin typeface="Georgia"/>
                <a:cs typeface="Georgia"/>
              </a:rPr>
              <a:t>which </a:t>
            </a:r>
            <a:r>
              <a:rPr sz="2200" spc="140" dirty="0">
                <a:latin typeface="Georgia"/>
                <a:cs typeface="Georgia"/>
              </a:rPr>
              <a:t>means </a:t>
            </a:r>
            <a:r>
              <a:rPr sz="2200" spc="85" dirty="0">
                <a:latin typeface="Georgia"/>
                <a:cs typeface="Georgia"/>
              </a:rPr>
              <a:t>we </a:t>
            </a:r>
            <a:r>
              <a:rPr sz="2200" spc="155" dirty="0">
                <a:latin typeface="Georgia"/>
                <a:cs typeface="Georgia"/>
              </a:rPr>
              <a:t>can </a:t>
            </a:r>
            <a:r>
              <a:rPr sz="2200" spc="80" dirty="0">
                <a:latin typeface="Georgia"/>
                <a:cs typeface="Georgia"/>
              </a:rPr>
              <a:t>control their </a:t>
            </a:r>
            <a:r>
              <a:rPr sz="2200" spc="100" dirty="0">
                <a:latin typeface="Georgia"/>
                <a:cs typeface="Georgia"/>
              </a:rPr>
              <a:t>emission  wavelengths </a:t>
            </a:r>
            <a:r>
              <a:rPr sz="2200" spc="114" dirty="0">
                <a:latin typeface="Georgia"/>
                <a:cs typeface="Georgia"/>
              </a:rPr>
              <a:t>by tuning </a:t>
            </a:r>
            <a:r>
              <a:rPr sz="2200" spc="80" dirty="0">
                <a:latin typeface="Georgia"/>
                <a:cs typeface="Georgia"/>
              </a:rPr>
              <a:t>their</a:t>
            </a:r>
            <a:r>
              <a:rPr sz="2200" spc="345" dirty="0">
                <a:latin typeface="Georgia"/>
                <a:cs typeface="Georgia"/>
              </a:rPr>
              <a:t> </a:t>
            </a:r>
            <a:r>
              <a:rPr sz="2200" spc="90" dirty="0">
                <a:latin typeface="Georgia"/>
                <a:cs typeface="Georgia"/>
              </a:rPr>
              <a:t>size.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3910" y="108140"/>
            <a:ext cx="6902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40" dirty="0">
                <a:latin typeface="Georgia"/>
                <a:cs typeface="Georgia"/>
              </a:rPr>
              <a:t>Nanomaterials: </a:t>
            </a:r>
            <a:r>
              <a:rPr sz="3600" b="0" spc="254" dirty="0">
                <a:solidFill>
                  <a:srgbClr val="000000"/>
                </a:solidFill>
                <a:latin typeface="Georgia"/>
                <a:cs typeface="Georgia"/>
              </a:rPr>
              <a:t>Quantum</a:t>
            </a:r>
            <a:r>
              <a:rPr sz="3600" b="0" spc="434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3600" b="0" spc="170" dirty="0">
                <a:solidFill>
                  <a:srgbClr val="000000"/>
                </a:solidFill>
                <a:latin typeface="Georgia"/>
                <a:cs typeface="Georgia"/>
              </a:rPr>
              <a:t>Dots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9745" cy="664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1" y="657860"/>
            <a:ext cx="8535035" cy="59029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b="1" dirty="0">
                <a:latin typeface="Bookman Uralic"/>
                <a:cs typeface="Bookman Uralic"/>
              </a:rPr>
              <a:t>Quantum </a:t>
            </a:r>
            <a:r>
              <a:rPr sz="2000" b="1" spc="-5" dirty="0">
                <a:latin typeface="Bookman Uralic"/>
                <a:cs typeface="Bookman Uralic"/>
              </a:rPr>
              <a:t>Confinement: What does it</a:t>
            </a:r>
            <a:r>
              <a:rPr sz="2000" b="1" spc="-15" dirty="0">
                <a:latin typeface="Bookman Uralic"/>
                <a:cs typeface="Bookman Uralic"/>
              </a:rPr>
              <a:t> </a:t>
            </a:r>
            <a:r>
              <a:rPr sz="2000" b="1" dirty="0">
                <a:latin typeface="Bookman Uralic"/>
                <a:cs typeface="Bookman Uralic"/>
              </a:rPr>
              <a:t>mean?</a:t>
            </a:r>
            <a:endParaRPr sz="2000">
              <a:latin typeface="Bookman Uralic"/>
              <a:cs typeface="Bookman Uralic"/>
            </a:endParaRPr>
          </a:p>
          <a:p>
            <a:pPr marL="355600" marR="209550" indent="-342900">
              <a:lnSpc>
                <a:spcPct val="129600"/>
              </a:lnSpc>
              <a:spcBef>
                <a:spcPts val="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25" dirty="0">
                <a:latin typeface="Georgia"/>
                <a:cs typeface="Georgia"/>
              </a:rPr>
              <a:t>Change </a:t>
            </a:r>
            <a:r>
              <a:rPr sz="2000" spc="15" dirty="0">
                <a:latin typeface="Georgia"/>
                <a:cs typeface="Georgia"/>
              </a:rPr>
              <a:t>of </a:t>
            </a:r>
            <a:r>
              <a:rPr sz="2000" spc="75" dirty="0">
                <a:latin typeface="Georgia"/>
                <a:cs typeface="Georgia"/>
              </a:rPr>
              <a:t>electronic </a:t>
            </a:r>
            <a:r>
              <a:rPr sz="2000" spc="125" dirty="0">
                <a:latin typeface="Georgia"/>
                <a:cs typeface="Georgia"/>
              </a:rPr>
              <a:t>and </a:t>
            </a:r>
            <a:r>
              <a:rPr sz="2000" spc="75" dirty="0">
                <a:latin typeface="Georgia"/>
                <a:cs typeface="Georgia"/>
              </a:rPr>
              <a:t>optical properties </a:t>
            </a:r>
            <a:r>
              <a:rPr sz="2000" spc="110" dirty="0">
                <a:latin typeface="Georgia"/>
                <a:cs typeface="Georgia"/>
              </a:rPr>
              <a:t>when </a:t>
            </a:r>
            <a:r>
              <a:rPr sz="2000" spc="95" dirty="0">
                <a:latin typeface="Georgia"/>
                <a:cs typeface="Georgia"/>
              </a:rPr>
              <a:t>the </a:t>
            </a:r>
            <a:r>
              <a:rPr sz="2000" spc="80" dirty="0">
                <a:latin typeface="Georgia"/>
                <a:cs typeface="Georgia"/>
              </a:rPr>
              <a:t>material  </a:t>
            </a:r>
            <a:r>
              <a:rPr sz="2000" spc="100" dirty="0">
                <a:latin typeface="Georgia"/>
                <a:cs typeface="Georgia"/>
              </a:rPr>
              <a:t>sampled </a:t>
            </a:r>
            <a:r>
              <a:rPr sz="2000" spc="90" dirty="0">
                <a:latin typeface="Georgia"/>
                <a:cs typeface="Georgia"/>
              </a:rPr>
              <a:t>is </a:t>
            </a:r>
            <a:r>
              <a:rPr sz="2000" spc="15" dirty="0">
                <a:latin typeface="Georgia"/>
                <a:cs typeface="Georgia"/>
              </a:rPr>
              <a:t>of </a:t>
            </a:r>
            <a:r>
              <a:rPr sz="2000" spc="80" dirty="0">
                <a:latin typeface="Georgia"/>
                <a:cs typeface="Georgia"/>
              </a:rPr>
              <a:t>sufficiently </a:t>
            </a:r>
            <a:r>
              <a:rPr sz="2000" spc="95" dirty="0">
                <a:latin typeface="Georgia"/>
                <a:cs typeface="Georgia"/>
              </a:rPr>
              <a:t>small </a:t>
            </a:r>
            <a:r>
              <a:rPr sz="2000" spc="80" dirty="0">
                <a:latin typeface="Georgia"/>
                <a:cs typeface="Georgia"/>
              </a:rPr>
              <a:t>size </a:t>
            </a:r>
            <a:r>
              <a:rPr sz="2000" spc="50" dirty="0">
                <a:latin typeface="Georgia"/>
                <a:cs typeface="Georgia"/>
              </a:rPr>
              <a:t>- </a:t>
            </a:r>
            <a:r>
              <a:rPr sz="2000" spc="75" dirty="0">
                <a:latin typeface="Georgia"/>
                <a:cs typeface="Georgia"/>
              </a:rPr>
              <a:t>typically </a:t>
            </a:r>
            <a:r>
              <a:rPr sz="2000" spc="195" dirty="0">
                <a:latin typeface="Georgia"/>
                <a:cs typeface="Georgia"/>
              </a:rPr>
              <a:t>10 </a:t>
            </a:r>
            <a:r>
              <a:rPr sz="2000" spc="100" dirty="0">
                <a:latin typeface="Georgia"/>
                <a:cs typeface="Georgia"/>
              </a:rPr>
              <a:t>nanometers </a:t>
            </a:r>
            <a:r>
              <a:rPr sz="2000" spc="50" dirty="0">
                <a:latin typeface="Georgia"/>
                <a:cs typeface="Georgia"/>
              </a:rPr>
              <a:t>or  </a:t>
            </a:r>
            <a:r>
              <a:rPr sz="2000" spc="105" dirty="0">
                <a:latin typeface="Georgia"/>
                <a:cs typeface="Georgia"/>
              </a:rPr>
              <a:t>less</a:t>
            </a:r>
            <a:endParaRPr sz="2000">
              <a:latin typeface="Georgia"/>
              <a:cs typeface="Georgia"/>
            </a:endParaRPr>
          </a:p>
          <a:p>
            <a:pPr marL="355600" marR="869315" indent="-342900">
              <a:lnSpc>
                <a:spcPct val="12960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25" dirty="0">
                <a:latin typeface="Georgia"/>
                <a:cs typeface="Georgia"/>
              </a:rPr>
              <a:t>QDs </a:t>
            </a:r>
            <a:r>
              <a:rPr sz="2000" spc="95" dirty="0">
                <a:latin typeface="Georgia"/>
                <a:cs typeface="Georgia"/>
              </a:rPr>
              <a:t>are </a:t>
            </a:r>
            <a:r>
              <a:rPr sz="2000" spc="114" dirty="0">
                <a:latin typeface="Georgia"/>
                <a:cs typeface="Georgia"/>
              </a:rPr>
              <a:t>bandgap </a:t>
            </a:r>
            <a:r>
              <a:rPr sz="2000" spc="110" dirty="0">
                <a:latin typeface="Georgia"/>
                <a:cs typeface="Georgia"/>
              </a:rPr>
              <a:t>tunable </a:t>
            </a:r>
            <a:r>
              <a:rPr sz="2000" spc="105" dirty="0">
                <a:latin typeface="Georgia"/>
                <a:cs typeface="Georgia"/>
              </a:rPr>
              <a:t>by </a:t>
            </a:r>
            <a:r>
              <a:rPr sz="2000" spc="80" dirty="0">
                <a:latin typeface="Georgia"/>
                <a:cs typeface="Georgia"/>
              </a:rPr>
              <a:t>size </a:t>
            </a:r>
            <a:r>
              <a:rPr sz="2000" spc="105" dirty="0">
                <a:latin typeface="Georgia"/>
                <a:cs typeface="Georgia"/>
              </a:rPr>
              <a:t>which </a:t>
            </a:r>
            <a:r>
              <a:rPr sz="2000" spc="130" dirty="0">
                <a:latin typeface="Georgia"/>
                <a:cs typeface="Georgia"/>
              </a:rPr>
              <a:t>means </a:t>
            </a:r>
            <a:r>
              <a:rPr sz="2000" spc="75" dirty="0">
                <a:latin typeface="Georgia"/>
                <a:cs typeface="Georgia"/>
              </a:rPr>
              <a:t>optical </a:t>
            </a:r>
            <a:r>
              <a:rPr sz="2000" spc="125" dirty="0">
                <a:latin typeface="Georgia"/>
                <a:cs typeface="Georgia"/>
              </a:rPr>
              <a:t>and  </a:t>
            </a:r>
            <a:r>
              <a:rPr sz="2000" spc="70" dirty="0">
                <a:latin typeface="Georgia"/>
                <a:cs typeface="Georgia"/>
              </a:rPr>
              <a:t>electrical </a:t>
            </a:r>
            <a:r>
              <a:rPr sz="2000" spc="75" dirty="0">
                <a:latin typeface="Georgia"/>
                <a:cs typeface="Georgia"/>
              </a:rPr>
              <a:t>properties </a:t>
            </a:r>
            <a:r>
              <a:rPr sz="2000" spc="140" dirty="0">
                <a:latin typeface="Georgia"/>
                <a:cs typeface="Georgia"/>
              </a:rPr>
              <a:t>can </a:t>
            </a:r>
            <a:r>
              <a:rPr sz="2000" spc="95" dirty="0">
                <a:latin typeface="Georgia"/>
                <a:cs typeface="Georgia"/>
              </a:rPr>
              <a:t>be </a:t>
            </a:r>
            <a:r>
              <a:rPr sz="2000" spc="75" dirty="0">
                <a:latin typeface="Georgia"/>
                <a:cs typeface="Georgia"/>
              </a:rPr>
              <a:t>engineered </a:t>
            </a:r>
            <a:r>
              <a:rPr sz="2000" spc="55" dirty="0">
                <a:latin typeface="Georgia"/>
                <a:cs typeface="Georgia"/>
              </a:rPr>
              <a:t>to </a:t>
            </a:r>
            <a:r>
              <a:rPr sz="2000" spc="80" dirty="0">
                <a:latin typeface="Georgia"/>
                <a:cs typeface="Georgia"/>
              </a:rPr>
              <a:t>meet </a:t>
            </a:r>
            <a:r>
              <a:rPr sz="2000" spc="75" dirty="0">
                <a:latin typeface="Georgia"/>
                <a:cs typeface="Georgia"/>
              </a:rPr>
              <a:t>specific  </a:t>
            </a:r>
            <a:r>
              <a:rPr sz="2000" spc="90" dirty="0">
                <a:latin typeface="Georgia"/>
                <a:cs typeface="Georgia"/>
              </a:rPr>
              <a:t>applications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90" dirty="0">
                <a:latin typeface="Georgia"/>
                <a:cs typeface="Georgia"/>
              </a:rPr>
              <a:t>Smaller </a:t>
            </a:r>
            <a:r>
              <a:rPr sz="2000" spc="125" dirty="0">
                <a:latin typeface="Georgia"/>
                <a:cs typeface="Georgia"/>
              </a:rPr>
              <a:t>QDs </a:t>
            </a:r>
            <a:r>
              <a:rPr sz="2000" spc="105" dirty="0">
                <a:latin typeface="Georgia"/>
                <a:cs typeface="Georgia"/>
              </a:rPr>
              <a:t>have </a:t>
            </a:r>
            <a:r>
              <a:rPr sz="2000" spc="150" dirty="0">
                <a:latin typeface="Georgia"/>
                <a:cs typeface="Georgia"/>
              </a:rPr>
              <a:t>a </a:t>
            </a:r>
            <a:r>
              <a:rPr sz="2000" spc="70" dirty="0">
                <a:latin typeface="Georgia"/>
                <a:cs typeface="Georgia"/>
              </a:rPr>
              <a:t>large</a:t>
            </a:r>
            <a:r>
              <a:rPr sz="2000" spc="300" dirty="0">
                <a:latin typeface="Georgia"/>
                <a:cs typeface="Georgia"/>
              </a:rPr>
              <a:t> </a:t>
            </a:r>
            <a:r>
              <a:rPr sz="2000" spc="114" dirty="0">
                <a:latin typeface="Georgia"/>
                <a:cs typeface="Georgia"/>
              </a:rPr>
              <a:t>bandgap</a:t>
            </a:r>
            <a:endParaRPr sz="20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308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70" dirty="0">
                <a:latin typeface="Georgia"/>
                <a:cs typeface="Georgia"/>
              </a:rPr>
              <a:t>Typically, </a:t>
            </a:r>
            <a:r>
              <a:rPr sz="2000" spc="90" dirty="0">
                <a:latin typeface="Georgia"/>
                <a:cs typeface="Georgia"/>
              </a:rPr>
              <a:t>smaller </a:t>
            </a:r>
            <a:r>
              <a:rPr sz="2000" spc="125" dirty="0">
                <a:latin typeface="Georgia"/>
                <a:cs typeface="Georgia"/>
              </a:rPr>
              <a:t>QDs </a:t>
            </a:r>
            <a:r>
              <a:rPr sz="2000" spc="45" dirty="0">
                <a:latin typeface="Georgia"/>
                <a:cs typeface="Georgia"/>
              </a:rPr>
              <a:t>(e.g., </a:t>
            </a:r>
            <a:r>
              <a:rPr sz="2000" spc="114" dirty="0">
                <a:latin typeface="Georgia"/>
                <a:cs typeface="Georgia"/>
              </a:rPr>
              <a:t>radius </a:t>
            </a:r>
            <a:r>
              <a:rPr sz="2000" spc="15" dirty="0">
                <a:latin typeface="Georgia"/>
                <a:cs typeface="Georgia"/>
              </a:rPr>
              <a:t>of </a:t>
            </a:r>
            <a:r>
              <a:rPr sz="2000" spc="55" dirty="0">
                <a:latin typeface="Georgia"/>
                <a:cs typeface="Georgia"/>
              </a:rPr>
              <a:t>2~3 </a:t>
            </a:r>
            <a:r>
              <a:rPr sz="2000" spc="30" dirty="0">
                <a:latin typeface="Georgia"/>
                <a:cs typeface="Georgia"/>
              </a:rPr>
              <a:t>nm) </a:t>
            </a:r>
            <a:r>
              <a:rPr sz="2000" spc="65" dirty="0">
                <a:latin typeface="Georgia"/>
                <a:cs typeface="Georgia"/>
              </a:rPr>
              <a:t>emit </a:t>
            </a:r>
            <a:r>
              <a:rPr sz="2000" spc="90" dirty="0">
                <a:latin typeface="Georgia"/>
                <a:cs typeface="Georgia"/>
              </a:rPr>
              <a:t>shorter  </a:t>
            </a:r>
            <a:r>
              <a:rPr sz="2000" spc="95" dirty="0">
                <a:latin typeface="Georgia"/>
                <a:cs typeface="Georgia"/>
              </a:rPr>
              <a:t>wavelengths </a:t>
            </a:r>
            <a:r>
              <a:rPr sz="2000" spc="80" dirty="0">
                <a:latin typeface="Georgia"/>
                <a:cs typeface="Georgia"/>
              </a:rPr>
              <a:t>generating </a:t>
            </a:r>
            <a:r>
              <a:rPr sz="2000" spc="75" dirty="0">
                <a:latin typeface="Georgia"/>
                <a:cs typeface="Georgia"/>
              </a:rPr>
              <a:t>colors </a:t>
            </a:r>
            <a:r>
              <a:rPr sz="2000" spc="165" dirty="0">
                <a:latin typeface="Georgia"/>
                <a:cs typeface="Georgia"/>
              </a:rPr>
              <a:t>such </a:t>
            </a:r>
            <a:r>
              <a:rPr sz="2000" spc="160" dirty="0">
                <a:latin typeface="Georgia"/>
                <a:cs typeface="Georgia"/>
              </a:rPr>
              <a:t>as </a:t>
            </a:r>
            <a:r>
              <a:rPr sz="2000" spc="50" dirty="0">
                <a:latin typeface="Georgia"/>
                <a:cs typeface="Georgia"/>
              </a:rPr>
              <a:t>violet, </a:t>
            </a:r>
            <a:r>
              <a:rPr sz="2000" spc="105" dirty="0">
                <a:latin typeface="Georgia"/>
                <a:cs typeface="Georgia"/>
              </a:rPr>
              <a:t>blue </a:t>
            </a:r>
            <a:r>
              <a:rPr sz="2000" spc="50" dirty="0">
                <a:latin typeface="Georgia"/>
                <a:cs typeface="Georgia"/>
              </a:rPr>
              <a:t>or </a:t>
            </a:r>
            <a:r>
              <a:rPr sz="2000" spc="85" dirty="0">
                <a:latin typeface="Georgia"/>
                <a:cs typeface="Georgia"/>
              </a:rPr>
              <a:t>green. </a:t>
            </a:r>
            <a:r>
              <a:rPr sz="2000" spc="45" dirty="0">
                <a:latin typeface="Georgia"/>
                <a:cs typeface="Georgia"/>
              </a:rPr>
              <a:t>While  </a:t>
            </a:r>
            <a:r>
              <a:rPr sz="2000" spc="60" dirty="0">
                <a:latin typeface="Georgia"/>
                <a:cs typeface="Georgia"/>
              </a:rPr>
              <a:t>bigger </a:t>
            </a:r>
            <a:r>
              <a:rPr sz="2000" spc="125" dirty="0">
                <a:latin typeface="Georgia"/>
                <a:cs typeface="Georgia"/>
              </a:rPr>
              <a:t>QDs </a:t>
            </a:r>
            <a:r>
              <a:rPr sz="2000" spc="45" dirty="0">
                <a:latin typeface="Georgia"/>
                <a:cs typeface="Georgia"/>
              </a:rPr>
              <a:t>(e.g., </a:t>
            </a:r>
            <a:r>
              <a:rPr sz="2000" spc="114" dirty="0">
                <a:latin typeface="Georgia"/>
                <a:cs typeface="Georgia"/>
              </a:rPr>
              <a:t>radius </a:t>
            </a:r>
            <a:r>
              <a:rPr sz="2000" spc="15" dirty="0">
                <a:latin typeface="Georgia"/>
                <a:cs typeface="Georgia"/>
              </a:rPr>
              <a:t>of </a:t>
            </a:r>
            <a:r>
              <a:rPr sz="2000" spc="65" dirty="0">
                <a:latin typeface="Georgia"/>
                <a:cs typeface="Georgia"/>
              </a:rPr>
              <a:t>5~6 </a:t>
            </a:r>
            <a:r>
              <a:rPr sz="2000" spc="30" dirty="0">
                <a:latin typeface="Georgia"/>
                <a:cs typeface="Georgia"/>
              </a:rPr>
              <a:t>nm) </a:t>
            </a:r>
            <a:r>
              <a:rPr sz="2000" spc="65" dirty="0">
                <a:latin typeface="Georgia"/>
                <a:cs typeface="Georgia"/>
              </a:rPr>
              <a:t>emit longer </a:t>
            </a:r>
            <a:r>
              <a:rPr sz="2000" spc="95" dirty="0">
                <a:latin typeface="Georgia"/>
                <a:cs typeface="Georgia"/>
              </a:rPr>
              <a:t>wavelengths  </a:t>
            </a:r>
            <a:r>
              <a:rPr sz="2000" spc="80" dirty="0">
                <a:latin typeface="Georgia"/>
                <a:cs typeface="Georgia"/>
              </a:rPr>
              <a:t>generating </a:t>
            </a:r>
            <a:r>
              <a:rPr sz="2000" spc="75" dirty="0">
                <a:latin typeface="Georgia"/>
                <a:cs typeface="Georgia"/>
              </a:rPr>
              <a:t>colors </a:t>
            </a:r>
            <a:r>
              <a:rPr sz="2000" spc="70" dirty="0">
                <a:latin typeface="Georgia"/>
                <a:cs typeface="Georgia"/>
              </a:rPr>
              <a:t>like </a:t>
            </a:r>
            <a:r>
              <a:rPr sz="2000" spc="60" dirty="0">
                <a:latin typeface="Georgia"/>
                <a:cs typeface="Georgia"/>
              </a:rPr>
              <a:t>yellow, </a:t>
            </a:r>
            <a:r>
              <a:rPr sz="2000" spc="85" dirty="0">
                <a:latin typeface="Georgia"/>
                <a:cs typeface="Georgia"/>
              </a:rPr>
              <a:t>orange </a:t>
            </a:r>
            <a:r>
              <a:rPr sz="2000" spc="50" dirty="0">
                <a:latin typeface="Georgia"/>
                <a:cs typeface="Georgia"/>
              </a:rPr>
              <a:t>or</a:t>
            </a:r>
            <a:r>
              <a:rPr sz="2000" spc="555" dirty="0">
                <a:latin typeface="Georgia"/>
                <a:cs typeface="Georgia"/>
              </a:rPr>
              <a:t> </a:t>
            </a:r>
            <a:r>
              <a:rPr sz="2000" spc="80" dirty="0">
                <a:latin typeface="Georgia"/>
                <a:cs typeface="Georgia"/>
              </a:rPr>
              <a:t>red.</a:t>
            </a:r>
            <a:endParaRPr sz="20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3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100" dirty="0">
                <a:latin typeface="Georgia"/>
                <a:cs typeface="Georgia"/>
              </a:rPr>
              <a:t>Absorbance </a:t>
            </a:r>
            <a:r>
              <a:rPr sz="2000" spc="125" dirty="0">
                <a:latin typeface="Georgia"/>
                <a:cs typeface="Georgia"/>
              </a:rPr>
              <a:t>and </a:t>
            </a:r>
            <a:r>
              <a:rPr sz="2000" spc="105" dirty="0">
                <a:latin typeface="Georgia"/>
                <a:cs typeface="Georgia"/>
              </a:rPr>
              <a:t>luminescence </a:t>
            </a:r>
            <a:r>
              <a:rPr sz="2000" spc="120" dirty="0">
                <a:latin typeface="Georgia"/>
                <a:cs typeface="Georgia"/>
              </a:rPr>
              <a:t>spectrums </a:t>
            </a:r>
            <a:r>
              <a:rPr sz="2000" spc="95" dirty="0">
                <a:latin typeface="Georgia"/>
                <a:cs typeface="Georgia"/>
              </a:rPr>
              <a:t>are </a:t>
            </a:r>
            <a:r>
              <a:rPr sz="2000" spc="105" dirty="0">
                <a:latin typeface="Georgia"/>
                <a:cs typeface="Georgia"/>
              </a:rPr>
              <a:t>blue </a:t>
            </a:r>
            <a:r>
              <a:rPr sz="2000" spc="80" dirty="0">
                <a:latin typeface="Georgia"/>
                <a:cs typeface="Georgia"/>
              </a:rPr>
              <a:t>shifted with  </a:t>
            </a:r>
            <a:r>
              <a:rPr sz="2000" spc="100" dirty="0">
                <a:latin typeface="Georgia"/>
                <a:cs typeface="Georgia"/>
              </a:rPr>
              <a:t>deceasing </a:t>
            </a:r>
            <a:r>
              <a:rPr sz="2000" spc="75" dirty="0">
                <a:latin typeface="Georgia"/>
                <a:cs typeface="Georgia"/>
              </a:rPr>
              <a:t>particle</a:t>
            </a:r>
            <a:r>
              <a:rPr sz="2000" spc="204" dirty="0">
                <a:latin typeface="Georgia"/>
                <a:cs typeface="Georgia"/>
              </a:rPr>
              <a:t> </a:t>
            </a:r>
            <a:r>
              <a:rPr sz="2000" spc="80" dirty="0">
                <a:latin typeface="Georgia"/>
                <a:cs typeface="Georgia"/>
              </a:rPr>
              <a:t>size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4510" y="108140"/>
            <a:ext cx="6902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40" dirty="0">
                <a:latin typeface="Georgia"/>
                <a:cs typeface="Georgia"/>
              </a:rPr>
              <a:t>Nanomaterials: </a:t>
            </a:r>
            <a:r>
              <a:rPr sz="3600" b="0" spc="254" dirty="0">
                <a:solidFill>
                  <a:srgbClr val="000000"/>
                </a:solidFill>
                <a:latin typeface="Georgia"/>
                <a:cs typeface="Georgia"/>
              </a:rPr>
              <a:t>Quantum</a:t>
            </a:r>
            <a:r>
              <a:rPr sz="3600" b="0" spc="434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3600" b="0" spc="170" dirty="0">
                <a:solidFill>
                  <a:srgbClr val="000000"/>
                </a:solidFill>
                <a:latin typeface="Georgia"/>
                <a:cs typeface="Georgia"/>
              </a:rPr>
              <a:t>Dots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7739"/>
            <a:ext cx="86747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2985" algn="l"/>
              </a:tabLst>
            </a:pPr>
            <a:r>
              <a:rPr sz="2200" dirty="0">
                <a:solidFill>
                  <a:srgbClr val="000000"/>
                </a:solidFill>
              </a:rPr>
              <a:t>Effect of</a:t>
            </a:r>
            <a:r>
              <a:rPr sz="2200" spc="-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quantum</a:t>
            </a:r>
            <a:r>
              <a:rPr sz="2200" spc="-5" dirty="0">
                <a:solidFill>
                  <a:srgbClr val="000000"/>
                </a:solidFill>
              </a:rPr>
              <a:t> </a:t>
            </a:r>
            <a:r>
              <a:rPr sz="2200" dirty="0">
                <a:solidFill>
                  <a:srgbClr val="000000"/>
                </a:solidFill>
              </a:rPr>
              <a:t>confinement</a:t>
            </a:r>
            <a:r>
              <a:rPr sz="2000" b="0" dirty="0">
                <a:solidFill>
                  <a:srgbClr val="000000"/>
                </a:solidFill>
                <a:latin typeface="Georgia"/>
                <a:cs typeface="Georgia"/>
              </a:rPr>
              <a:t>:	</a:t>
            </a:r>
            <a:r>
              <a:rPr sz="2000" b="0" spc="75" dirty="0">
                <a:solidFill>
                  <a:srgbClr val="000000"/>
                </a:solidFill>
                <a:latin typeface="Georgia"/>
                <a:cs typeface="Georgia"/>
              </a:rPr>
              <a:t>Splitting </a:t>
            </a:r>
            <a:r>
              <a:rPr sz="2000" b="0" spc="15" dirty="0">
                <a:solidFill>
                  <a:srgbClr val="000000"/>
                </a:solidFill>
                <a:latin typeface="Georgia"/>
                <a:cs typeface="Georgia"/>
              </a:rPr>
              <a:t>of </a:t>
            </a:r>
            <a:r>
              <a:rPr sz="2000" b="0" spc="80" dirty="0">
                <a:solidFill>
                  <a:srgbClr val="000000"/>
                </a:solidFill>
                <a:latin typeface="Georgia"/>
                <a:cs typeface="Georgia"/>
              </a:rPr>
              <a:t>energy </a:t>
            </a:r>
            <a:r>
              <a:rPr sz="2000" b="0" spc="65" dirty="0">
                <a:solidFill>
                  <a:srgbClr val="000000"/>
                </a:solidFill>
                <a:latin typeface="Georgia"/>
                <a:cs typeface="Georgia"/>
              </a:rPr>
              <a:t>levels </a:t>
            </a:r>
            <a:r>
              <a:rPr sz="2000" b="0" spc="75" dirty="0">
                <a:solidFill>
                  <a:srgbClr val="000000"/>
                </a:solidFill>
                <a:latin typeface="Georgia"/>
                <a:cs typeface="Georgia"/>
              </a:rPr>
              <a:t>in</a:t>
            </a:r>
            <a:r>
              <a:rPr sz="2000" b="0" spc="50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000" b="0" spc="105" dirty="0">
                <a:solidFill>
                  <a:srgbClr val="000000"/>
                </a:solidFill>
                <a:latin typeface="Georgia"/>
                <a:cs typeface="Georgia"/>
              </a:rPr>
              <a:t>QD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774700"/>
            <a:ext cx="7632700" cy="4397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8440" y="5686681"/>
            <a:ext cx="7806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Georgia"/>
                <a:cs typeface="Georgia"/>
              </a:rPr>
              <a:t>Semiconductor </a:t>
            </a:r>
            <a:r>
              <a:rPr sz="2000" spc="125" dirty="0">
                <a:latin typeface="Georgia"/>
                <a:cs typeface="Georgia"/>
              </a:rPr>
              <a:t>band </a:t>
            </a:r>
            <a:r>
              <a:rPr sz="2000" spc="100" dirty="0">
                <a:latin typeface="Georgia"/>
                <a:cs typeface="Georgia"/>
              </a:rPr>
              <a:t>gap </a:t>
            </a:r>
            <a:r>
              <a:rPr sz="2000" spc="110" dirty="0">
                <a:latin typeface="Georgia"/>
                <a:cs typeface="Georgia"/>
              </a:rPr>
              <a:t>increases </a:t>
            </a:r>
            <a:r>
              <a:rPr sz="2000" spc="80" dirty="0">
                <a:latin typeface="Georgia"/>
                <a:cs typeface="Georgia"/>
              </a:rPr>
              <a:t>with </a:t>
            </a:r>
            <a:r>
              <a:rPr sz="2000" spc="100" dirty="0">
                <a:latin typeface="Georgia"/>
                <a:cs typeface="Georgia"/>
              </a:rPr>
              <a:t>decrease </a:t>
            </a:r>
            <a:r>
              <a:rPr sz="2000" spc="75" dirty="0">
                <a:latin typeface="Georgia"/>
                <a:cs typeface="Georgia"/>
              </a:rPr>
              <a:t>in </a:t>
            </a:r>
            <a:r>
              <a:rPr sz="2000" spc="80" dirty="0">
                <a:latin typeface="Georgia"/>
                <a:cs typeface="Georgia"/>
              </a:rPr>
              <a:t>size </a:t>
            </a:r>
            <a:r>
              <a:rPr sz="2000" spc="15" dirty="0">
                <a:latin typeface="Georgia"/>
                <a:cs typeface="Georgia"/>
              </a:rPr>
              <a:t>of </a:t>
            </a:r>
            <a:r>
              <a:rPr sz="2000" spc="95" dirty="0">
                <a:latin typeface="Georgia"/>
                <a:cs typeface="Georgia"/>
              </a:rPr>
              <a:t>the  </a:t>
            </a:r>
            <a:r>
              <a:rPr sz="2000" spc="105" dirty="0">
                <a:latin typeface="Georgia"/>
                <a:cs typeface="Georgia"/>
              </a:rPr>
              <a:t>nanocrystal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39" y="316534"/>
            <a:ext cx="84588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000" b="0" spc="95" dirty="0">
                <a:solidFill>
                  <a:srgbClr val="000000"/>
                </a:solidFill>
                <a:latin typeface="Georgia"/>
                <a:cs typeface="Georgia"/>
              </a:rPr>
              <a:t>Photoluminescence </a:t>
            </a:r>
            <a:r>
              <a:rPr sz="2000" b="0" spc="15" dirty="0">
                <a:solidFill>
                  <a:srgbClr val="000000"/>
                </a:solidFill>
                <a:latin typeface="Georgia"/>
                <a:cs typeface="Georgia"/>
              </a:rPr>
              <a:t>of </a:t>
            </a:r>
            <a:r>
              <a:rPr sz="2000" b="0" spc="70" dirty="0">
                <a:solidFill>
                  <a:srgbClr val="000000"/>
                </a:solidFill>
                <a:latin typeface="Georgia"/>
                <a:cs typeface="Georgia"/>
              </a:rPr>
              <a:t>alloyed </a:t>
            </a:r>
            <a:r>
              <a:rPr sz="2000" b="0" spc="145" dirty="0">
                <a:solidFill>
                  <a:srgbClr val="000000"/>
                </a:solidFill>
                <a:latin typeface="Georgia"/>
                <a:cs typeface="Georgia"/>
              </a:rPr>
              <a:t>CdS</a:t>
            </a:r>
            <a:r>
              <a:rPr sz="1950" b="0" spc="217" baseline="-21367" dirty="0">
                <a:solidFill>
                  <a:srgbClr val="000000"/>
                </a:solidFill>
                <a:latin typeface="Georgia"/>
                <a:cs typeface="Georgia"/>
              </a:rPr>
              <a:t>x</a:t>
            </a:r>
            <a:r>
              <a:rPr sz="2000" b="0" spc="145" dirty="0">
                <a:solidFill>
                  <a:srgbClr val="000000"/>
                </a:solidFill>
                <a:latin typeface="Georgia"/>
                <a:cs typeface="Georgia"/>
              </a:rPr>
              <a:t>Se</a:t>
            </a:r>
            <a:r>
              <a:rPr sz="1950" b="0" spc="217" baseline="-21367" dirty="0">
                <a:solidFill>
                  <a:srgbClr val="000000"/>
                </a:solidFill>
                <a:latin typeface="Georgia"/>
                <a:cs typeface="Georgia"/>
              </a:rPr>
              <a:t>1-x</a:t>
            </a:r>
            <a:r>
              <a:rPr sz="2000" b="0" spc="145" dirty="0">
                <a:solidFill>
                  <a:srgbClr val="000000"/>
                </a:solidFill>
                <a:latin typeface="Georgia"/>
                <a:cs typeface="Georgia"/>
              </a:rPr>
              <a:t>/ZnS </a:t>
            </a:r>
            <a:r>
              <a:rPr sz="2000" b="0" spc="130" dirty="0">
                <a:solidFill>
                  <a:srgbClr val="000000"/>
                </a:solidFill>
                <a:latin typeface="Georgia"/>
                <a:cs typeface="Georgia"/>
              </a:rPr>
              <a:t>quantum </a:t>
            </a:r>
            <a:r>
              <a:rPr sz="2000" b="0" spc="90" dirty="0">
                <a:solidFill>
                  <a:srgbClr val="000000"/>
                </a:solidFill>
                <a:latin typeface="Georgia"/>
                <a:cs typeface="Georgia"/>
              </a:rPr>
              <a:t>dots </a:t>
            </a:r>
            <a:r>
              <a:rPr sz="2000" b="0" spc="15" dirty="0">
                <a:solidFill>
                  <a:srgbClr val="000000"/>
                </a:solidFill>
                <a:latin typeface="Georgia"/>
                <a:cs typeface="Georgia"/>
              </a:rPr>
              <a:t>of </a:t>
            </a:r>
            <a:r>
              <a:rPr sz="2000" b="0" spc="120" dirty="0">
                <a:solidFill>
                  <a:srgbClr val="000000"/>
                </a:solidFill>
                <a:latin typeface="Georgia"/>
                <a:cs typeface="Georgia"/>
              </a:rPr>
              <a:t>6nm  </a:t>
            </a:r>
            <a:r>
              <a:rPr sz="2000" b="0" spc="65" dirty="0">
                <a:solidFill>
                  <a:srgbClr val="000000"/>
                </a:solidFill>
                <a:latin typeface="Georgia"/>
                <a:cs typeface="Georgia"/>
              </a:rPr>
              <a:t>diameter. </a:t>
            </a:r>
            <a:r>
              <a:rPr sz="2000" b="0" spc="75" dirty="0">
                <a:solidFill>
                  <a:srgbClr val="000000"/>
                </a:solidFill>
                <a:latin typeface="Georgia"/>
                <a:cs typeface="Georgia"/>
              </a:rPr>
              <a:t>The </a:t>
            </a:r>
            <a:r>
              <a:rPr sz="2000" b="0" spc="80" dirty="0">
                <a:solidFill>
                  <a:srgbClr val="000000"/>
                </a:solidFill>
                <a:latin typeface="Georgia"/>
                <a:cs typeface="Georgia"/>
              </a:rPr>
              <a:t>material </a:t>
            </a:r>
            <a:r>
              <a:rPr sz="2000" b="0" spc="85" dirty="0">
                <a:solidFill>
                  <a:srgbClr val="000000"/>
                </a:solidFill>
                <a:latin typeface="Georgia"/>
                <a:cs typeface="Georgia"/>
              </a:rPr>
              <a:t>emits </a:t>
            </a:r>
            <a:r>
              <a:rPr sz="2000" b="0" spc="60" dirty="0">
                <a:solidFill>
                  <a:srgbClr val="000000"/>
                </a:solidFill>
                <a:latin typeface="Georgia"/>
                <a:cs typeface="Georgia"/>
              </a:rPr>
              <a:t>different color </a:t>
            </a:r>
            <a:r>
              <a:rPr sz="2000" b="0" spc="15" dirty="0">
                <a:solidFill>
                  <a:srgbClr val="000000"/>
                </a:solidFill>
                <a:latin typeface="Georgia"/>
                <a:cs typeface="Georgia"/>
              </a:rPr>
              <a:t>of </a:t>
            </a:r>
            <a:r>
              <a:rPr sz="2000" b="0" spc="60" dirty="0">
                <a:solidFill>
                  <a:srgbClr val="000000"/>
                </a:solidFill>
                <a:latin typeface="Georgia"/>
                <a:cs typeface="Georgia"/>
              </a:rPr>
              <a:t>light </a:t>
            </a:r>
            <a:r>
              <a:rPr sz="2000" b="0" spc="105" dirty="0">
                <a:solidFill>
                  <a:srgbClr val="000000"/>
                </a:solidFill>
                <a:latin typeface="Georgia"/>
                <a:cs typeface="Georgia"/>
              </a:rPr>
              <a:t>by tuning </a:t>
            </a:r>
            <a:r>
              <a:rPr sz="2000" b="0" spc="95" dirty="0">
                <a:solidFill>
                  <a:srgbClr val="000000"/>
                </a:solidFill>
                <a:latin typeface="Georgia"/>
                <a:cs typeface="Georgia"/>
              </a:rPr>
              <a:t>the  </a:t>
            </a:r>
            <a:r>
              <a:rPr sz="2000" b="0" spc="75" dirty="0">
                <a:solidFill>
                  <a:srgbClr val="000000"/>
                </a:solidFill>
                <a:latin typeface="Georgia"/>
                <a:cs typeface="Georgia"/>
              </a:rPr>
              <a:t>composition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3028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Potential Uses of </a:t>
            </a:r>
            <a:r>
              <a:rPr dirty="0"/>
              <a:t>Quantum</a:t>
            </a:r>
            <a:r>
              <a:rPr spc="-25" dirty="0"/>
              <a:t> </a:t>
            </a:r>
            <a:r>
              <a:rPr spc="-5" dirty="0"/>
              <a:t>Dots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2230" y="5603924"/>
            <a:ext cx="254635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50" spc="110" dirty="0">
                <a:latin typeface="Georgia"/>
                <a:cs typeface="Georgia"/>
              </a:rPr>
              <a:t>making </a:t>
            </a:r>
            <a:r>
              <a:rPr sz="1850" spc="105" dirty="0">
                <a:latin typeface="Georgia"/>
                <a:cs typeface="Georgia"/>
              </a:rPr>
              <a:t>them </a:t>
            </a:r>
            <a:r>
              <a:rPr sz="1850" spc="70" dirty="0">
                <a:latin typeface="Georgia"/>
                <a:cs typeface="Georgia"/>
              </a:rPr>
              <a:t>ideal</a:t>
            </a:r>
            <a:r>
              <a:rPr sz="1850" spc="160" dirty="0">
                <a:latin typeface="Georgia"/>
                <a:cs typeface="Georgia"/>
              </a:rPr>
              <a:t> </a:t>
            </a:r>
            <a:r>
              <a:rPr sz="1850" spc="35" dirty="0">
                <a:latin typeface="Georgia"/>
                <a:cs typeface="Georgia"/>
              </a:rPr>
              <a:t>for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1000" y="3908374"/>
            <a:ext cx="3225800" cy="2771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41" y="643077"/>
            <a:ext cx="8665845" cy="602043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3664" marR="158115">
              <a:lnSpc>
                <a:spcPct val="119400"/>
              </a:lnSpc>
              <a:spcBef>
                <a:spcPts val="35"/>
              </a:spcBef>
            </a:pPr>
            <a:r>
              <a:rPr sz="2000" b="1" spc="-5" dirty="0">
                <a:latin typeface="Bookman Uralic"/>
                <a:cs typeface="Bookman Uralic"/>
              </a:rPr>
              <a:t>BioImaging: </a:t>
            </a:r>
            <a:r>
              <a:rPr sz="2000" spc="125" dirty="0">
                <a:latin typeface="Georgia"/>
                <a:cs typeface="Georgia"/>
              </a:rPr>
              <a:t>QDs </a:t>
            </a:r>
            <a:r>
              <a:rPr sz="2000" spc="95" dirty="0">
                <a:latin typeface="Georgia"/>
                <a:cs typeface="Georgia"/>
              </a:rPr>
              <a:t>are </a:t>
            </a:r>
            <a:r>
              <a:rPr sz="2000" spc="90" dirty="0">
                <a:latin typeface="Georgia"/>
                <a:cs typeface="Georgia"/>
              </a:rPr>
              <a:t>coated </a:t>
            </a:r>
            <a:r>
              <a:rPr sz="2000" spc="80" dirty="0">
                <a:latin typeface="Georgia"/>
                <a:cs typeface="Georgia"/>
              </a:rPr>
              <a:t>with hydrophilic polymers </a:t>
            </a:r>
            <a:r>
              <a:rPr sz="2000" spc="125" dirty="0">
                <a:latin typeface="Georgia"/>
                <a:cs typeface="Georgia"/>
              </a:rPr>
              <a:t>and </a:t>
            </a:r>
            <a:r>
              <a:rPr sz="2000" spc="95" dirty="0">
                <a:latin typeface="Georgia"/>
                <a:cs typeface="Georgia"/>
              </a:rPr>
              <a:t>also be  conjugated </a:t>
            </a:r>
            <a:r>
              <a:rPr sz="2000" spc="55" dirty="0">
                <a:latin typeface="Georgia"/>
                <a:cs typeface="Georgia"/>
              </a:rPr>
              <a:t>to </a:t>
            </a:r>
            <a:r>
              <a:rPr sz="2000" spc="85" dirty="0">
                <a:latin typeface="Georgia"/>
                <a:cs typeface="Georgia"/>
              </a:rPr>
              <a:t>obtain mulifunctionality. </a:t>
            </a:r>
            <a:r>
              <a:rPr sz="2000" spc="80" dirty="0">
                <a:latin typeface="Georgia"/>
                <a:cs typeface="Georgia"/>
              </a:rPr>
              <a:t>They </a:t>
            </a:r>
            <a:r>
              <a:rPr sz="2000" spc="140" dirty="0">
                <a:latin typeface="Georgia"/>
                <a:cs typeface="Georgia"/>
              </a:rPr>
              <a:t>can </a:t>
            </a:r>
            <a:r>
              <a:rPr sz="2000" spc="95" dirty="0">
                <a:latin typeface="Georgia"/>
                <a:cs typeface="Georgia"/>
              </a:rPr>
              <a:t>be </a:t>
            </a:r>
            <a:r>
              <a:rPr sz="2000" spc="85" dirty="0">
                <a:latin typeface="Georgia"/>
                <a:cs typeface="Georgia"/>
              </a:rPr>
              <a:t>linked </a:t>
            </a:r>
            <a:r>
              <a:rPr sz="2000" spc="80" dirty="0">
                <a:latin typeface="Georgia"/>
                <a:cs typeface="Georgia"/>
              </a:rPr>
              <a:t>with  </a:t>
            </a:r>
            <a:r>
              <a:rPr sz="2000" spc="60" dirty="0">
                <a:latin typeface="Georgia"/>
                <a:cs typeface="Georgia"/>
              </a:rPr>
              <a:t>biological </a:t>
            </a:r>
            <a:r>
              <a:rPr sz="2000" spc="110" dirty="0">
                <a:latin typeface="Georgia"/>
                <a:cs typeface="Georgia"/>
              </a:rPr>
              <a:t>agents </a:t>
            </a:r>
            <a:r>
              <a:rPr sz="2000" spc="165" dirty="0">
                <a:latin typeface="Georgia"/>
                <a:cs typeface="Georgia"/>
              </a:rPr>
              <a:t>such </a:t>
            </a:r>
            <a:r>
              <a:rPr sz="2000" spc="160" dirty="0">
                <a:latin typeface="Georgia"/>
                <a:cs typeface="Georgia"/>
              </a:rPr>
              <a:t>as </a:t>
            </a:r>
            <a:r>
              <a:rPr sz="2000" spc="90" dirty="0">
                <a:latin typeface="Georgia"/>
                <a:cs typeface="Georgia"/>
              </a:rPr>
              <a:t>antibodies, </a:t>
            </a:r>
            <a:r>
              <a:rPr sz="2000" spc="85" dirty="0">
                <a:latin typeface="Georgia"/>
                <a:cs typeface="Georgia"/>
              </a:rPr>
              <a:t>peptides, </a:t>
            </a:r>
            <a:r>
              <a:rPr sz="2000" spc="75" dirty="0">
                <a:latin typeface="Georgia"/>
                <a:cs typeface="Georgia"/>
              </a:rPr>
              <a:t>oligonucleotides,  </a:t>
            </a:r>
            <a:r>
              <a:rPr sz="2000" spc="65" dirty="0">
                <a:latin typeface="Georgia"/>
                <a:cs typeface="Georgia"/>
              </a:rPr>
              <a:t>inhibitor </a:t>
            </a:r>
            <a:r>
              <a:rPr sz="2000" spc="95" dirty="0">
                <a:latin typeface="Georgia"/>
                <a:cs typeface="Georgia"/>
              </a:rPr>
              <a:t>molecules</a:t>
            </a:r>
            <a:r>
              <a:rPr sz="2000" spc="240" dirty="0">
                <a:latin typeface="Georgia"/>
                <a:cs typeface="Georgia"/>
              </a:rPr>
              <a:t> </a:t>
            </a:r>
            <a:r>
              <a:rPr sz="2000" spc="90" dirty="0">
                <a:latin typeface="Georgia"/>
                <a:cs typeface="Georgia"/>
              </a:rPr>
              <a:t>etc.</a:t>
            </a:r>
            <a:endParaRPr sz="2000" dirty="0">
              <a:latin typeface="Georgia"/>
              <a:cs typeface="Georgia"/>
            </a:endParaRPr>
          </a:p>
          <a:p>
            <a:pPr marL="814705" marR="3341370" indent="-701040">
              <a:lnSpc>
                <a:spcPct val="120800"/>
              </a:lnSpc>
            </a:pPr>
            <a:r>
              <a:rPr sz="2000" spc="95" dirty="0">
                <a:latin typeface="Georgia"/>
                <a:cs typeface="Georgia"/>
              </a:rPr>
              <a:t>E.g. </a:t>
            </a:r>
            <a:r>
              <a:rPr sz="2000" spc="125" dirty="0">
                <a:latin typeface="Georgia"/>
                <a:cs typeface="Georgia"/>
              </a:rPr>
              <a:t>QDs </a:t>
            </a:r>
            <a:r>
              <a:rPr sz="2000" spc="140" dirty="0">
                <a:latin typeface="Georgia"/>
                <a:cs typeface="Georgia"/>
              </a:rPr>
              <a:t>can </a:t>
            </a:r>
            <a:r>
              <a:rPr sz="2000" spc="95" dirty="0">
                <a:latin typeface="Georgia"/>
                <a:cs typeface="Georgia"/>
              </a:rPr>
              <a:t>be </a:t>
            </a:r>
            <a:r>
              <a:rPr sz="2000" spc="135" dirty="0">
                <a:latin typeface="Georgia"/>
                <a:cs typeface="Georgia"/>
              </a:rPr>
              <a:t>used </a:t>
            </a:r>
            <a:r>
              <a:rPr sz="2000" spc="75" dirty="0">
                <a:latin typeface="Georgia"/>
                <a:cs typeface="Georgia"/>
              </a:rPr>
              <a:t>in </a:t>
            </a:r>
            <a:r>
              <a:rPr sz="2000" spc="110" dirty="0">
                <a:latin typeface="Georgia"/>
                <a:cs typeface="Georgia"/>
              </a:rPr>
              <a:t>cancer </a:t>
            </a:r>
            <a:r>
              <a:rPr sz="2000" spc="75" dirty="0">
                <a:latin typeface="Georgia"/>
                <a:cs typeface="Georgia"/>
              </a:rPr>
              <a:t>detection.  Detection </a:t>
            </a:r>
            <a:r>
              <a:rPr sz="2000" spc="15" dirty="0">
                <a:latin typeface="Georgia"/>
                <a:cs typeface="Georgia"/>
              </a:rPr>
              <a:t>of </a:t>
            </a:r>
            <a:r>
              <a:rPr sz="2000" spc="95" dirty="0">
                <a:latin typeface="Georgia"/>
                <a:cs typeface="Georgia"/>
              </a:rPr>
              <a:t>tumor </a:t>
            </a:r>
            <a:r>
              <a:rPr sz="2000" spc="75" dirty="0">
                <a:latin typeface="Georgia"/>
                <a:cs typeface="Georgia"/>
              </a:rPr>
              <a:t>in </a:t>
            </a:r>
            <a:r>
              <a:rPr sz="2000" spc="150" dirty="0">
                <a:latin typeface="Georgia"/>
                <a:cs typeface="Georgia"/>
              </a:rPr>
              <a:t>human</a:t>
            </a:r>
            <a:r>
              <a:rPr sz="2000" spc="505" dirty="0">
                <a:latin typeface="Georgia"/>
                <a:cs typeface="Georgia"/>
              </a:rPr>
              <a:t> </a:t>
            </a:r>
            <a:r>
              <a:rPr sz="2000" spc="85" dirty="0">
                <a:latin typeface="Georgia"/>
                <a:cs typeface="Georgia"/>
              </a:rPr>
              <a:t>body,</a:t>
            </a:r>
            <a:endParaRPr sz="2000" dirty="0">
              <a:latin typeface="Georgia"/>
              <a:cs typeface="Georgia"/>
            </a:endParaRPr>
          </a:p>
          <a:p>
            <a:pPr marL="113664" marR="5080" indent="700405">
              <a:lnSpc>
                <a:spcPts val="2900"/>
              </a:lnSpc>
              <a:spcBef>
                <a:spcPts val="80"/>
              </a:spcBef>
            </a:pPr>
            <a:r>
              <a:rPr sz="2000" spc="70" dirty="0">
                <a:latin typeface="Georgia"/>
                <a:cs typeface="Georgia"/>
              </a:rPr>
              <a:t>Multicolour </a:t>
            </a:r>
            <a:r>
              <a:rPr sz="2000" spc="60" dirty="0">
                <a:latin typeface="Georgia"/>
                <a:cs typeface="Georgia"/>
              </a:rPr>
              <a:t>Imaging </a:t>
            </a:r>
            <a:r>
              <a:rPr sz="2000" spc="15" dirty="0">
                <a:latin typeface="Georgia"/>
                <a:cs typeface="Georgia"/>
              </a:rPr>
              <a:t>of </a:t>
            </a:r>
            <a:r>
              <a:rPr sz="2000" spc="95" dirty="0">
                <a:latin typeface="Georgia"/>
                <a:cs typeface="Georgia"/>
              </a:rPr>
              <a:t>the tumor </a:t>
            </a:r>
            <a:r>
              <a:rPr sz="2000" spc="114" dirty="0">
                <a:latin typeface="Georgia"/>
                <a:cs typeface="Georgia"/>
              </a:rPr>
              <a:t>tissue </a:t>
            </a:r>
            <a:r>
              <a:rPr sz="2000" spc="105" dirty="0">
                <a:latin typeface="Georgia"/>
                <a:cs typeface="Georgia"/>
              </a:rPr>
              <a:t>by </a:t>
            </a:r>
            <a:r>
              <a:rPr sz="2000" spc="125" dirty="0">
                <a:latin typeface="Georgia"/>
                <a:cs typeface="Georgia"/>
              </a:rPr>
              <a:t>QDs </a:t>
            </a:r>
            <a:r>
              <a:rPr sz="2000" spc="75" dirty="0">
                <a:latin typeface="Georgia"/>
                <a:cs typeface="Georgia"/>
              </a:rPr>
              <a:t>in </a:t>
            </a:r>
            <a:r>
              <a:rPr sz="2000" spc="35" dirty="0">
                <a:latin typeface="Georgia"/>
                <a:cs typeface="Georgia"/>
              </a:rPr>
              <a:t>live </a:t>
            </a:r>
            <a:r>
              <a:rPr sz="2000" spc="110" dirty="0">
                <a:latin typeface="Georgia"/>
                <a:cs typeface="Georgia"/>
              </a:rPr>
              <a:t>animals  </a:t>
            </a:r>
            <a:r>
              <a:rPr sz="2000" spc="30" dirty="0">
                <a:latin typeface="Georgia"/>
                <a:cs typeface="Georgia"/>
              </a:rPr>
              <a:t>In-vivo </a:t>
            </a:r>
            <a:r>
              <a:rPr sz="2000" spc="75" dirty="0">
                <a:latin typeface="Georgia"/>
                <a:cs typeface="Georgia"/>
              </a:rPr>
              <a:t>imaging </a:t>
            </a:r>
            <a:r>
              <a:rPr sz="2000" spc="110" dirty="0">
                <a:latin typeface="Georgia"/>
                <a:cs typeface="Georgia"/>
              </a:rPr>
              <a:t>poses </a:t>
            </a:r>
            <a:r>
              <a:rPr sz="2000" spc="90" dirty="0">
                <a:latin typeface="Georgia"/>
                <a:cs typeface="Georgia"/>
              </a:rPr>
              <a:t>problems </a:t>
            </a:r>
            <a:r>
              <a:rPr sz="2000" spc="80" dirty="0">
                <a:latin typeface="Georgia"/>
                <a:cs typeface="Georgia"/>
              </a:rPr>
              <a:t>with </a:t>
            </a:r>
            <a:r>
              <a:rPr sz="2000" spc="95" dirty="0">
                <a:latin typeface="Georgia"/>
                <a:cs typeface="Georgia"/>
              </a:rPr>
              <a:t>the clearence </a:t>
            </a:r>
            <a:r>
              <a:rPr sz="2000" spc="15" dirty="0">
                <a:latin typeface="Georgia"/>
                <a:cs typeface="Georgia"/>
              </a:rPr>
              <a:t>of </a:t>
            </a:r>
            <a:r>
              <a:rPr sz="2000" spc="95" dirty="0">
                <a:latin typeface="Georgia"/>
                <a:cs typeface="Georgia"/>
              </a:rPr>
              <a:t>the </a:t>
            </a:r>
            <a:r>
              <a:rPr sz="2000" spc="85" dirty="0">
                <a:latin typeface="Georgia"/>
                <a:cs typeface="Georgia"/>
              </a:rPr>
              <a:t>particles  </a:t>
            </a:r>
            <a:r>
              <a:rPr sz="2000" spc="55" dirty="0">
                <a:latin typeface="Georgia"/>
                <a:cs typeface="Georgia"/>
              </a:rPr>
              <a:t>from </a:t>
            </a:r>
            <a:r>
              <a:rPr sz="2000" spc="85" dirty="0">
                <a:latin typeface="Georgia"/>
                <a:cs typeface="Georgia"/>
              </a:rPr>
              <a:t>body. </a:t>
            </a:r>
            <a:r>
              <a:rPr sz="2000" spc="60" dirty="0">
                <a:latin typeface="Georgia"/>
                <a:cs typeface="Georgia"/>
              </a:rPr>
              <a:t>Toxicity </a:t>
            </a:r>
            <a:r>
              <a:rPr sz="2000" spc="125" dirty="0">
                <a:latin typeface="Georgia"/>
                <a:cs typeface="Georgia"/>
              </a:rPr>
              <a:t>and </a:t>
            </a:r>
            <a:r>
              <a:rPr sz="2000" spc="120" dirty="0">
                <a:latin typeface="Georgia"/>
                <a:cs typeface="Georgia"/>
              </a:rPr>
              <a:t>hazards </a:t>
            </a:r>
            <a:r>
              <a:rPr sz="2000" spc="75" dirty="0">
                <a:latin typeface="Georgia"/>
                <a:cs typeface="Georgia"/>
              </a:rPr>
              <a:t>effects yet </a:t>
            </a:r>
            <a:r>
              <a:rPr sz="2000" spc="55" dirty="0">
                <a:latin typeface="Georgia"/>
                <a:cs typeface="Georgia"/>
              </a:rPr>
              <a:t>to </a:t>
            </a:r>
            <a:r>
              <a:rPr sz="2000" spc="95" dirty="0">
                <a:latin typeface="Georgia"/>
                <a:cs typeface="Georgia"/>
              </a:rPr>
              <a:t>be evaluated  </a:t>
            </a:r>
            <a:r>
              <a:rPr sz="2000" spc="90" dirty="0">
                <a:latin typeface="Georgia"/>
                <a:cs typeface="Georgia"/>
              </a:rPr>
              <a:t>thoroughly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Georgia"/>
              <a:cs typeface="Georgia"/>
            </a:endParaRPr>
          </a:p>
          <a:p>
            <a:pPr marL="113664" marR="3563620">
              <a:lnSpc>
                <a:spcPct val="121600"/>
              </a:lnSpc>
            </a:pPr>
            <a:r>
              <a:rPr sz="1850" spc="25" dirty="0">
                <a:latin typeface="Georgia"/>
                <a:cs typeface="Georgia"/>
              </a:rPr>
              <a:t>A </a:t>
            </a:r>
            <a:r>
              <a:rPr sz="1850" spc="95" dirty="0">
                <a:latin typeface="Georgia"/>
                <a:cs typeface="Georgia"/>
              </a:rPr>
              <a:t>broad </a:t>
            </a:r>
            <a:r>
              <a:rPr sz="1850" spc="90" dirty="0">
                <a:latin typeface="Georgia"/>
                <a:cs typeface="Georgia"/>
              </a:rPr>
              <a:t>absorption </a:t>
            </a:r>
            <a:r>
              <a:rPr sz="1850" spc="125" dirty="0">
                <a:latin typeface="Georgia"/>
                <a:cs typeface="Georgia"/>
              </a:rPr>
              <a:t>and </a:t>
            </a:r>
            <a:r>
              <a:rPr sz="1850" spc="90" dirty="0">
                <a:latin typeface="Georgia"/>
                <a:cs typeface="Georgia"/>
              </a:rPr>
              <a:t>narrow emission  </a:t>
            </a:r>
            <a:r>
              <a:rPr sz="1850" spc="114" dirty="0">
                <a:latin typeface="Georgia"/>
                <a:cs typeface="Georgia"/>
              </a:rPr>
              <a:t>Spectrum </a:t>
            </a:r>
            <a:r>
              <a:rPr sz="1850" spc="130" dirty="0">
                <a:latin typeface="Georgia"/>
                <a:cs typeface="Georgia"/>
              </a:rPr>
              <a:t>means </a:t>
            </a:r>
            <a:r>
              <a:rPr sz="1850" spc="150" dirty="0">
                <a:latin typeface="Georgia"/>
                <a:cs typeface="Georgia"/>
              </a:rPr>
              <a:t>a </a:t>
            </a:r>
            <a:r>
              <a:rPr sz="1850" spc="80" dirty="0">
                <a:latin typeface="Georgia"/>
                <a:cs typeface="Georgia"/>
              </a:rPr>
              <a:t>single excitation</a:t>
            </a:r>
            <a:r>
              <a:rPr sz="1850" spc="254" dirty="0">
                <a:latin typeface="Georgia"/>
                <a:cs typeface="Georgia"/>
              </a:rPr>
              <a:t> </a:t>
            </a:r>
            <a:r>
              <a:rPr sz="1850" spc="114" dirty="0">
                <a:latin typeface="Georgia"/>
                <a:cs typeface="Georgia"/>
              </a:rPr>
              <a:t>source</a:t>
            </a:r>
            <a:endParaRPr sz="1850" dirty="0">
              <a:latin typeface="Georgia"/>
              <a:cs typeface="Georgia"/>
            </a:endParaRPr>
          </a:p>
          <a:p>
            <a:pPr marL="113664" marR="3319779" indent="75565">
              <a:lnSpc>
                <a:spcPct val="129700"/>
              </a:lnSpc>
              <a:spcBef>
                <a:spcPts val="940"/>
              </a:spcBef>
            </a:pPr>
            <a:r>
              <a:rPr sz="1850" spc="140" dirty="0">
                <a:latin typeface="Georgia"/>
                <a:cs typeface="Georgia"/>
              </a:rPr>
              <a:t>can </a:t>
            </a:r>
            <a:r>
              <a:rPr sz="1850" spc="95" dirty="0">
                <a:latin typeface="Georgia"/>
                <a:cs typeface="Georgia"/>
              </a:rPr>
              <a:t>be </a:t>
            </a:r>
            <a:r>
              <a:rPr sz="1850" spc="135" dirty="0">
                <a:latin typeface="Georgia"/>
                <a:cs typeface="Georgia"/>
              </a:rPr>
              <a:t>used </a:t>
            </a:r>
            <a:r>
              <a:rPr sz="1850" spc="55" dirty="0">
                <a:latin typeface="Georgia"/>
                <a:cs typeface="Georgia"/>
              </a:rPr>
              <a:t>to </a:t>
            </a:r>
            <a:r>
              <a:rPr sz="1850" spc="75" dirty="0">
                <a:latin typeface="Georgia"/>
                <a:cs typeface="Georgia"/>
              </a:rPr>
              <a:t>excite </a:t>
            </a:r>
            <a:r>
              <a:rPr sz="1850" spc="130" dirty="0">
                <a:latin typeface="Georgia"/>
                <a:cs typeface="Georgia"/>
              </a:rPr>
              <a:t>QDs </a:t>
            </a:r>
            <a:r>
              <a:rPr sz="1850" spc="20" dirty="0">
                <a:latin typeface="Georgia"/>
                <a:cs typeface="Georgia"/>
              </a:rPr>
              <a:t>of </a:t>
            </a:r>
            <a:r>
              <a:rPr sz="1850" spc="65" dirty="0">
                <a:latin typeface="Georgia"/>
                <a:cs typeface="Georgia"/>
              </a:rPr>
              <a:t>different </a:t>
            </a:r>
            <a:r>
              <a:rPr sz="1850" spc="80" dirty="0">
                <a:latin typeface="Georgia"/>
                <a:cs typeface="Georgia"/>
              </a:rPr>
              <a:t>colors  imaging multiple </a:t>
            </a:r>
            <a:r>
              <a:rPr sz="1850" spc="90" dirty="0">
                <a:latin typeface="Georgia"/>
                <a:cs typeface="Georgia"/>
              </a:rPr>
              <a:t>targets</a:t>
            </a:r>
            <a:r>
              <a:rPr sz="1850" spc="280" dirty="0">
                <a:latin typeface="Georgia"/>
                <a:cs typeface="Georgia"/>
              </a:rPr>
              <a:t> </a:t>
            </a:r>
            <a:r>
              <a:rPr sz="1850" spc="105" dirty="0">
                <a:latin typeface="Georgia"/>
                <a:cs typeface="Georgia"/>
              </a:rPr>
              <a:t>simultaneously.</a:t>
            </a:r>
            <a:endParaRPr sz="18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1200" spc="60" dirty="0">
                <a:latin typeface="Georgia"/>
                <a:cs typeface="Georgia"/>
              </a:rPr>
              <a:t>Source:</a:t>
            </a:r>
            <a:r>
              <a:rPr sz="1200" spc="90" dirty="0">
                <a:latin typeface="Georgia"/>
                <a:cs typeface="Georgia"/>
              </a:rPr>
              <a:t> </a:t>
            </a:r>
            <a:r>
              <a:rPr sz="1200" spc="60" dirty="0">
                <a:latin typeface="Georgia"/>
                <a:cs typeface="Georgia"/>
              </a:rPr>
              <a:t>https://googleimages.com/</a:t>
            </a:r>
            <a:endParaRPr sz="1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Potential Uses of </a:t>
            </a:r>
            <a:r>
              <a:rPr dirty="0"/>
              <a:t>Quantum</a:t>
            </a:r>
            <a:r>
              <a:rPr spc="-25" dirty="0"/>
              <a:t> </a:t>
            </a:r>
            <a:r>
              <a:rPr spc="-5" dirty="0"/>
              <a:t>Dots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39" y="630377"/>
            <a:ext cx="8745855" cy="59817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Bookman Uralic"/>
                <a:cs typeface="Bookman Uralic"/>
              </a:rPr>
              <a:t>Light Emitting</a:t>
            </a:r>
            <a:r>
              <a:rPr sz="2000" b="1" spc="-10" dirty="0">
                <a:latin typeface="Bookman Uralic"/>
                <a:cs typeface="Bookman Uralic"/>
              </a:rPr>
              <a:t> </a:t>
            </a:r>
            <a:r>
              <a:rPr sz="2000" b="1" spc="-5" dirty="0">
                <a:latin typeface="Bookman Uralic"/>
                <a:cs typeface="Bookman Uralic"/>
              </a:rPr>
              <a:t>Diodes</a:t>
            </a:r>
            <a:endParaRPr sz="2000">
              <a:latin typeface="Bookman Uralic"/>
              <a:cs typeface="Bookman Uralic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spc="140" dirty="0">
                <a:latin typeface="Georgia"/>
                <a:cs typeface="Georgia"/>
              </a:rPr>
              <a:t>Quantum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spc="65" dirty="0">
                <a:latin typeface="Georgia"/>
                <a:cs typeface="Georgia"/>
              </a:rPr>
              <a:t>dot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spc="60" dirty="0">
                <a:latin typeface="Georgia"/>
                <a:cs typeface="Georgia"/>
              </a:rPr>
              <a:t>light</a:t>
            </a:r>
            <a:r>
              <a:rPr sz="2000" spc="160" dirty="0">
                <a:latin typeface="Georgia"/>
                <a:cs typeface="Georgia"/>
              </a:rPr>
              <a:t> </a:t>
            </a:r>
            <a:r>
              <a:rPr sz="2000" spc="65" dirty="0">
                <a:latin typeface="Georgia"/>
                <a:cs typeface="Georgia"/>
              </a:rPr>
              <a:t>emitting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spc="80" dirty="0">
                <a:latin typeface="Georgia"/>
                <a:cs typeface="Georgia"/>
              </a:rPr>
              <a:t>diodes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spc="20" dirty="0">
                <a:latin typeface="Georgia"/>
                <a:cs typeface="Georgia"/>
              </a:rPr>
              <a:t>(QD-LED)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spc="125" dirty="0">
                <a:latin typeface="Georgia"/>
                <a:cs typeface="Georgia"/>
              </a:rPr>
              <a:t>and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spc="55" dirty="0">
                <a:latin typeface="Georgia"/>
                <a:cs typeface="Georgia"/>
              </a:rPr>
              <a:t>‘QD-White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spc="50" dirty="0">
                <a:latin typeface="Georgia"/>
                <a:cs typeface="Georgia"/>
              </a:rPr>
              <a:t>LED’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are</a:t>
            </a:r>
            <a:endParaRPr sz="2000">
              <a:latin typeface="Georgia"/>
              <a:cs typeface="Georgia"/>
            </a:endParaRPr>
          </a:p>
          <a:p>
            <a:pPr marL="12700" marR="514350">
              <a:lnSpc>
                <a:spcPct val="140300"/>
              </a:lnSpc>
              <a:spcBef>
                <a:spcPts val="30"/>
              </a:spcBef>
            </a:pPr>
            <a:r>
              <a:rPr sz="2000" spc="65" dirty="0">
                <a:latin typeface="Georgia"/>
                <a:cs typeface="Georgia"/>
              </a:rPr>
              <a:t>very </a:t>
            </a:r>
            <a:r>
              <a:rPr sz="2000" spc="110" dirty="0">
                <a:latin typeface="Georgia"/>
                <a:cs typeface="Georgia"/>
              </a:rPr>
              <a:t>useful when </a:t>
            </a:r>
            <a:r>
              <a:rPr sz="2000" spc="95" dirty="0">
                <a:latin typeface="Georgia"/>
                <a:cs typeface="Georgia"/>
              </a:rPr>
              <a:t>producing the </a:t>
            </a:r>
            <a:r>
              <a:rPr sz="2000" spc="100" dirty="0">
                <a:latin typeface="Georgia"/>
                <a:cs typeface="Georgia"/>
              </a:rPr>
              <a:t>displays </a:t>
            </a:r>
            <a:r>
              <a:rPr sz="2000" spc="30" dirty="0">
                <a:latin typeface="Georgia"/>
                <a:cs typeface="Georgia"/>
              </a:rPr>
              <a:t>for </a:t>
            </a:r>
            <a:r>
              <a:rPr sz="2000" spc="75" dirty="0">
                <a:latin typeface="Georgia"/>
                <a:cs typeface="Georgia"/>
              </a:rPr>
              <a:t>electronic </a:t>
            </a:r>
            <a:r>
              <a:rPr sz="2000" spc="80" dirty="0">
                <a:latin typeface="Georgia"/>
                <a:cs typeface="Georgia"/>
              </a:rPr>
              <a:t>devices  </a:t>
            </a:r>
            <a:r>
              <a:rPr sz="2000" spc="130" dirty="0">
                <a:latin typeface="Georgia"/>
                <a:cs typeface="Georgia"/>
              </a:rPr>
              <a:t>because </a:t>
            </a:r>
            <a:r>
              <a:rPr sz="2000" spc="95" dirty="0">
                <a:latin typeface="Georgia"/>
                <a:cs typeface="Georgia"/>
              </a:rPr>
              <a:t>they </a:t>
            </a:r>
            <a:r>
              <a:rPr sz="2000" spc="65" dirty="0">
                <a:latin typeface="Georgia"/>
                <a:cs typeface="Georgia"/>
              </a:rPr>
              <a:t>emit </a:t>
            </a:r>
            <a:r>
              <a:rPr sz="2000" spc="60" dirty="0">
                <a:latin typeface="Georgia"/>
                <a:cs typeface="Georgia"/>
              </a:rPr>
              <a:t>light </a:t>
            </a:r>
            <a:r>
              <a:rPr sz="2000" spc="75" dirty="0">
                <a:latin typeface="Georgia"/>
                <a:cs typeface="Georgia"/>
              </a:rPr>
              <a:t>in </a:t>
            </a:r>
            <a:r>
              <a:rPr sz="2000" spc="80" dirty="0">
                <a:latin typeface="Georgia"/>
                <a:cs typeface="Georgia"/>
              </a:rPr>
              <a:t>highly </a:t>
            </a:r>
            <a:r>
              <a:rPr sz="2000" spc="75" dirty="0">
                <a:latin typeface="Georgia"/>
                <a:cs typeface="Georgia"/>
              </a:rPr>
              <a:t>specific </a:t>
            </a:r>
            <a:r>
              <a:rPr sz="2000" spc="145" dirty="0">
                <a:latin typeface="Georgia"/>
                <a:cs typeface="Georgia"/>
              </a:rPr>
              <a:t>Gaussian </a:t>
            </a:r>
            <a:r>
              <a:rPr sz="2000" spc="90" dirty="0">
                <a:latin typeface="Georgia"/>
                <a:cs typeface="Georgia"/>
              </a:rPr>
              <a:t>distributions.  </a:t>
            </a:r>
            <a:r>
              <a:rPr sz="2000" spc="80" dirty="0">
                <a:latin typeface="Georgia"/>
                <a:cs typeface="Georgia"/>
              </a:rPr>
              <a:t>QD-LED </a:t>
            </a:r>
            <a:r>
              <a:rPr sz="2000" spc="100" dirty="0">
                <a:latin typeface="Georgia"/>
                <a:cs typeface="Georgia"/>
              </a:rPr>
              <a:t>displays </a:t>
            </a:r>
            <a:r>
              <a:rPr sz="2000" spc="140" dirty="0">
                <a:latin typeface="Georgia"/>
                <a:cs typeface="Georgia"/>
              </a:rPr>
              <a:t>can </a:t>
            </a:r>
            <a:r>
              <a:rPr sz="2000" spc="80" dirty="0">
                <a:latin typeface="Georgia"/>
                <a:cs typeface="Georgia"/>
              </a:rPr>
              <a:t>render </a:t>
            </a:r>
            <a:r>
              <a:rPr sz="2000" spc="75" dirty="0">
                <a:latin typeface="Georgia"/>
                <a:cs typeface="Georgia"/>
              </a:rPr>
              <a:t>colors </a:t>
            </a:r>
            <a:r>
              <a:rPr sz="2000" spc="65" dirty="0">
                <a:latin typeface="Georgia"/>
                <a:cs typeface="Georgia"/>
              </a:rPr>
              <a:t>very </a:t>
            </a:r>
            <a:r>
              <a:rPr sz="2000" spc="105" dirty="0">
                <a:latin typeface="Georgia"/>
                <a:cs typeface="Georgia"/>
              </a:rPr>
              <a:t>accurately </a:t>
            </a:r>
            <a:r>
              <a:rPr sz="2000" spc="125" dirty="0">
                <a:latin typeface="Georgia"/>
                <a:cs typeface="Georgia"/>
              </a:rPr>
              <a:t>and </a:t>
            </a:r>
            <a:r>
              <a:rPr sz="2000" spc="150" dirty="0">
                <a:latin typeface="Georgia"/>
                <a:cs typeface="Georgia"/>
              </a:rPr>
              <a:t>use much  </a:t>
            </a:r>
            <a:r>
              <a:rPr sz="2000" b="1" spc="-5" dirty="0">
                <a:latin typeface="Bookman Uralic"/>
                <a:cs typeface="Bookman Uralic"/>
              </a:rPr>
              <a:t>less power </a:t>
            </a:r>
            <a:r>
              <a:rPr sz="2000" spc="125" dirty="0">
                <a:latin typeface="Georgia"/>
                <a:cs typeface="Georgia"/>
              </a:rPr>
              <a:t>than </a:t>
            </a:r>
            <a:r>
              <a:rPr sz="2000" spc="75" dirty="0">
                <a:latin typeface="Georgia"/>
                <a:cs typeface="Georgia"/>
              </a:rPr>
              <a:t>traditional</a:t>
            </a:r>
            <a:r>
              <a:rPr sz="2000" spc="185" dirty="0">
                <a:latin typeface="Georgia"/>
                <a:cs typeface="Georgia"/>
              </a:rPr>
              <a:t> </a:t>
            </a:r>
            <a:r>
              <a:rPr sz="2000" spc="100" dirty="0">
                <a:latin typeface="Georgia"/>
                <a:cs typeface="Georgia"/>
              </a:rPr>
              <a:t>displays.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spc="110" dirty="0">
                <a:latin typeface="Georgia"/>
                <a:cs typeface="Georgia"/>
              </a:rPr>
              <a:t>Quantum-dot-based </a:t>
            </a:r>
            <a:r>
              <a:rPr sz="2000" spc="100" dirty="0">
                <a:latin typeface="Georgia"/>
                <a:cs typeface="Georgia"/>
              </a:rPr>
              <a:t>LEDs </a:t>
            </a:r>
            <a:r>
              <a:rPr sz="2000" spc="95" dirty="0">
                <a:latin typeface="Georgia"/>
                <a:cs typeface="Georgia"/>
              </a:rPr>
              <a:t>are </a:t>
            </a:r>
            <a:r>
              <a:rPr sz="2000" spc="90" dirty="0">
                <a:latin typeface="Georgia"/>
                <a:cs typeface="Georgia"/>
              </a:rPr>
              <a:t>characterized </a:t>
            </a:r>
            <a:r>
              <a:rPr sz="2000" spc="105" dirty="0">
                <a:latin typeface="Georgia"/>
                <a:cs typeface="Georgia"/>
              </a:rPr>
              <a:t>by </a:t>
            </a:r>
            <a:r>
              <a:rPr sz="2000" spc="110" dirty="0">
                <a:latin typeface="Georgia"/>
                <a:cs typeface="Georgia"/>
              </a:rPr>
              <a:t>pure </a:t>
            </a:r>
            <a:r>
              <a:rPr sz="2000" spc="125" dirty="0">
                <a:latin typeface="Georgia"/>
                <a:cs typeface="Georgia"/>
              </a:rPr>
              <a:t>and</a:t>
            </a:r>
            <a:r>
              <a:rPr sz="2000" spc="509" dirty="0">
                <a:latin typeface="Georgia"/>
                <a:cs typeface="Georgia"/>
              </a:rPr>
              <a:t> </a:t>
            </a:r>
            <a:r>
              <a:rPr sz="2000" spc="114" dirty="0">
                <a:latin typeface="Georgia"/>
                <a:cs typeface="Georgia"/>
              </a:rPr>
              <a:t>saturated</a:t>
            </a:r>
            <a:endParaRPr sz="2000">
              <a:latin typeface="Georgia"/>
              <a:cs typeface="Georgia"/>
            </a:endParaRPr>
          </a:p>
          <a:p>
            <a:pPr marL="12700" marR="231775">
              <a:lnSpc>
                <a:spcPct val="137500"/>
              </a:lnSpc>
              <a:spcBef>
                <a:spcPts val="100"/>
              </a:spcBef>
            </a:pPr>
            <a:r>
              <a:rPr sz="2000" spc="90" dirty="0">
                <a:latin typeface="Georgia"/>
                <a:cs typeface="Georgia"/>
              </a:rPr>
              <a:t>emission </a:t>
            </a:r>
            <a:r>
              <a:rPr sz="2000" spc="95" dirty="0">
                <a:latin typeface="Georgia"/>
                <a:cs typeface="Georgia"/>
              </a:rPr>
              <a:t>colours </a:t>
            </a:r>
            <a:r>
              <a:rPr sz="2000" spc="80" dirty="0">
                <a:latin typeface="Georgia"/>
                <a:cs typeface="Georgia"/>
              </a:rPr>
              <a:t>with </a:t>
            </a:r>
            <a:r>
              <a:rPr sz="2000" spc="90" dirty="0">
                <a:latin typeface="Georgia"/>
                <a:cs typeface="Georgia"/>
              </a:rPr>
              <a:t>narrow </a:t>
            </a:r>
            <a:r>
              <a:rPr sz="2000" spc="100" dirty="0">
                <a:latin typeface="Georgia"/>
                <a:cs typeface="Georgia"/>
              </a:rPr>
              <a:t>bandwidth, </a:t>
            </a:r>
            <a:r>
              <a:rPr sz="2000" spc="125" dirty="0">
                <a:latin typeface="Georgia"/>
                <a:cs typeface="Georgia"/>
              </a:rPr>
              <a:t>and </a:t>
            </a:r>
            <a:r>
              <a:rPr sz="2000" spc="70" dirty="0">
                <a:latin typeface="Georgia"/>
                <a:cs typeface="Georgia"/>
              </a:rPr>
              <a:t>their </a:t>
            </a:r>
            <a:r>
              <a:rPr sz="2000" spc="90" dirty="0">
                <a:latin typeface="Georgia"/>
                <a:cs typeface="Georgia"/>
              </a:rPr>
              <a:t>emission  </a:t>
            </a:r>
            <a:r>
              <a:rPr sz="2000" spc="85" dirty="0">
                <a:latin typeface="Georgia"/>
                <a:cs typeface="Georgia"/>
              </a:rPr>
              <a:t>wavelength </a:t>
            </a:r>
            <a:r>
              <a:rPr sz="2000" spc="90" dirty="0">
                <a:latin typeface="Georgia"/>
                <a:cs typeface="Georgia"/>
              </a:rPr>
              <a:t>is </a:t>
            </a:r>
            <a:r>
              <a:rPr sz="2000" spc="85" dirty="0">
                <a:latin typeface="Georgia"/>
                <a:cs typeface="Georgia"/>
              </a:rPr>
              <a:t>easily </a:t>
            </a:r>
            <a:r>
              <a:rPr sz="2000" spc="114" dirty="0">
                <a:latin typeface="Georgia"/>
                <a:cs typeface="Georgia"/>
              </a:rPr>
              <a:t>tuned </a:t>
            </a:r>
            <a:r>
              <a:rPr sz="2000" spc="105" dirty="0">
                <a:latin typeface="Georgia"/>
                <a:cs typeface="Georgia"/>
              </a:rPr>
              <a:t>by changing </a:t>
            </a:r>
            <a:r>
              <a:rPr sz="2000" spc="95" dirty="0">
                <a:latin typeface="Georgia"/>
                <a:cs typeface="Georgia"/>
              </a:rPr>
              <a:t>the </a:t>
            </a:r>
            <a:r>
              <a:rPr sz="2000" spc="80" dirty="0">
                <a:latin typeface="Georgia"/>
                <a:cs typeface="Georgia"/>
              </a:rPr>
              <a:t>size </a:t>
            </a:r>
            <a:r>
              <a:rPr sz="2000" spc="15" dirty="0">
                <a:latin typeface="Georgia"/>
                <a:cs typeface="Georgia"/>
              </a:rPr>
              <a:t>of</a:t>
            </a:r>
            <a:r>
              <a:rPr sz="2000" spc="275" dirty="0">
                <a:latin typeface="Georgia"/>
                <a:cs typeface="Georgia"/>
              </a:rPr>
              <a:t> </a:t>
            </a:r>
            <a:r>
              <a:rPr sz="2000" spc="95" dirty="0">
                <a:latin typeface="Georgia"/>
                <a:cs typeface="Georgia"/>
              </a:rPr>
              <a:t>the </a:t>
            </a:r>
            <a:r>
              <a:rPr sz="2000" spc="130" dirty="0">
                <a:latin typeface="Georgia"/>
                <a:cs typeface="Georgia"/>
              </a:rPr>
              <a:t>quantum </a:t>
            </a:r>
            <a:r>
              <a:rPr sz="2000" spc="90" dirty="0">
                <a:latin typeface="Georgia"/>
                <a:cs typeface="Georgia"/>
              </a:rPr>
              <a:t>dots</a:t>
            </a:r>
            <a:endParaRPr sz="2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Bookman Uralic"/>
                <a:cs typeface="Bookman Uralic"/>
              </a:rPr>
              <a:t>Solar</a:t>
            </a:r>
            <a:r>
              <a:rPr sz="2000" b="1" spc="-10" dirty="0">
                <a:latin typeface="Bookman Uralic"/>
                <a:cs typeface="Bookman Uralic"/>
              </a:rPr>
              <a:t> </a:t>
            </a:r>
            <a:r>
              <a:rPr sz="2000" b="1" spc="-5" dirty="0">
                <a:latin typeface="Bookman Uralic"/>
                <a:cs typeface="Bookman Uralic"/>
              </a:rPr>
              <a:t>Cells</a:t>
            </a:r>
            <a:endParaRPr sz="2000">
              <a:latin typeface="Bookman Uralic"/>
              <a:cs typeface="Bookman Uralic"/>
            </a:endParaRPr>
          </a:p>
          <a:p>
            <a:pPr marL="12700" marR="5080" indent="156210" algn="just">
              <a:lnSpc>
                <a:spcPct val="138900"/>
              </a:lnSpc>
              <a:spcBef>
                <a:spcPts val="70"/>
              </a:spcBef>
            </a:pPr>
            <a:r>
              <a:rPr sz="2000" spc="140" dirty="0">
                <a:latin typeface="Georgia"/>
                <a:cs typeface="Georgia"/>
              </a:rPr>
              <a:t>Quantum </a:t>
            </a:r>
            <a:r>
              <a:rPr sz="2000" spc="65" dirty="0">
                <a:latin typeface="Georgia"/>
                <a:cs typeface="Georgia"/>
              </a:rPr>
              <a:t>dot </a:t>
            </a:r>
            <a:r>
              <a:rPr sz="2000" spc="-25" dirty="0">
                <a:latin typeface="Georgia"/>
                <a:cs typeface="Georgia"/>
              </a:rPr>
              <a:t>(QD) </a:t>
            </a:r>
            <a:r>
              <a:rPr sz="2000" spc="90" dirty="0">
                <a:latin typeface="Georgia"/>
                <a:cs typeface="Georgia"/>
              </a:rPr>
              <a:t>solar </a:t>
            </a:r>
            <a:r>
              <a:rPr sz="2000" spc="85" dirty="0">
                <a:latin typeface="Georgia"/>
                <a:cs typeface="Georgia"/>
              </a:rPr>
              <a:t>cells </a:t>
            </a:r>
            <a:r>
              <a:rPr sz="2000" spc="105" dirty="0">
                <a:latin typeface="Georgia"/>
                <a:cs typeface="Georgia"/>
              </a:rPr>
              <a:t>have </a:t>
            </a:r>
            <a:r>
              <a:rPr sz="2000" spc="95" dirty="0">
                <a:latin typeface="Georgia"/>
                <a:cs typeface="Georgia"/>
              </a:rPr>
              <a:t>the </a:t>
            </a:r>
            <a:r>
              <a:rPr sz="2000" spc="75" dirty="0">
                <a:latin typeface="Georgia"/>
                <a:cs typeface="Georgia"/>
              </a:rPr>
              <a:t>potential </a:t>
            </a:r>
            <a:r>
              <a:rPr sz="2000" spc="55" dirty="0">
                <a:latin typeface="Georgia"/>
                <a:cs typeface="Georgia"/>
              </a:rPr>
              <a:t>to </a:t>
            </a:r>
            <a:r>
              <a:rPr sz="2000" spc="100" dirty="0">
                <a:latin typeface="Georgia"/>
                <a:cs typeface="Georgia"/>
              </a:rPr>
              <a:t>increase </a:t>
            </a:r>
            <a:r>
              <a:rPr sz="2000" spc="95" dirty="0">
                <a:latin typeface="Georgia"/>
                <a:cs typeface="Georgia"/>
              </a:rPr>
              <a:t>the  </a:t>
            </a:r>
            <a:r>
              <a:rPr sz="2000" spc="114" dirty="0">
                <a:latin typeface="Georgia"/>
                <a:cs typeface="Georgia"/>
              </a:rPr>
              <a:t>maximum </a:t>
            </a:r>
            <a:r>
              <a:rPr sz="2000" spc="95" dirty="0">
                <a:latin typeface="Georgia"/>
                <a:cs typeface="Georgia"/>
              </a:rPr>
              <a:t>attainable </a:t>
            </a:r>
            <a:r>
              <a:rPr sz="2000" spc="100" dirty="0">
                <a:latin typeface="Georgia"/>
                <a:cs typeface="Georgia"/>
              </a:rPr>
              <a:t>thermodynamic </a:t>
            </a:r>
            <a:r>
              <a:rPr sz="2000" spc="85" dirty="0">
                <a:latin typeface="Georgia"/>
                <a:cs typeface="Georgia"/>
              </a:rPr>
              <a:t>conversion </a:t>
            </a:r>
            <a:r>
              <a:rPr sz="2000" spc="75" dirty="0">
                <a:latin typeface="Georgia"/>
                <a:cs typeface="Georgia"/>
              </a:rPr>
              <a:t>efficency </a:t>
            </a:r>
            <a:r>
              <a:rPr sz="2000" spc="15" dirty="0">
                <a:latin typeface="Georgia"/>
                <a:cs typeface="Georgia"/>
              </a:rPr>
              <a:t>of </a:t>
            </a:r>
            <a:r>
              <a:rPr sz="2000" spc="90" dirty="0">
                <a:latin typeface="Georgia"/>
                <a:cs typeface="Georgia"/>
              </a:rPr>
              <a:t>solar  photon </a:t>
            </a:r>
            <a:r>
              <a:rPr sz="2000" spc="85" dirty="0">
                <a:latin typeface="Georgia"/>
                <a:cs typeface="Georgia"/>
              </a:rPr>
              <a:t>conversion </a:t>
            </a:r>
            <a:r>
              <a:rPr sz="2000" spc="150" dirty="0">
                <a:latin typeface="Georgia"/>
                <a:cs typeface="Georgia"/>
              </a:rPr>
              <a:t>up </a:t>
            </a:r>
            <a:r>
              <a:rPr sz="2000" spc="55" dirty="0">
                <a:latin typeface="Georgia"/>
                <a:cs typeface="Georgia"/>
              </a:rPr>
              <a:t>to </a:t>
            </a:r>
            <a:r>
              <a:rPr sz="2000" spc="114" dirty="0">
                <a:latin typeface="Georgia"/>
                <a:cs typeface="Georgia"/>
              </a:rPr>
              <a:t>about </a:t>
            </a:r>
            <a:r>
              <a:rPr sz="2000" spc="125" dirty="0">
                <a:latin typeface="Georgia"/>
                <a:cs typeface="Georgia"/>
              </a:rPr>
              <a:t>66% </a:t>
            </a:r>
            <a:r>
              <a:rPr sz="2000" spc="105" dirty="0">
                <a:latin typeface="Georgia"/>
                <a:cs typeface="Georgia"/>
              </a:rPr>
              <a:t>by </a:t>
            </a:r>
            <a:r>
              <a:rPr sz="2000" spc="65" dirty="0">
                <a:latin typeface="Georgia"/>
                <a:cs typeface="Georgia"/>
              </a:rPr>
              <a:t>utilizing </a:t>
            </a:r>
            <a:r>
              <a:rPr sz="2000" spc="85" dirty="0">
                <a:latin typeface="Georgia"/>
                <a:cs typeface="Georgia"/>
              </a:rPr>
              <a:t>hot </a:t>
            </a:r>
            <a:r>
              <a:rPr sz="2000" spc="80" dirty="0">
                <a:latin typeface="Georgia"/>
                <a:cs typeface="Georgia"/>
              </a:rPr>
              <a:t>photogenerated  </a:t>
            </a:r>
            <a:r>
              <a:rPr sz="2000" spc="85" dirty="0">
                <a:latin typeface="Georgia"/>
                <a:cs typeface="Georgia"/>
              </a:rPr>
              <a:t>carriers </a:t>
            </a:r>
            <a:r>
              <a:rPr sz="2000" spc="55" dirty="0">
                <a:latin typeface="Georgia"/>
                <a:cs typeface="Georgia"/>
              </a:rPr>
              <a:t>to </a:t>
            </a:r>
            <a:r>
              <a:rPr sz="2000" spc="100" dirty="0">
                <a:latin typeface="Georgia"/>
                <a:cs typeface="Georgia"/>
              </a:rPr>
              <a:t>produce </a:t>
            </a:r>
            <a:r>
              <a:rPr sz="2000" spc="85" dirty="0">
                <a:latin typeface="Georgia"/>
                <a:cs typeface="Georgia"/>
              </a:rPr>
              <a:t>higher </a:t>
            </a:r>
            <a:r>
              <a:rPr sz="2000" spc="80" dirty="0">
                <a:latin typeface="Georgia"/>
                <a:cs typeface="Georgia"/>
              </a:rPr>
              <a:t>photovoltages </a:t>
            </a:r>
            <a:r>
              <a:rPr sz="2000" spc="50" dirty="0">
                <a:latin typeface="Georgia"/>
                <a:cs typeface="Georgia"/>
              </a:rPr>
              <a:t>or </a:t>
            </a:r>
            <a:r>
              <a:rPr sz="2000" spc="85" dirty="0">
                <a:latin typeface="Georgia"/>
                <a:cs typeface="Georgia"/>
              </a:rPr>
              <a:t>higher</a:t>
            </a:r>
            <a:r>
              <a:rPr sz="2000" spc="630" dirty="0">
                <a:latin typeface="Georgia"/>
                <a:cs typeface="Georgia"/>
              </a:rPr>
              <a:t> </a:t>
            </a:r>
            <a:r>
              <a:rPr sz="2000" spc="100" dirty="0">
                <a:latin typeface="Georgia"/>
                <a:cs typeface="Georgia"/>
              </a:rPr>
              <a:t>photocurrents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Potential Uses of </a:t>
            </a:r>
            <a:r>
              <a:rPr dirty="0"/>
              <a:t>Quantum</a:t>
            </a:r>
            <a:r>
              <a:rPr spc="-25" dirty="0"/>
              <a:t> </a:t>
            </a:r>
            <a:r>
              <a:rPr spc="-5" dirty="0"/>
              <a:t>Dots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39" y="1252677"/>
            <a:ext cx="8735695" cy="33629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59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Bookman Uralic"/>
                <a:cs typeface="Bookman Uralic"/>
              </a:rPr>
              <a:t>Alternative </a:t>
            </a:r>
            <a:r>
              <a:rPr sz="2400" b="1" dirty="0">
                <a:latin typeface="Bookman Uralic"/>
                <a:cs typeface="Bookman Uralic"/>
              </a:rPr>
              <a:t>to </a:t>
            </a:r>
            <a:r>
              <a:rPr sz="2400" b="1" spc="-5" dirty="0">
                <a:latin typeface="Bookman Uralic"/>
                <a:cs typeface="Bookman Uralic"/>
              </a:rPr>
              <a:t>traditional</a:t>
            </a:r>
            <a:r>
              <a:rPr sz="2400" b="1" spc="-15" dirty="0">
                <a:latin typeface="Bookman Uralic"/>
                <a:cs typeface="Bookman Uralic"/>
              </a:rPr>
              <a:t> </a:t>
            </a:r>
            <a:r>
              <a:rPr sz="2400" b="1" dirty="0">
                <a:latin typeface="Bookman Uralic"/>
                <a:cs typeface="Bookman Uralic"/>
              </a:rPr>
              <a:t>Dyes</a:t>
            </a:r>
            <a:endParaRPr sz="2400">
              <a:latin typeface="Bookman Uralic"/>
              <a:cs typeface="Bookman Uralic"/>
            </a:endParaRPr>
          </a:p>
          <a:p>
            <a:pPr marL="12700" marR="5080">
              <a:lnSpc>
                <a:spcPct val="99800"/>
              </a:lnSpc>
              <a:spcBef>
                <a:spcPts val="165"/>
              </a:spcBef>
            </a:pPr>
            <a:r>
              <a:rPr sz="2400" spc="170" dirty="0">
                <a:latin typeface="Georgia"/>
                <a:cs typeface="Georgia"/>
              </a:rPr>
              <a:t>Quantum </a:t>
            </a:r>
            <a:r>
              <a:rPr sz="2400" spc="110" dirty="0">
                <a:latin typeface="Georgia"/>
                <a:cs typeface="Georgia"/>
              </a:rPr>
              <a:t>dots </a:t>
            </a:r>
            <a:r>
              <a:rPr sz="2400" spc="114" dirty="0">
                <a:latin typeface="Georgia"/>
                <a:cs typeface="Georgia"/>
              </a:rPr>
              <a:t>are </a:t>
            </a:r>
            <a:r>
              <a:rPr sz="2400" spc="170" dirty="0">
                <a:latin typeface="Georgia"/>
                <a:cs typeface="Georgia"/>
              </a:rPr>
              <a:t>an </a:t>
            </a:r>
            <a:r>
              <a:rPr sz="2400" spc="95" dirty="0">
                <a:latin typeface="Georgia"/>
                <a:cs typeface="Georgia"/>
              </a:rPr>
              <a:t>attractive </a:t>
            </a:r>
            <a:r>
              <a:rPr sz="2400" spc="100" dirty="0">
                <a:latin typeface="Georgia"/>
                <a:cs typeface="Georgia"/>
              </a:rPr>
              <a:t>alternative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90" dirty="0">
                <a:latin typeface="Georgia"/>
                <a:cs typeface="Georgia"/>
              </a:rPr>
              <a:t>traditional  </a:t>
            </a:r>
            <a:r>
              <a:rPr sz="2400" spc="100" dirty="0">
                <a:latin typeface="Georgia"/>
                <a:cs typeface="Georgia"/>
              </a:rPr>
              <a:t>organic </a:t>
            </a:r>
            <a:r>
              <a:rPr sz="2400" spc="105" dirty="0">
                <a:latin typeface="Georgia"/>
                <a:cs typeface="Georgia"/>
              </a:rPr>
              <a:t>dies </a:t>
            </a:r>
            <a:r>
              <a:rPr sz="2400" spc="155" dirty="0">
                <a:latin typeface="Georgia"/>
                <a:cs typeface="Georgia"/>
              </a:rPr>
              <a:t>because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85" dirty="0">
                <a:latin typeface="Georgia"/>
                <a:cs typeface="Georgia"/>
              </a:rPr>
              <a:t>their </a:t>
            </a:r>
            <a:r>
              <a:rPr sz="2400" spc="114" dirty="0">
                <a:latin typeface="Georgia"/>
                <a:cs typeface="Georgia"/>
              </a:rPr>
              <a:t>high </a:t>
            </a:r>
            <a:r>
              <a:rPr sz="2400" spc="160" dirty="0">
                <a:latin typeface="Georgia"/>
                <a:cs typeface="Georgia"/>
              </a:rPr>
              <a:t>quantum </a:t>
            </a:r>
            <a:r>
              <a:rPr sz="2400" spc="65" dirty="0">
                <a:latin typeface="Georgia"/>
                <a:cs typeface="Georgia"/>
              </a:rPr>
              <a:t>yield </a:t>
            </a:r>
            <a:r>
              <a:rPr sz="2400" spc="150" dirty="0">
                <a:latin typeface="Georgia"/>
                <a:cs typeface="Georgia"/>
              </a:rPr>
              <a:t>and  </a:t>
            </a:r>
            <a:r>
              <a:rPr sz="2400" spc="95" dirty="0">
                <a:latin typeface="Georgia"/>
                <a:cs typeface="Georgia"/>
              </a:rPr>
              <a:t>photostability. </a:t>
            </a:r>
            <a:r>
              <a:rPr sz="2400" spc="170" dirty="0">
                <a:latin typeface="Georgia"/>
                <a:cs typeface="Georgia"/>
              </a:rPr>
              <a:t>Quantum </a:t>
            </a:r>
            <a:r>
              <a:rPr sz="2400" spc="110" dirty="0">
                <a:latin typeface="Georgia"/>
                <a:cs typeface="Georgia"/>
              </a:rPr>
              <a:t>dots </a:t>
            </a:r>
            <a:r>
              <a:rPr sz="2400" spc="125" dirty="0">
                <a:latin typeface="Georgia"/>
                <a:cs typeface="Georgia"/>
              </a:rPr>
              <a:t>have </a:t>
            </a:r>
            <a:r>
              <a:rPr sz="2400" spc="180" dirty="0">
                <a:latin typeface="Georgia"/>
                <a:cs typeface="Georgia"/>
              </a:rPr>
              <a:t>a </a:t>
            </a:r>
            <a:r>
              <a:rPr sz="2400" spc="114" dirty="0">
                <a:latin typeface="Georgia"/>
                <a:cs typeface="Georgia"/>
              </a:rPr>
              <a:t>high </a:t>
            </a:r>
            <a:r>
              <a:rPr sz="2400" spc="160" dirty="0">
                <a:latin typeface="Georgia"/>
                <a:cs typeface="Georgia"/>
              </a:rPr>
              <a:t>quantum </a:t>
            </a:r>
            <a:r>
              <a:rPr sz="2400" spc="65" dirty="0">
                <a:latin typeface="Georgia"/>
                <a:cs typeface="Georgia"/>
              </a:rPr>
              <a:t>yield  </a:t>
            </a:r>
            <a:r>
              <a:rPr sz="2400" spc="155" dirty="0">
                <a:latin typeface="Georgia"/>
                <a:cs typeface="Georgia"/>
              </a:rPr>
              <a:t>because </a:t>
            </a:r>
            <a:r>
              <a:rPr sz="2400" spc="114" dirty="0">
                <a:latin typeface="Georgia"/>
                <a:cs typeface="Georgia"/>
              </a:rPr>
              <a:t>they </a:t>
            </a:r>
            <a:r>
              <a:rPr sz="2400" spc="125" dirty="0">
                <a:latin typeface="Georgia"/>
                <a:cs typeface="Georgia"/>
              </a:rPr>
              <a:t>have </a:t>
            </a:r>
            <a:r>
              <a:rPr sz="2400" spc="180" dirty="0">
                <a:latin typeface="Georgia"/>
                <a:cs typeface="Georgia"/>
              </a:rPr>
              <a:t>a </a:t>
            </a:r>
            <a:r>
              <a:rPr sz="2400" spc="114" dirty="0">
                <a:latin typeface="Georgia"/>
                <a:cs typeface="Georgia"/>
              </a:rPr>
              <a:t>high </a:t>
            </a:r>
            <a:r>
              <a:rPr sz="2400" spc="110" dirty="0">
                <a:latin typeface="Georgia"/>
                <a:cs typeface="Georgia"/>
              </a:rPr>
              <a:t>density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95" dirty="0">
                <a:latin typeface="Georgia"/>
                <a:cs typeface="Georgia"/>
              </a:rPr>
              <a:t>energy </a:t>
            </a:r>
            <a:r>
              <a:rPr sz="2400" spc="140" dirty="0">
                <a:latin typeface="Georgia"/>
                <a:cs typeface="Georgia"/>
              </a:rPr>
              <a:t>states </a:t>
            </a:r>
            <a:r>
              <a:rPr sz="2400" spc="125" dirty="0">
                <a:latin typeface="Georgia"/>
                <a:cs typeface="Georgia"/>
              </a:rPr>
              <a:t>near </a:t>
            </a:r>
            <a:r>
              <a:rPr sz="2400" spc="114" dirty="0">
                <a:latin typeface="Georgia"/>
                <a:cs typeface="Georgia"/>
              </a:rPr>
              <a:t>the  </a:t>
            </a:r>
            <a:r>
              <a:rPr sz="2400" spc="135" dirty="0">
                <a:latin typeface="Georgia"/>
                <a:cs typeface="Georgia"/>
              </a:rPr>
              <a:t>bandgap.</a:t>
            </a:r>
            <a:endParaRPr sz="2400">
              <a:latin typeface="Georgia"/>
              <a:cs typeface="Georgia"/>
            </a:endParaRPr>
          </a:p>
          <a:p>
            <a:pPr marL="12700" marR="46355">
              <a:lnSpc>
                <a:spcPct val="100699"/>
              </a:lnSpc>
              <a:tabLst>
                <a:tab pos="365760" algn="l"/>
              </a:tabLst>
            </a:pPr>
            <a:r>
              <a:rPr sz="2400" spc="-345" dirty="0">
                <a:latin typeface="Georgia"/>
                <a:cs typeface="Georgia"/>
              </a:rPr>
              <a:t>–	</a:t>
            </a:r>
            <a:r>
              <a:rPr sz="2400" spc="20" dirty="0">
                <a:latin typeface="Georgia"/>
                <a:cs typeface="Georgia"/>
              </a:rPr>
              <a:t>A </a:t>
            </a:r>
            <a:r>
              <a:rPr sz="2400" spc="100" dirty="0">
                <a:latin typeface="Georgia"/>
                <a:cs typeface="Georgia"/>
              </a:rPr>
              <a:t>higher </a:t>
            </a:r>
            <a:r>
              <a:rPr sz="2400" spc="160" dirty="0">
                <a:latin typeface="Georgia"/>
                <a:cs typeface="Georgia"/>
              </a:rPr>
              <a:t>quantum </a:t>
            </a:r>
            <a:r>
              <a:rPr sz="2400" spc="65" dirty="0">
                <a:latin typeface="Georgia"/>
                <a:cs typeface="Georgia"/>
              </a:rPr>
              <a:t>yield </a:t>
            </a:r>
            <a:r>
              <a:rPr sz="2400" spc="155" dirty="0">
                <a:latin typeface="Georgia"/>
                <a:cs typeface="Georgia"/>
              </a:rPr>
              <a:t>means </a:t>
            </a:r>
            <a:r>
              <a:rPr sz="2400" spc="180" dirty="0">
                <a:latin typeface="Georgia"/>
                <a:cs typeface="Georgia"/>
              </a:rPr>
              <a:t>a </a:t>
            </a:r>
            <a:r>
              <a:rPr sz="2400" spc="90" dirty="0">
                <a:latin typeface="Georgia"/>
                <a:cs typeface="Georgia"/>
              </a:rPr>
              <a:t>brighter </a:t>
            </a:r>
            <a:r>
              <a:rPr sz="2400" spc="110" dirty="0">
                <a:latin typeface="Georgia"/>
                <a:cs typeface="Georgia"/>
              </a:rPr>
              <a:t>emission. </a:t>
            </a:r>
            <a:r>
              <a:rPr sz="2400" spc="90" dirty="0">
                <a:latin typeface="Georgia"/>
                <a:cs typeface="Georgia"/>
              </a:rPr>
              <a:t>The  </a:t>
            </a:r>
            <a:r>
              <a:rPr sz="2400" spc="160" dirty="0">
                <a:latin typeface="Georgia"/>
                <a:cs typeface="Georgia"/>
              </a:rPr>
              <a:t>quantum </a:t>
            </a:r>
            <a:r>
              <a:rPr sz="2400" spc="65" dirty="0">
                <a:latin typeface="Georgia"/>
                <a:cs typeface="Georgia"/>
              </a:rPr>
              <a:t>yield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120" dirty="0">
                <a:latin typeface="Georgia"/>
                <a:cs typeface="Georgia"/>
              </a:rPr>
              <a:t>some </a:t>
            </a:r>
            <a:r>
              <a:rPr sz="2400" spc="155" dirty="0">
                <a:latin typeface="Georgia"/>
                <a:cs typeface="Georgia"/>
              </a:rPr>
              <a:t>QDs </a:t>
            </a:r>
            <a:r>
              <a:rPr sz="2400" spc="110" dirty="0">
                <a:latin typeface="Georgia"/>
                <a:cs typeface="Georgia"/>
              </a:rPr>
              <a:t>is </a:t>
            </a:r>
            <a:r>
              <a:rPr sz="2400" spc="80" dirty="0">
                <a:latin typeface="Georgia"/>
                <a:cs typeface="Georgia"/>
              </a:rPr>
              <a:t>20 </a:t>
            </a:r>
            <a:r>
              <a:rPr sz="2400" spc="105" dirty="0">
                <a:latin typeface="Georgia"/>
                <a:cs typeface="Georgia"/>
              </a:rPr>
              <a:t>times </a:t>
            </a:r>
            <a:r>
              <a:rPr sz="2400" spc="95" dirty="0">
                <a:latin typeface="Georgia"/>
                <a:cs typeface="Georgia"/>
              </a:rPr>
              <a:t>greater </a:t>
            </a:r>
            <a:r>
              <a:rPr sz="2400" spc="155" dirty="0">
                <a:latin typeface="Georgia"/>
                <a:cs typeface="Georgia"/>
              </a:rPr>
              <a:t>than  </a:t>
            </a:r>
            <a:r>
              <a:rPr sz="2400" spc="90" dirty="0">
                <a:latin typeface="Georgia"/>
                <a:cs typeface="Georgia"/>
              </a:rPr>
              <a:t>traditional </a:t>
            </a:r>
            <a:r>
              <a:rPr sz="2400" spc="100" dirty="0">
                <a:latin typeface="Georgia"/>
                <a:cs typeface="Georgia"/>
              </a:rPr>
              <a:t>organic</a:t>
            </a:r>
            <a:r>
              <a:rPr sz="2400" spc="275" dirty="0">
                <a:latin typeface="Georgia"/>
                <a:cs typeface="Georgia"/>
              </a:rPr>
              <a:t> </a:t>
            </a:r>
            <a:r>
              <a:rPr sz="2400" spc="95" dirty="0">
                <a:latin typeface="Georgia"/>
                <a:cs typeface="Georgia"/>
              </a:rPr>
              <a:t>fluorophores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260" y="1418425"/>
            <a:ext cx="8304530" cy="384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dirty="0">
                <a:latin typeface="Bookman Uralic"/>
                <a:cs typeface="Bookman Uralic"/>
              </a:rPr>
              <a:t>Structure</a:t>
            </a:r>
            <a:r>
              <a:rPr sz="2200" dirty="0">
                <a:latin typeface="Georgia"/>
                <a:cs typeface="Georgia"/>
              </a:rPr>
              <a:t>: </a:t>
            </a:r>
            <a:r>
              <a:rPr sz="2200" spc="90" dirty="0">
                <a:latin typeface="Georgia"/>
                <a:cs typeface="Georgia"/>
              </a:rPr>
              <a:t>Dimensionality, </a:t>
            </a:r>
            <a:r>
              <a:rPr sz="2200" spc="95" dirty="0">
                <a:latin typeface="Georgia"/>
                <a:cs typeface="Georgia"/>
              </a:rPr>
              <a:t>Details </a:t>
            </a:r>
            <a:r>
              <a:rPr sz="2200" spc="15" dirty="0">
                <a:latin typeface="Georgia"/>
                <a:cs typeface="Georgia"/>
              </a:rPr>
              <a:t>of </a:t>
            </a:r>
            <a:r>
              <a:rPr sz="2200" spc="125" dirty="0">
                <a:latin typeface="Georgia"/>
                <a:cs typeface="Georgia"/>
              </a:rPr>
              <a:t>Carbon</a:t>
            </a:r>
            <a:r>
              <a:rPr sz="2200" spc="645" dirty="0">
                <a:latin typeface="Georgia"/>
                <a:cs typeface="Georgia"/>
              </a:rPr>
              <a:t> </a:t>
            </a:r>
            <a:r>
              <a:rPr sz="2200" spc="120" dirty="0">
                <a:latin typeface="Georgia"/>
                <a:cs typeface="Georgia"/>
              </a:rPr>
              <a:t>atoms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250">
              <a:latin typeface="Georgia"/>
              <a:cs typeface="Georgia"/>
            </a:endParaRPr>
          </a:p>
          <a:p>
            <a:pPr marL="354965">
              <a:lnSpc>
                <a:spcPct val="100000"/>
              </a:lnSpc>
            </a:pPr>
            <a:r>
              <a:rPr sz="2200" spc="105" dirty="0">
                <a:latin typeface="Georgia"/>
                <a:cs typeface="Georgia"/>
              </a:rPr>
              <a:t>arrangement </a:t>
            </a:r>
            <a:r>
              <a:rPr sz="2200" spc="140" dirty="0">
                <a:latin typeface="Georgia"/>
                <a:cs typeface="Georgia"/>
              </a:rPr>
              <a:t>and </a:t>
            </a:r>
            <a:r>
              <a:rPr sz="2200" spc="95" dirty="0">
                <a:latin typeface="Georgia"/>
                <a:cs typeface="Georgia"/>
              </a:rPr>
              <a:t>bonding, </a:t>
            </a:r>
            <a:r>
              <a:rPr sz="2200" spc="90" dirty="0">
                <a:latin typeface="Georgia"/>
                <a:cs typeface="Georgia"/>
              </a:rPr>
              <a:t>Figure</a:t>
            </a:r>
            <a:r>
              <a:rPr sz="2200" spc="335" dirty="0">
                <a:latin typeface="Georgia"/>
                <a:cs typeface="Georgia"/>
              </a:rPr>
              <a:t> </a:t>
            </a:r>
            <a:r>
              <a:rPr sz="2200" spc="35" dirty="0">
                <a:latin typeface="Georgia"/>
                <a:cs typeface="Georgia"/>
              </a:rPr>
              <a:t>(sheet)</a:t>
            </a:r>
            <a:endParaRPr sz="2200">
              <a:latin typeface="Georgia"/>
              <a:cs typeface="Georgia"/>
            </a:endParaRPr>
          </a:p>
          <a:p>
            <a:pPr marL="354965" marR="123825" indent="-342900">
              <a:lnSpc>
                <a:spcPct val="200199"/>
              </a:lnSpc>
              <a:spcBef>
                <a:spcPts val="545"/>
              </a:spcBef>
              <a:buFont typeface="Wingdings"/>
              <a:buChar char=""/>
              <a:tabLst>
                <a:tab pos="444500" algn="l"/>
                <a:tab pos="445134" algn="l"/>
              </a:tabLst>
            </a:pPr>
            <a:r>
              <a:rPr dirty="0"/>
              <a:t>	</a:t>
            </a:r>
            <a:r>
              <a:rPr sz="2200" b="1" spc="-5" dirty="0">
                <a:latin typeface="Bookman Uralic"/>
                <a:cs typeface="Bookman Uralic"/>
              </a:rPr>
              <a:t>Properties: </a:t>
            </a:r>
            <a:r>
              <a:rPr sz="2200" spc="114" dirty="0">
                <a:latin typeface="Georgia"/>
                <a:cs typeface="Georgia"/>
              </a:rPr>
              <a:t>Chemical, </a:t>
            </a:r>
            <a:r>
              <a:rPr sz="2200" spc="100" dirty="0">
                <a:latin typeface="Georgia"/>
                <a:cs typeface="Georgia"/>
              </a:rPr>
              <a:t>Physical </a:t>
            </a:r>
            <a:r>
              <a:rPr sz="2200" spc="55" dirty="0">
                <a:latin typeface="Georgia"/>
                <a:cs typeface="Georgia"/>
              </a:rPr>
              <a:t>or </a:t>
            </a:r>
            <a:r>
              <a:rPr sz="2200" spc="105" dirty="0">
                <a:latin typeface="Georgia"/>
                <a:cs typeface="Georgia"/>
              </a:rPr>
              <a:t>Mechanical, </a:t>
            </a:r>
            <a:r>
              <a:rPr sz="2200" spc="85" dirty="0">
                <a:latin typeface="Georgia"/>
                <a:cs typeface="Georgia"/>
              </a:rPr>
              <a:t>Electrical  </a:t>
            </a:r>
            <a:r>
              <a:rPr sz="2200" spc="80" dirty="0">
                <a:latin typeface="Georgia"/>
                <a:cs typeface="Georgia"/>
              </a:rPr>
              <a:t>property </a:t>
            </a:r>
            <a:r>
              <a:rPr sz="2200" spc="50" dirty="0">
                <a:latin typeface="Georgia"/>
                <a:cs typeface="Georgia"/>
              </a:rPr>
              <a:t>(electronics) </a:t>
            </a:r>
            <a:r>
              <a:rPr sz="2200" spc="140" dirty="0">
                <a:latin typeface="Georgia"/>
                <a:cs typeface="Georgia"/>
              </a:rPr>
              <a:t>and </a:t>
            </a:r>
            <a:r>
              <a:rPr sz="2200" spc="80" dirty="0">
                <a:latin typeface="Georgia"/>
                <a:cs typeface="Georgia"/>
              </a:rPr>
              <a:t>optical </a:t>
            </a:r>
            <a:r>
              <a:rPr sz="2200" spc="85" dirty="0">
                <a:latin typeface="Georgia"/>
                <a:cs typeface="Georgia"/>
              </a:rPr>
              <a:t>property, </a:t>
            </a:r>
            <a:r>
              <a:rPr sz="2200" spc="110" dirty="0">
                <a:latin typeface="Georgia"/>
                <a:cs typeface="Georgia"/>
              </a:rPr>
              <a:t>thermal  </a:t>
            </a:r>
            <a:r>
              <a:rPr sz="2200" spc="95" dirty="0">
                <a:latin typeface="Georgia"/>
                <a:cs typeface="Georgia"/>
              </a:rPr>
              <a:t>conductivity</a:t>
            </a:r>
            <a:r>
              <a:rPr sz="2200" spc="165" dirty="0">
                <a:latin typeface="Georgia"/>
                <a:cs typeface="Georgia"/>
              </a:rPr>
              <a:t> </a:t>
            </a:r>
            <a:r>
              <a:rPr sz="2200" spc="100" dirty="0">
                <a:latin typeface="Georgia"/>
                <a:cs typeface="Georgia"/>
              </a:rPr>
              <a:t>etc.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Bookman Uralic"/>
                <a:cs typeface="Bookman Uralic"/>
              </a:rPr>
              <a:t>Applications</a:t>
            </a:r>
            <a:r>
              <a:rPr sz="2200" spc="-5" dirty="0">
                <a:latin typeface="Georgia"/>
                <a:cs typeface="Georgia"/>
              </a:rPr>
              <a:t>: </a:t>
            </a:r>
            <a:r>
              <a:rPr sz="2200" spc="70" dirty="0">
                <a:latin typeface="Georgia"/>
                <a:cs typeface="Georgia"/>
              </a:rPr>
              <a:t>Potential </a:t>
            </a:r>
            <a:r>
              <a:rPr sz="2200" spc="170" dirty="0">
                <a:latin typeface="Georgia"/>
                <a:cs typeface="Georgia"/>
              </a:rPr>
              <a:t>uses </a:t>
            </a:r>
            <a:r>
              <a:rPr sz="2200" spc="130" dirty="0">
                <a:latin typeface="Georgia"/>
                <a:cs typeface="Georgia"/>
              </a:rPr>
              <a:t>based </a:t>
            </a:r>
            <a:r>
              <a:rPr sz="2200" spc="95" dirty="0">
                <a:latin typeface="Georgia"/>
                <a:cs typeface="Georgia"/>
              </a:rPr>
              <a:t>on </a:t>
            </a:r>
            <a:r>
              <a:rPr sz="2200" spc="65" dirty="0">
                <a:latin typeface="Georgia"/>
                <a:cs typeface="Georgia"/>
              </a:rPr>
              <a:t>different</a:t>
            </a:r>
            <a:r>
              <a:rPr sz="2200" spc="100" dirty="0">
                <a:latin typeface="Georgia"/>
                <a:cs typeface="Georgia"/>
              </a:rPr>
              <a:t> </a:t>
            </a:r>
            <a:r>
              <a:rPr sz="2200" spc="85" dirty="0">
                <a:latin typeface="Georgia"/>
                <a:cs typeface="Georgia"/>
              </a:rPr>
              <a:t>properties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2046" y="303047"/>
            <a:ext cx="6042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Nanomaterials:</a:t>
            </a:r>
            <a:r>
              <a:rPr sz="3600" spc="-25" dirty="0"/>
              <a:t> </a:t>
            </a:r>
            <a:r>
              <a:rPr sz="3600" spc="-5" dirty="0">
                <a:solidFill>
                  <a:srgbClr val="000000"/>
                </a:solidFill>
              </a:rPr>
              <a:t>Graphene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805" y="257974"/>
            <a:ext cx="25558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Graphene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007630"/>
            <a:ext cx="4686300" cy="2577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39" y="3597618"/>
            <a:ext cx="8668385" cy="257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marR="5080" indent="-279400">
              <a:lnSpc>
                <a:spcPct val="1389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100" dirty="0">
                <a:latin typeface="Georgia"/>
                <a:cs typeface="Georgia"/>
              </a:rPr>
              <a:t>Single </a:t>
            </a:r>
            <a:r>
              <a:rPr sz="2400" spc="114" dirty="0">
                <a:latin typeface="Georgia"/>
                <a:cs typeface="Georgia"/>
              </a:rPr>
              <a:t>atom-thick </a:t>
            </a:r>
            <a:r>
              <a:rPr sz="2400" spc="95" dirty="0">
                <a:latin typeface="Georgia"/>
                <a:cs typeface="Georgia"/>
              </a:rPr>
              <a:t>layer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80" dirty="0">
                <a:latin typeface="Georgia"/>
                <a:cs typeface="Georgia"/>
              </a:rPr>
              <a:t>tightly </a:t>
            </a:r>
            <a:r>
              <a:rPr sz="2400" spc="110" dirty="0">
                <a:latin typeface="Georgia"/>
                <a:cs typeface="Georgia"/>
              </a:rPr>
              <a:t>bonded </a:t>
            </a:r>
            <a:r>
              <a:rPr sz="2400" spc="140" dirty="0">
                <a:latin typeface="Georgia"/>
                <a:cs typeface="Georgia"/>
              </a:rPr>
              <a:t>Carbon </a:t>
            </a:r>
            <a:r>
              <a:rPr sz="2400" spc="130" dirty="0">
                <a:latin typeface="Georgia"/>
                <a:cs typeface="Georgia"/>
              </a:rPr>
              <a:t>atoms,  </a:t>
            </a:r>
            <a:r>
              <a:rPr sz="2400" spc="114" dirty="0">
                <a:latin typeface="Georgia"/>
                <a:cs typeface="Georgia"/>
              </a:rPr>
              <a:t>arranged </a:t>
            </a:r>
            <a:r>
              <a:rPr sz="2400" spc="90" dirty="0">
                <a:latin typeface="Georgia"/>
                <a:cs typeface="Georgia"/>
              </a:rPr>
              <a:t>in </a:t>
            </a:r>
            <a:r>
              <a:rPr sz="2400" spc="70" dirty="0">
                <a:latin typeface="Georgia"/>
                <a:cs typeface="Georgia"/>
              </a:rPr>
              <a:t>flat </a:t>
            </a:r>
            <a:r>
              <a:rPr sz="2400" spc="120" dirty="0">
                <a:latin typeface="Georgia"/>
                <a:cs typeface="Georgia"/>
              </a:rPr>
              <a:t>hexagonal </a:t>
            </a:r>
            <a:r>
              <a:rPr sz="2400" spc="90" dirty="0">
                <a:latin typeface="Georgia"/>
                <a:cs typeface="Georgia"/>
              </a:rPr>
              <a:t>lattice</a:t>
            </a:r>
            <a:r>
              <a:rPr sz="2400" spc="515" dirty="0">
                <a:latin typeface="Georgia"/>
                <a:cs typeface="Georgia"/>
              </a:rPr>
              <a:t> </a:t>
            </a:r>
            <a:r>
              <a:rPr sz="2400" spc="140" dirty="0">
                <a:latin typeface="Georgia"/>
                <a:cs typeface="Georgia"/>
              </a:rPr>
              <a:t>structure</a:t>
            </a:r>
            <a:endParaRPr sz="24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1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95" dirty="0">
                <a:latin typeface="Georgia"/>
                <a:cs typeface="Georgia"/>
              </a:rPr>
              <a:t>Honeycomb </a:t>
            </a:r>
            <a:r>
              <a:rPr sz="2400" spc="85" dirty="0">
                <a:latin typeface="Georgia"/>
                <a:cs typeface="Georgia"/>
              </a:rPr>
              <a:t>like</a:t>
            </a:r>
            <a:r>
              <a:rPr sz="2400" spc="270" dirty="0">
                <a:latin typeface="Georgia"/>
                <a:cs typeface="Georgia"/>
              </a:rPr>
              <a:t> </a:t>
            </a:r>
            <a:r>
              <a:rPr sz="2400" spc="140" dirty="0">
                <a:latin typeface="Georgia"/>
                <a:cs typeface="Georgia"/>
              </a:rPr>
              <a:t>structure</a:t>
            </a:r>
            <a:endParaRPr sz="24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1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90" dirty="0">
                <a:latin typeface="Georgia"/>
                <a:cs typeface="Georgia"/>
              </a:rPr>
              <a:t>Dimensionality: </a:t>
            </a:r>
            <a:r>
              <a:rPr sz="2400" spc="130" dirty="0">
                <a:latin typeface="Georgia"/>
                <a:cs typeface="Georgia"/>
              </a:rPr>
              <a:t>2D </a:t>
            </a:r>
            <a:r>
              <a:rPr sz="2400" spc="60" dirty="0">
                <a:latin typeface="Georgia"/>
                <a:cs typeface="Georgia"/>
              </a:rPr>
              <a:t>(atomic </a:t>
            </a:r>
            <a:r>
              <a:rPr sz="2400" spc="130" dirty="0">
                <a:latin typeface="Georgia"/>
                <a:cs typeface="Georgia"/>
              </a:rPr>
              <a:t>thickness: </a:t>
            </a:r>
            <a:r>
              <a:rPr sz="2400" spc="125" dirty="0">
                <a:latin typeface="Georgia"/>
                <a:cs typeface="Georgia"/>
              </a:rPr>
              <a:t>0.345</a:t>
            </a:r>
            <a:r>
              <a:rPr sz="2400" spc="535" dirty="0">
                <a:latin typeface="Georgia"/>
                <a:cs typeface="Georgia"/>
              </a:rPr>
              <a:t> </a:t>
            </a:r>
            <a:r>
              <a:rPr sz="2400" spc="40" dirty="0">
                <a:latin typeface="Georgia"/>
                <a:cs typeface="Georgia"/>
              </a:rPr>
              <a:t>nm)</a:t>
            </a:r>
            <a:endParaRPr sz="24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2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25" dirty="0">
                <a:latin typeface="Georgia"/>
                <a:cs typeface="Georgia"/>
              </a:rPr>
              <a:t>All </a:t>
            </a:r>
            <a:r>
              <a:rPr sz="2400" spc="140" dirty="0">
                <a:latin typeface="Georgia"/>
                <a:cs typeface="Georgia"/>
              </a:rPr>
              <a:t>Carbon </a:t>
            </a:r>
            <a:r>
              <a:rPr sz="2400" spc="130" dirty="0">
                <a:latin typeface="Georgia"/>
                <a:cs typeface="Georgia"/>
              </a:rPr>
              <a:t>atoms </a:t>
            </a:r>
            <a:r>
              <a:rPr sz="2400" spc="114" dirty="0">
                <a:latin typeface="Georgia"/>
                <a:cs typeface="Georgia"/>
              </a:rPr>
              <a:t>are </a:t>
            </a:r>
            <a:r>
              <a:rPr sz="2400" spc="155" dirty="0">
                <a:latin typeface="Georgia"/>
                <a:cs typeface="Georgia"/>
              </a:rPr>
              <a:t>sp2</a:t>
            </a:r>
            <a:r>
              <a:rPr sz="2400" spc="509" dirty="0">
                <a:latin typeface="Georgia"/>
                <a:cs typeface="Georgia"/>
              </a:rPr>
              <a:t> </a:t>
            </a:r>
            <a:r>
              <a:rPr sz="2400" spc="90" dirty="0">
                <a:latin typeface="Georgia"/>
                <a:cs typeface="Georgia"/>
              </a:rPr>
              <a:t>hybridized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540" y="1264920"/>
            <a:ext cx="354901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95" dirty="0">
                <a:latin typeface="Georgia"/>
                <a:cs typeface="Georgia"/>
              </a:rPr>
              <a:t>Discovered </a:t>
            </a:r>
            <a:r>
              <a:rPr sz="2400" spc="90" dirty="0">
                <a:latin typeface="Georgia"/>
                <a:cs typeface="Georgia"/>
              </a:rPr>
              <a:t>in</a:t>
            </a:r>
            <a:r>
              <a:rPr sz="2400" spc="260" dirty="0">
                <a:latin typeface="Georgia"/>
                <a:cs typeface="Georgia"/>
              </a:rPr>
              <a:t> </a:t>
            </a:r>
            <a:r>
              <a:rPr sz="2400" spc="90" dirty="0">
                <a:latin typeface="Georgia"/>
                <a:cs typeface="Georgia"/>
              </a:rPr>
              <a:t>2003,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840"/>
              </a:lnSpc>
            </a:pPr>
            <a:r>
              <a:rPr sz="2400" spc="170" dirty="0">
                <a:latin typeface="Georgia"/>
                <a:cs typeface="Georgia"/>
              </a:rPr>
              <a:t>an </a:t>
            </a:r>
            <a:r>
              <a:rPr sz="2400" b="1" spc="-5" dirty="0">
                <a:latin typeface="Bookman Uralic"/>
                <a:cs typeface="Bookman Uralic"/>
              </a:rPr>
              <a:t>allotrope </a:t>
            </a:r>
            <a:r>
              <a:rPr sz="2400" b="1" dirty="0">
                <a:latin typeface="Bookman Uralic"/>
                <a:cs typeface="Bookman Uralic"/>
              </a:rPr>
              <a:t>of</a:t>
            </a:r>
            <a:r>
              <a:rPr sz="2400" b="1" spc="-30" dirty="0">
                <a:latin typeface="Bookman Uralic"/>
                <a:cs typeface="Bookman Uralic"/>
              </a:rPr>
              <a:t> </a:t>
            </a:r>
            <a:r>
              <a:rPr sz="2400" b="1" spc="-5" dirty="0">
                <a:latin typeface="Bookman Uralic"/>
                <a:cs typeface="Bookman Uralic"/>
              </a:rPr>
              <a:t>Carbon</a:t>
            </a:r>
            <a:endParaRPr sz="2400">
              <a:latin typeface="Bookman Uralic"/>
              <a:cs typeface="Bookman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8475" y="147383"/>
            <a:ext cx="7432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Graphene: Chemical</a:t>
            </a:r>
            <a:r>
              <a:rPr sz="3600" dirty="0"/>
              <a:t> </a:t>
            </a:r>
            <a:r>
              <a:rPr sz="3600" spc="-5" dirty="0"/>
              <a:t>Properties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4327" y="1024064"/>
            <a:ext cx="8788400" cy="56388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98425" indent="-342900">
              <a:lnSpc>
                <a:spcPct val="139400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100" dirty="0">
                <a:latin typeface="Georgia"/>
                <a:cs typeface="Georgia"/>
              </a:rPr>
              <a:t>An </a:t>
            </a:r>
            <a:r>
              <a:rPr sz="2600" spc="90" dirty="0">
                <a:latin typeface="Georgia"/>
                <a:cs typeface="Georgia"/>
              </a:rPr>
              <a:t>inert </a:t>
            </a:r>
            <a:r>
              <a:rPr sz="2600" spc="105" dirty="0">
                <a:latin typeface="Georgia"/>
                <a:cs typeface="Georgia"/>
              </a:rPr>
              <a:t>material </a:t>
            </a:r>
            <a:r>
              <a:rPr sz="2600" spc="165" dirty="0">
                <a:latin typeface="Georgia"/>
                <a:cs typeface="Georgia"/>
              </a:rPr>
              <a:t>and </a:t>
            </a:r>
            <a:r>
              <a:rPr sz="2600" spc="120" dirty="0">
                <a:latin typeface="Georgia"/>
                <a:cs typeface="Georgia"/>
              </a:rPr>
              <a:t>does </a:t>
            </a:r>
            <a:r>
              <a:rPr sz="2600" spc="105" dirty="0">
                <a:latin typeface="Georgia"/>
                <a:cs typeface="Georgia"/>
              </a:rPr>
              <a:t>not </a:t>
            </a:r>
            <a:r>
              <a:rPr sz="2600" spc="95" dirty="0">
                <a:latin typeface="Georgia"/>
                <a:cs typeface="Georgia"/>
              </a:rPr>
              <a:t>readily </a:t>
            </a:r>
            <a:r>
              <a:rPr sz="2600" spc="125" dirty="0">
                <a:latin typeface="Georgia"/>
                <a:cs typeface="Georgia"/>
              </a:rPr>
              <a:t>react </a:t>
            </a:r>
            <a:r>
              <a:rPr sz="2600" spc="105" dirty="0">
                <a:latin typeface="Georgia"/>
                <a:cs typeface="Georgia"/>
              </a:rPr>
              <a:t>with  </a:t>
            </a:r>
            <a:r>
              <a:rPr sz="2600" spc="100" dirty="0">
                <a:latin typeface="Georgia"/>
                <a:cs typeface="Georgia"/>
              </a:rPr>
              <a:t>other </a:t>
            </a:r>
            <a:r>
              <a:rPr sz="2600" spc="140" dirty="0">
                <a:latin typeface="Georgia"/>
                <a:cs typeface="Georgia"/>
              </a:rPr>
              <a:t>atoms </a:t>
            </a:r>
            <a:r>
              <a:rPr sz="2600" spc="60" dirty="0">
                <a:latin typeface="Georgia"/>
                <a:cs typeface="Georgia"/>
              </a:rPr>
              <a:t>(Even </a:t>
            </a:r>
            <a:r>
              <a:rPr sz="2600" spc="145" dirty="0">
                <a:latin typeface="Georgia"/>
                <a:cs typeface="Georgia"/>
              </a:rPr>
              <a:t>though </a:t>
            </a:r>
            <a:r>
              <a:rPr sz="2600" spc="85" dirty="0">
                <a:latin typeface="Georgia"/>
                <a:cs typeface="Georgia"/>
              </a:rPr>
              <a:t>all </a:t>
            </a:r>
            <a:r>
              <a:rPr sz="2600" spc="20" dirty="0">
                <a:latin typeface="Georgia"/>
                <a:cs typeface="Georgia"/>
              </a:rPr>
              <a:t>of </a:t>
            </a:r>
            <a:r>
              <a:rPr sz="2600" spc="125" dirty="0">
                <a:latin typeface="Georgia"/>
                <a:cs typeface="Georgia"/>
              </a:rPr>
              <a:t>graphene’s </a:t>
            </a:r>
            <a:r>
              <a:rPr sz="2600" spc="140" dirty="0">
                <a:latin typeface="Georgia"/>
                <a:cs typeface="Georgia"/>
              </a:rPr>
              <a:t>atoms  </a:t>
            </a:r>
            <a:r>
              <a:rPr sz="2600" spc="125" dirty="0">
                <a:latin typeface="Georgia"/>
                <a:cs typeface="Georgia"/>
              </a:rPr>
              <a:t>are </a:t>
            </a:r>
            <a:r>
              <a:rPr sz="2600" spc="120" dirty="0">
                <a:latin typeface="Georgia"/>
                <a:cs typeface="Georgia"/>
              </a:rPr>
              <a:t>exposed </a:t>
            </a:r>
            <a:r>
              <a:rPr sz="2600" spc="70" dirty="0">
                <a:latin typeface="Georgia"/>
                <a:cs typeface="Georgia"/>
              </a:rPr>
              <a:t>to </a:t>
            </a:r>
            <a:r>
              <a:rPr sz="2600" spc="125" dirty="0">
                <a:latin typeface="Georgia"/>
                <a:cs typeface="Georgia"/>
              </a:rPr>
              <a:t>the </a:t>
            </a:r>
            <a:r>
              <a:rPr sz="2600" spc="85" dirty="0">
                <a:latin typeface="Georgia"/>
                <a:cs typeface="Georgia"/>
              </a:rPr>
              <a:t>environment). </a:t>
            </a:r>
            <a:r>
              <a:rPr sz="2600" spc="50" dirty="0">
                <a:latin typeface="Georgia"/>
                <a:cs typeface="Georgia"/>
              </a:rPr>
              <a:t>However, </a:t>
            </a:r>
            <a:r>
              <a:rPr sz="2600" spc="100" dirty="0">
                <a:latin typeface="Georgia"/>
                <a:cs typeface="Georgia"/>
              </a:rPr>
              <a:t>“absorb”  </a:t>
            </a:r>
            <a:r>
              <a:rPr sz="2600" spc="75" dirty="0">
                <a:latin typeface="Georgia"/>
                <a:cs typeface="Georgia"/>
              </a:rPr>
              <a:t>different </a:t>
            </a:r>
            <a:r>
              <a:rPr sz="2600" spc="140" dirty="0">
                <a:latin typeface="Georgia"/>
                <a:cs typeface="Georgia"/>
              </a:rPr>
              <a:t>atoms </a:t>
            </a:r>
            <a:r>
              <a:rPr sz="2600" spc="165" dirty="0">
                <a:latin typeface="Georgia"/>
                <a:cs typeface="Georgia"/>
              </a:rPr>
              <a:t>and </a:t>
            </a:r>
            <a:r>
              <a:rPr sz="2600" spc="120" dirty="0">
                <a:latin typeface="Georgia"/>
                <a:cs typeface="Georgia"/>
              </a:rPr>
              <a:t>molecules. </a:t>
            </a:r>
            <a:r>
              <a:rPr sz="2600" spc="110" dirty="0">
                <a:latin typeface="Georgia"/>
                <a:cs typeface="Georgia"/>
              </a:rPr>
              <a:t>This </a:t>
            </a:r>
            <a:r>
              <a:rPr sz="2600" spc="180" dirty="0">
                <a:latin typeface="Georgia"/>
                <a:cs typeface="Georgia"/>
              </a:rPr>
              <a:t>can </a:t>
            </a:r>
            <a:r>
              <a:rPr sz="2600" spc="110" dirty="0">
                <a:latin typeface="Georgia"/>
                <a:cs typeface="Georgia"/>
              </a:rPr>
              <a:t>lead </a:t>
            </a:r>
            <a:r>
              <a:rPr sz="2600" spc="70" dirty="0">
                <a:latin typeface="Georgia"/>
                <a:cs typeface="Georgia"/>
              </a:rPr>
              <a:t>to  </a:t>
            </a:r>
            <a:r>
              <a:rPr sz="2600" spc="160" dirty="0">
                <a:latin typeface="Georgia"/>
                <a:cs typeface="Georgia"/>
              </a:rPr>
              <a:t>changes </a:t>
            </a:r>
            <a:r>
              <a:rPr sz="2600" spc="95" dirty="0">
                <a:latin typeface="Georgia"/>
                <a:cs typeface="Georgia"/>
              </a:rPr>
              <a:t>in </a:t>
            </a:r>
            <a:r>
              <a:rPr sz="2600" spc="125" dirty="0">
                <a:latin typeface="Georgia"/>
                <a:cs typeface="Georgia"/>
              </a:rPr>
              <a:t>the </a:t>
            </a:r>
            <a:r>
              <a:rPr sz="2600" spc="95" dirty="0">
                <a:latin typeface="Georgia"/>
                <a:cs typeface="Georgia"/>
              </a:rPr>
              <a:t>electronic</a:t>
            </a:r>
            <a:r>
              <a:rPr sz="2600" spc="415" dirty="0">
                <a:latin typeface="Georgia"/>
                <a:cs typeface="Georgia"/>
              </a:rPr>
              <a:t> </a:t>
            </a:r>
            <a:r>
              <a:rPr sz="2600" spc="100" dirty="0">
                <a:latin typeface="Georgia"/>
                <a:cs typeface="Georgia"/>
              </a:rPr>
              <a:t>properties.</a:t>
            </a:r>
            <a:endParaRPr sz="2600">
              <a:latin typeface="Georgia"/>
              <a:cs typeface="Georgia"/>
            </a:endParaRPr>
          </a:p>
          <a:p>
            <a:pPr marL="355600" marR="5080" indent="-342900">
              <a:lnSpc>
                <a:spcPct val="14000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204" dirty="0">
                <a:latin typeface="Georgia"/>
                <a:cs typeface="Georgia"/>
              </a:rPr>
              <a:t>Can </a:t>
            </a:r>
            <a:r>
              <a:rPr sz="2600" spc="125" dirty="0">
                <a:latin typeface="Georgia"/>
                <a:cs typeface="Georgia"/>
              </a:rPr>
              <a:t>also be </a:t>
            </a:r>
            <a:r>
              <a:rPr sz="2600" spc="105" dirty="0">
                <a:latin typeface="Georgia"/>
                <a:cs typeface="Georgia"/>
              </a:rPr>
              <a:t>functionalized </a:t>
            </a:r>
            <a:r>
              <a:rPr sz="2600" spc="140" dirty="0">
                <a:latin typeface="Georgia"/>
                <a:cs typeface="Georgia"/>
              </a:rPr>
              <a:t>by </a:t>
            </a:r>
            <a:r>
              <a:rPr sz="2600" spc="125" dirty="0">
                <a:latin typeface="Georgia"/>
                <a:cs typeface="Georgia"/>
              </a:rPr>
              <a:t>various chemical  </a:t>
            </a:r>
            <a:r>
              <a:rPr sz="2600" spc="140" dirty="0">
                <a:latin typeface="Georgia"/>
                <a:cs typeface="Georgia"/>
              </a:rPr>
              <a:t>groups, which </a:t>
            </a:r>
            <a:r>
              <a:rPr sz="2600" spc="180" dirty="0">
                <a:latin typeface="Georgia"/>
                <a:cs typeface="Georgia"/>
              </a:rPr>
              <a:t>can </a:t>
            </a:r>
            <a:r>
              <a:rPr sz="2600" spc="130" dirty="0">
                <a:latin typeface="Georgia"/>
                <a:cs typeface="Georgia"/>
              </a:rPr>
              <a:t>result </a:t>
            </a:r>
            <a:r>
              <a:rPr sz="2600" spc="95" dirty="0">
                <a:latin typeface="Georgia"/>
                <a:cs typeface="Georgia"/>
              </a:rPr>
              <a:t>in </a:t>
            </a:r>
            <a:r>
              <a:rPr sz="2600" spc="75" dirty="0">
                <a:latin typeface="Georgia"/>
                <a:cs typeface="Georgia"/>
              </a:rPr>
              <a:t>different </a:t>
            </a:r>
            <a:r>
              <a:rPr sz="2600" spc="120" dirty="0">
                <a:latin typeface="Georgia"/>
                <a:cs typeface="Georgia"/>
              </a:rPr>
              <a:t>materials </a:t>
            </a:r>
            <a:r>
              <a:rPr sz="2600" spc="215" dirty="0">
                <a:latin typeface="Georgia"/>
                <a:cs typeface="Georgia"/>
              </a:rPr>
              <a:t>such  </a:t>
            </a:r>
            <a:r>
              <a:rPr sz="2600" spc="210" dirty="0">
                <a:latin typeface="Georgia"/>
                <a:cs typeface="Georgia"/>
              </a:rPr>
              <a:t>as </a:t>
            </a:r>
            <a:r>
              <a:rPr sz="2600" spc="130" dirty="0">
                <a:latin typeface="Georgia"/>
                <a:cs typeface="Georgia"/>
              </a:rPr>
              <a:t>graphene </a:t>
            </a:r>
            <a:r>
              <a:rPr sz="2600" spc="85" dirty="0">
                <a:latin typeface="Georgia"/>
                <a:cs typeface="Georgia"/>
              </a:rPr>
              <a:t>oxide (functionalized </a:t>
            </a:r>
            <a:r>
              <a:rPr sz="2600" spc="105" dirty="0">
                <a:latin typeface="Georgia"/>
                <a:cs typeface="Georgia"/>
              </a:rPr>
              <a:t>with </a:t>
            </a:r>
            <a:r>
              <a:rPr sz="2600" spc="110" dirty="0">
                <a:latin typeface="Georgia"/>
                <a:cs typeface="Georgia"/>
              </a:rPr>
              <a:t>oxygen </a:t>
            </a:r>
            <a:r>
              <a:rPr sz="2600" spc="165" dirty="0">
                <a:latin typeface="Georgia"/>
                <a:cs typeface="Georgia"/>
              </a:rPr>
              <a:t>and  </a:t>
            </a:r>
            <a:r>
              <a:rPr sz="2600" spc="80" dirty="0">
                <a:latin typeface="Georgia"/>
                <a:cs typeface="Georgia"/>
              </a:rPr>
              <a:t>helium) </a:t>
            </a:r>
            <a:r>
              <a:rPr sz="2600" spc="65" dirty="0">
                <a:latin typeface="Georgia"/>
                <a:cs typeface="Georgia"/>
              </a:rPr>
              <a:t>or </a:t>
            </a:r>
            <a:r>
              <a:rPr sz="2600" spc="100" dirty="0">
                <a:latin typeface="Georgia"/>
                <a:cs typeface="Georgia"/>
              </a:rPr>
              <a:t>fluorinated </a:t>
            </a:r>
            <a:r>
              <a:rPr sz="2600" spc="130" dirty="0">
                <a:latin typeface="Georgia"/>
                <a:cs typeface="Georgia"/>
              </a:rPr>
              <a:t>graphene </a:t>
            </a:r>
            <a:r>
              <a:rPr sz="2600" spc="85" dirty="0">
                <a:latin typeface="Georgia"/>
                <a:cs typeface="Georgia"/>
              </a:rPr>
              <a:t>(functionalized </a:t>
            </a:r>
            <a:r>
              <a:rPr sz="2600" spc="105" dirty="0">
                <a:latin typeface="Georgia"/>
                <a:cs typeface="Georgia"/>
              </a:rPr>
              <a:t>with  </a:t>
            </a:r>
            <a:r>
              <a:rPr sz="2600" spc="60" dirty="0">
                <a:latin typeface="Georgia"/>
                <a:cs typeface="Georgia"/>
              </a:rPr>
              <a:t>fluorine).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39" y="832103"/>
            <a:ext cx="8861425" cy="5772478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spc="114" dirty="0">
                <a:latin typeface="Georgia"/>
                <a:cs typeface="Georgia"/>
              </a:rPr>
              <a:t>One</a:t>
            </a:r>
            <a:r>
              <a:rPr sz="2200" spc="170" dirty="0">
                <a:latin typeface="Georgia"/>
                <a:cs typeface="Georgia"/>
              </a:rPr>
              <a:t> </a:t>
            </a:r>
            <a:r>
              <a:rPr sz="2200" spc="15" dirty="0">
                <a:latin typeface="Georgia"/>
                <a:cs typeface="Georgia"/>
              </a:rPr>
              <a:t>of</a:t>
            </a:r>
            <a:r>
              <a:rPr sz="2200" spc="175" dirty="0">
                <a:latin typeface="Georgia"/>
                <a:cs typeface="Georgia"/>
              </a:rPr>
              <a:t> </a:t>
            </a:r>
            <a:r>
              <a:rPr sz="2200" spc="105" dirty="0">
                <a:latin typeface="Georgia"/>
                <a:cs typeface="Georgia"/>
              </a:rPr>
              <a:t>the</a:t>
            </a:r>
            <a:r>
              <a:rPr sz="2200" spc="175" dirty="0">
                <a:latin typeface="Georgia"/>
                <a:cs typeface="Georgia"/>
              </a:rPr>
              <a:t> </a:t>
            </a:r>
            <a:r>
              <a:rPr sz="2200" spc="110" dirty="0">
                <a:latin typeface="Georgia"/>
                <a:cs typeface="Georgia"/>
              </a:rPr>
              <a:t>thinnest</a:t>
            </a:r>
            <a:r>
              <a:rPr sz="2200" spc="175" dirty="0">
                <a:latin typeface="Georgia"/>
                <a:cs typeface="Georgia"/>
              </a:rPr>
              <a:t> </a:t>
            </a:r>
            <a:r>
              <a:rPr sz="2200" spc="30" dirty="0">
                <a:latin typeface="Georgia"/>
                <a:cs typeface="Georgia"/>
              </a:rPr>
              <a:t>(only</a:t>
            </a:r>
            <a:r>
              <a:rPr sz="2200" spc="170" dirty="0">
                <a:latin typeface="Georgia"/>
                <a:cs typeface="Georgia"/>
              </a:rPr>
              <a:t> </a:t>
            </a:r>
            <a:r>
              <a:rPr sz="2200" spc="90" dirty="0">
                <a:latin typeface="Georgia"/>
                <a:cs typeface="Georgia"/>
              </a:rPr>
              <a:t>one</a:t>
            </a:r>
            <a:r>
              <a:rPr sz="2200" spc="175" dirty="0">
                <a:latin typeface="Georgia"/>
                <a:cs typeface="Georgia"/>
              </a:rPr>
              <a:t> </a:t>
            </a:r>
            <a:r>
              <a:rPr sz="2200" spc="114" dirty="0">
                <a:latin typeface="Georgia"/>
                <a:cs typeface="Georgia"/>
              </a:rPr>
              <a:t>carbon</a:t>
            </a:r>
            <a:r>
              <a:rPr sz="2200" spc="175" dirty="0">
                <a:latin typeface="Georgia"/>
                <a:cs typeface="Georgia"/>
              </a:rPr>
              <a:t> </a:t>
            </a:r>
            <a:r>
              <a:rPr sz="2200" spc="105" dirty="0">
                <a:latin typeface="Georgia"/>
                <a:cs typeface="Georgia"/>
              </a:rPr>
              <a:t>atom</a:t>
            </a:r>
            <a:r>
              <a:rPr sz="2200" spc="175" dirty="0">
                <a:latin typeface="Georgia"/>
                <a:cs typeface="Georgia"/>
              </a:rPr>
              <a:t> </a:t>
            </a:r>
            <a:r>
              <a:rPr sz="2200" spc="114" dirty="0">
                <a:latin typeface="Georgia"/>
                <a:cs typeface="Georgia"/>
              </a:rPr>
              <a:t>thick</a:t>
            </a:r>
            <a:r>
              <a:rPr sz="2200" spc="170" dirty="0">
                <a:latin typeface="Georgia"/>
                <a:cs typeface="Georgia"/>
              </a:rPr>
              <a:t> </a:t>
            </a:r>
            <a:r>
              <a:rPr sz="2200" spc="55" dirty="0">
                <a:latin typeface="Georgia"/>
                <a:cs typeface="Georgia"/>
              </a:rPr>
              <a:t>~0.34</a:t>
            </a:r>
            <a:r>
              <a:rPr sz="2200" spc="175" dirty="0">
                <a:latin typeface="Georgia"/>
                <a:cs typeface="Georgia"/>
              </a:rPr>
              <a:t> </a:t>
            </a:r>
            <a:r>
              <a:rPr sz="2200" spc="35" dirty="0">
                <a:latin typeface="Georgia"/>
                <a:cs typeface="Georgia"/>
              </a:rPr>
              <a:t>nm)</a:t>
            </a:r>
            <a:endParaRPr sz="2200">
              <a:latin typeface="Georgia"/>
              <a:cs typeface="Georgia"/>
            </a:endParaRPr>
          </a:p>
          <a:p>
            <a:pPr marL="368300" marR="217170" indent="-342900">
              <a:lnSpc>
                <a:spcPct val="142900"/>
              </a:lnSpc>
              <a:spcBef>
                <a:spcPts val="35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spc="70" dirty="0">
                <a:latin typeface="Georgia"/>
                <a:cs typeface="Georgia"/>
              </a:rPr>
              <a:t>Flexible </a:t>
            </a:r>
            <a:r>
              <a:rPr sz="2200" spc="80" dirty="0">
                <a:latin typeface="Georgia"/>
                <a:cs typeface="Georgia"/>
              </a:rPr>
              <a:t>material; </a:t>
            </a:r>
            <a:r>
              <a:rPr sz="2200" spc="110" dirty="0">
                <a:latin typeface="Georgia"/>
                <a:cs typeface="Georgia"/>
              </a:rPr>
              <a:t>most stretchable </a:t>
            </a:r>
            <a:r>
              <a:rPr sz="2200" spc="105" dirty="0">
                <a:latin typeface="Georgia"/>
                <a:cs typeface="Georgia"/>
              </a:rPr>
              <a:t>crystal </a:t>
            </a:r>
            <a:r>
              <a:rPr sz="2200" spc="80" dirty="0">
                <a:latin typeface="Georgia"/>
                <a:cs typeface="Georgia"/>
              </a:rPr>
              <a:t>(stretch </a:t>
            </a:r>
            <a:r>
              <a:rPr sz="2200" spc="114" dirty="0">
                <a:latin typeface="Georgia"/>
                <a:cs typeface="Georgia"/>
              </a:rPr>
              <a:t>upto </a:t>
            </a:r>
            <a:r>
              <a:rPr sz="2200" spc="105" dirty="0">
                <a:latin typeface="Georgia"/>
                <a:cs typeface="Georgia"/>
              </a:rPr>
              <a:t>20%  </a:t>
            </a:r>
            <a:r>
              <a:rPr sz="2200" spc="65" dirty="0">
                <a:latin typeface="Georgia"/>
                <a:cs typeface="Georgia"/>
              </a:rPr>
              <a:t>initial </a:t>
            </a:r>
            <a:r>
              <a:rPr sz="2200" spc="90" dirty="0">
                <a:latin typeface="Georgia"/>
                <a:cs typeface="Georgia"/>
              </a:rPr>
              <a:t>size </a:t>
            </a:r>
            <a:r>
              <a:rPr sz="2200" spc="140" dirty="0">
                <a:latin typeface="Georgia"/>
                <a:cs typeface="Georgia"/>
              </a:rPr>
              <a:t>w/o </a:t>
            </a:r>
            <a:r>
              <a:rPr sz="2200" spc="110" dirty="0">
                <a:latin typeface="Georgia"/>
                <a:cs typeface="Georgia"/>
              </a:rPr>
              <a:t>breaking</a:t>
            </a:r>
            <a:r>
              <a:rPr sz="2200" spc="380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it)</a:t>
            </a:r>
            <a:endParaRPr sz="2200">
              <a:latin typeface="Georgia"/>
              <a:cs typeface="Georgia"/>
            </a:endParaRPr>
          </a:p>
          <a:p>
            <a:pPr marL="368300" marR="17780" indent="-342900">
              <a:lnSpc>
                <a:spcPct val="139100"/>
              </a:lnSpc>
              <a:spcBef>
                <a:spcPts val="56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spc="110" dirty="0">
                <a:latin typeface="Georgia"/>
                <a:cs typeface="Georgia"/>
              </a:rPr>
              <a:t>Toughest </a:t>
            </a:r>
            <a:r>
              <a:rPr sz="2200" spc="120" dirty="0">
                <a:latin typeface="Georgia"/>
                <a:cs typeface="Georgia"/>
              </a:rPr>
              <a:t>2D </a:t>
            </a:r>
            <a:r>
              <a:rPr sz="2200" spc="130" dirty="0">
                <a:latin typeface="Georgia"/>
                <a:cs typeface="Georgia"/>
              </a:rPr>
              <a:t>material—much </a:t>
            </a:r>
            <a:r>
              <a:rPr sz="2200" spc="110" dirty="0">
                <a:latin typeface="Georgia"/>
                <a:cs typeface="Georgia"/>
              </a:rPr>
              <a:t>harder </a:t>
            </a:r>
            <a:r>
              <a:rPr sz="2200" spc="140" dirty="0">
                <a:latin typeface="Georgia"/>
                <a:cs typeface="Georgia"/>
              </a:rPr>
              <a:t>than </a:t>
            </a:r>
            <a:r>
              <a:rPr sz="2200" spc="80" dirty="0">
                <a:latin typeface="Georgia"/>
                <a:cs typeface="Georgia"/>
              </a:rPr>
              <a:t>either </a:t>
            </a:r>
            <a:r>
              <a:rPr sz="2200" spc="90" dirty="0">
                <a:latin typeface="Georgia"/>
                <a:cs typeface="Georgia"/>
              </a:rPr>
              <a:t>steel </a:t>
            </a:r>
            <a:r>
              <a:rPr sz="2200" spc="-5" dirty="0">
                <a:latin typeface="Georgia"/>
                <a:cs typeface="Georgia"/>
              </a:rPr>
              <a:t>(200  </a:t>
            </a:r>
            <a:r>
              <a:rPr sz="2200" spc="95" dirty="0">
                <a:latin typeface="Georgia"/>
                <a:cs typeface="Georgia"/>
              </a:rPr>
              <a:t>times </a:t>
            </a:r>
            <a:r>
              <a:rPr sz="2200" spc="90" dirty="0">
                <a:latin typeface="Georgia"/>
                <a:cs typeface="Georgia"/>
              </a:rPr>
              <a:t>stronger </a:t>
            </a:r>
            <a:r>
              <a:rPr sz="2200" spc="140" dirty="0">
                <a:latin typeface="Georgia"/>
                <a:cs typeface="Georgia"/>
              </a:rPr>
              <a:t>than </a:t>
            </a:r>
            <a:r>
              <a:rPr sz="2200" spc="45" dirty="0">
                <a:latin typeface="Georgia"/>
                <a:cs typeface="Georgia"/>
              </a:rPr>
              <a:t>steel) </a:t>
            </a:r>
            <a:r>
              <a:rPr sz="2200" spc="55" dirty="0">
                <a:latin typeface="Georgia"/>
                <a:cs typeface="Georgia"/>
              </a:rPr>
              <a:t>or </a:t>
            </a:r>
            <a:r>
              <a:rPr sz="2200" spc="100" dirty="0">
                <a:latin typeface="Georgia"/>
                <a:cs typeface="Georgia"/>
              </a:rPr>
              <a:t>diamond </a:t>
            </a:r>
            <a:r>
              <a:rPr sz="2200" spc="15" dirty="0">
                <a:latin typeface="Georgia"/>
                <a:cs typeface="Georgia"/>
              </a:rPr>
              <a:t>of </a:t>
            </a:r>
            <a:r>
              <a:rPr sz="2200" spc="105" dirty="0">
                <a:latin typeface="Georgia"/>
                <a:cs typeface="Georgia"/>
              </a:rPr>
              <a:t>the</a:t>
            </a:r>
            <a:r>
              <a:rPr sz="2200" spc="229" dirty="0">
                <a:latin typeface="Georgia"/>
                <a:cs typeface="Georgia"/>
              </a:rPr>
              <a:t> </a:t>
            </a:r>
            <a:r>
              <a:rPr sz="2200" spc="140" dirty="0">
                <a:latin typeface="Georgia"/>
                <a:cs typeface="Georgia"/>
              </a:rPr>
              <a:t>same </a:t>
            </a:r>
            <a:r>
              <a:rPr sz="2200" spc="105" dirty="0">
                <a:latin typeface="Georgia"/>
                <a:cs typeface="Georgia"/>
              </a:rPr>
              <a:t>dimensions</a:t>
            </a:r>
            <a:endParaRPr sz="2200">
              <a:latin typeface="Georgia"/>
              <a:cs typeface="Georgia"/>
            </a:endParaRPr>
          </a:p>
          <a:p>
            <a:pPr marL="368300" indent="-342900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spc="50" dirty="0">
                <a:latin typeface="Georgia"/>
                <a:cs typeface="Georgia"/>
              </a:rPr>
              <a:t>High </a:t>
            </a:r>
            <a:r>
              <a:rPr sz="2200" spc="85">
                <a:latin typeface="Georgia"/>
                <a:cs typeface="Georgia"/>
              </a:rPr>
              <a:t>tensile </a:t>
            </a:r>
            <a:r>
              <a:rPr sz="2200" spc="110" smtClean="0">
                <a:latin typeface="Georgia"/>
                <a:cs typeface="Georgia"/>
              </a:rPr>
              <a:t>strength</a:t>
            </a:r>
            <a:endParaRPr sz="2200">
              <a:latin typeface="Georgia"/>
              <a:cs typeface="Georgia"/>
            </a:endParaRPr>
          </a:p>
          <a:p>
            <a:pPr marL="368300" indent="-342900">
              <a:lnSpc>
                <a:spcPct val="100000"/>
              </a:lnSpc>
              <a:spcBef>
                <a:spcPts val="156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spc="65" dirty="0">
                <a:latin typeface="Georgia"/>
                <a:cs typeface="Georgia"/>
              </a:rPr>
              <a:t>Lightweight; </a:t>
            </a:r>
            <a:r>
              <a:rPr sz="2200" spc="45" dirty="0">
                <a:latin typeface="Georgia"/>
                <a:cs typeface="Georgia"/>
              </a:rPr>
              <a:t>it </a:t>
            </a:r>
            <a:r>
              <a:rPr sz="2200" spc="100" dirty="0">
                <a:latin typeface="Georgia"/>
                <a:cs typeface="Georgia"/>
              </a:rPr>
              <a:t>weighs </a:t>
            </a:r>
            <a:r>
              <a:rPr sz="2200" spc="125" dirty="0">
                <a:latin typeface="Georgia"/>
                <a:cs typeface="Georgia"/>
              </a:rPr>
              <a:t>just </a:t>
            </a:r>
            <a:r>
              <a:rPr sz="2200" spc="155" dirty="0">
                <a:latin typeface="Georgia"/>
                <a:cs typeface="Georgia"/>
              </a:rPr>
              <a:t>0.77</a:t>
            </a:r>
            <a:r>
              <a:rPr sz="2200" spc="515" dirty="0">
                <a:latin typeface="Georgia"/>
                <a:cs typeface="Georgia"/>
              </a:rPr>
              <a:t> </a:t>
            </a:r>
            <a:r>
              <a:rPr sz="2200" spc="140" dirty="0">
                <a:latin typeface="Georgia"/>
                <a:cs typeface="Georgia"/>
              </a:rPr>
              <a:t>mg/m</a:t>
            </a:r>
            <a:r>
              <a:rPr sz="2175" spc="209" baseline="24904" dirty="0">
                <a:latin typeface="Georgia"/>
                <a:cs typeface="Georgia"/>
              </a:rPr>
              <a:t>2</a:t>
            </a:r>
            <a:endParaRPr sz="2175" baseline="24904">
              <a:latin typeface="Georgia"/>
              <a:cs typeface="Georgia"/>
            </a:endParaRPr>
          </a:p>
          <a:p>
            <a:pPr marL="368300" indent="-342900">
              <a:lnSpc>
                <a:spcPct val="100000"/>
              </a:lnSpc>
              <a:spcBef>
                <a:spcPts val="156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spc="80" dirty="0">
                <a:latin typeface="Georgia"/>
                <a:cs typeface="Georgia"/>
              </a:rPr>
              <a:t>Highest </a:t>
            </a:r>
            <a:r>
              <a:rPr sz="2200" spc="130" dirty="0">
                <a:latin typeface="Georgia"/>
                <a:cs typeface="Georgia"/>
              </a:rPr>
              <a:t>surface </a:t>
            </a:r>
            <a:r>
              <a:rPr sz="2200" spc="120" dirty="0">
                <a:latin typeface="Georgia"/>
                <a:cs typeface="Georgia"/>
              </a:rPr>
              <a:t>area, </a:t>
            </a:r>
            <a:r>
              <a:rPr sz="2200" spc="114" dirty="0">
                <a:latin typeface="Georgia"/>
                <a:cs typeface="Georgia"/>
              </a:rPr>
              <a:t>since </a:t>
            </a:r>
            <a:r>
              <a:rPr sz="2200" spc="85" dirty="0">
                <a:latin typeface="Georgia"/>
                <a:cs typeface="Georgia"/>
              </a:rPr>
              <a:t>single </a:t>
            </a:r>
            <a:r>
              <a:rPr sz="2200" spc="120" dirty="0">
                <a:latin typeface="Georgia"/>
                <a:cs typeface="Georgia"/>
              </a:rPr>
              <a:t>2D</a:t>
            </a:r>
            <a:r>
              <a:rPr sz="2200" spc="480" dirty="0">
                <a:latin typeface="Georgia"/>
                <a:cs typeface="Georgia"/>
              </a:rPr>
              <a:t> </a:t>
            </a:r>
            <a:r>
              <a:rPr sz="2200" spc="120" dirty="0">
                <a:latin typeface="Georgia"/>
                <a:cs typeface="Georgia"/>
              </a:rPr>
              <a:t>sheet</a:t>
            </a:r>
            <a:endParaRPr sz="2200">
              <a:latin typeface="Georgia"/>
              <a:cs typeface="Georgia"/>
            </a:endParaRPr>
          </a:p>
          <a:p>
            <a:pPr marL="368300" indent="-342900">
              <a:lnSpc>
                <a:spcPct val="100000"/>
              </a:lnSpc>
              <a:spcBef>
                <a:spcPts val="166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spc="55" dirty="0">
                <a:latin typeface="Georgia"/>
                <a:cs typeface="Georgia"/>
              </a:rPr>
              <a:t>Highly </a:t>
            </a:r>
            <a:r>
              <a:rPr sz="2200" spc="95" dirty="0">
                <a:latin typeface="Georgia"/>
                <a:cs typeface="Georgia"/>
              </a:rPr>
              <a:t>impermeable </a:t>
            </a:r>
            <a:r>
              <a:rPr sz="2200" spc="40" dirty="0">
                <a:latin typeface="Georgia"/>
                <a:cs typeface="Georgia"/>
              </a:rPr>
              <a:t>(even </a:t>
            </a:r>
            <a:r>
              <a:rPr sz="2200" spc="105" dirty="0">
                <a:latin typeface="Georgia"/>
                <a:cs typeface="Georgia"/>
              </a:rPr>
              <a:t>helium </a:t>
            </a:r>
            <a:r>
              <a:rPr sz="2200" spc="120" dirty="0">
                <a:latin typeface="Georgia"/>
                <a:cs typeface="Georgia"/>
              </a:rPr>
              <a:t>atoms cannot </a:t>
            </a:r>
            <a:r>
              <a:rPr sz="2200" spc="50" dirty="0">
                <a:latin typeface="Georgia"/>
                <a:cs typeface="Georgia"/>
              </a:rPr>
              <a:t>go </a:t>
            </a:r>
            <a:r>
              <a:rPr sz="2200" spc="120" dirty="0">
                <a:latin typeface="Georgia"/>
                <a:cs typeface="Georgia"/>
              </a:rPr>
              <a:t>through</a:t>
            </a:r>
            <a:r>
              <a:rPr sz="2200" spc="135" dirty="0">
                <a:latin typeface="Georgia"/>
                <a:cs typeface="Georgia"/>
              </a:rPr>
              <a:t> </a:t>
            </a:r>
            <a:r>
              <a:rPr sz="2200" spc="-25" dirty="0">
                <a:latin typeface="Georgia"/>
                <a:cs typeface="Georgia"/>
              </a:rPr>
              <a:t>it)</a:t>
            </a:r>
            <a:endParaRPr sz="2200">
              <a:latin typeface="Georgia"/>
              <a:cs typeface="Georgia"/>
            </a:endParaRPr>
          </a:p>
          <a:p>
            <a:pPr marL="368300" marR="408305" indent="-342900">
              <a:lnSpc>
                <a:spcPct val="139100"/>
              </a:lnSpc>
              <a:spcBef>
                <a:spcPts val="53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spc="75" dirty="0">
                <a:latin typeface="Georgia"/>
                <a:cs typeface="Georgia"/>
              </a:rPr>
              <a:t>Available </a:t>
            </a:r>
            <a:r>
              <a:rPr sz="2200" spc="80" dirty="0">
                <a:latin typeface="Georgia"/>
                <a:cs typeface="Georgia"/>
              </a:rPr>
              <a:t>in </a:t>
            </a:r>
            <a:r>
              <a:rPr sz="2200" spc="75" dirty="0">
                <a:latin typeface="Georgia"/>
                <a:cs typeface="Georgia"/>
              </a:rPr>
              <a:t>variety </a:t>
            </a:r>
            <a:r>
              <a:rPr sz="2200" spc="15" dirty="0">
                <a:latin typeface="Georgia"/>
                <a:cs typeface="Georgia"/>
              </a:rPr>
              <a:t>of </a:t>
            </a:r>
            <a:r>
              <a:rPr sz="2200" spc="80" dirty="0">
                <a:latin typeface="Georgia"/>
                <a:cs typeface="Georgia"/>
              </a:rPr>
              <a:t>forms: </a:t>
            </a:r>
            <a:r>
              <a:rPr sz="2200" spc="45" dirty="0">
                <a:latin typeface="Georgia"/>
                <a:cs typeface="Georgia"/>
              </a:rPr>
              <a:t>it </a:t>
            </a:r>
            <a:r>
              <a:rPr sz="2200" spc="155" dirty="0">
                <a:latin typeface="Georgia"/>
                <a:cs typeface="Georgia"/>
              </a:rPr>
              <a:t>can </a:t>
            </a:r>
            <a:r>
              <a:rPr sz="2200" spc="105" dirty="0">
                <a:latin typeface="Georgia"/>
                <a:cs typeface="Georgia"/>
              </a:rPr>
              <a:t>be </a:t>
            </a:r>
            <a:r>
              <a:rPr sz="2200" spc="100" dirty="0">
                <a:latin typeface="Georgia"/>
                <a:cs typeface="Georgia"/>
              </a:rPr>
              <a:t>wrapped </a:t>
            </a:r>
            <a:r>
              <a:rPr sz="2200" spc="70" dirty="0">
                <a:latin typeface="Georgia"/>
                <a:cs typeface="Georgia"/>
              </a:rPr>
              <a:t>into </a:t>
            </a:r>
            <a:r>
              <a:rPr sz="2200" spc="110" dirty="0">
                <a:latin typeface="Georgia"/>
                <a:cs typeface="Georgia"/>
              </a:rPr>
              <a:t>balls,  </a:t>
            </a:r>
            <a:r>
              <a:rPr sz="2200" spc="60" dirty="0">
                <a:latin typeface="Georgia"/>
                <a:cs typeface="Georgia"/>
              </a:rPr>
              <a:t>rolled </a:t>
            </a:r>
            <a:r>
              <a:rPr sz="2200" spc="70" dirty="0">
                <a:latin typeface="Georgia"/>
                <a:cs typeface="Georgia"/>
              </a:rPr>
              <a:t>into </a:t>
            </a:r>
            <a:r>
              <a:rPr sz="2200" spc="135" dirty="0">
                <a:latin typeface="Georgia"/>
                <a:cs typeface="Georgia"/>
              </a:rPr>
              <a:t>tubes, </a:t>
            </a:r>
            <a:r>
              <a:rPr sz="2200" spc="55" dirty="0">
                <a:latin typeface="Georgia"/>
                <a:cs typeface="Georgia"/>
              </a:rPr>
              <a:t>or </a:t>
            </a:r>
            <a:r>
              <a:rPr sz="2200" spc="130" dirty="0">
                <a:latin typeface="Georgia"/>
                <a:cs typeface="Georgia"/>
              </a:rPr>
              <a:t>stacked </a:t>
            </a:r>
            <a:r>
              <a:rPr sz="2200" spc="60" dirty="0">
                <a:latin typeface="Georgia"/>
                <a:cs typeface="Georgia"/>
              </a:rPr>
              <a:t>to </a:t>
            </a:r>
            <a:r>
              <a:rPr sz="2200" spc="100" dirty="0">
                <a:latin typeface="Georgia"/>
                <a:cs typeface="Georgia"/>
              </a:rPr>
              <a:t>become </a:t>
            </a:r>
            <a:r>
              <a:rPr sz="2200" spc="90" dirty="0">
                <a:latin typeface="Georgia"/>
                <a:cs typeface="Georgia"/>
              </a:rPr>
              <a:t>graphite </a:t>
            </a:r>
            <a:r>
              <a:rPr sz="2200" spc="100" dirty="0">
                <a:latin typeface="Georgia"/>
                <a:cs typeface="Georgia"/>
              </a:rPr>
              <a:t>once</a:t>
            </a:r>
            <a:r>
              <a:rPr sz="2200" spc="235" dirty="0">
                <a:latin typeface="Georgia"/>
                <a:cs typeface="Georgia"/>
              </a:rPr>
              <a:t> </a:t>
            </a:r>
            <a:r>
              <a:rPr sz="2200" spc="110" dirty="0">
                <a:latin typeface="Georgia"/>
                <a:cs typeface="Georgia"/>
              </a:rPr>
              <a:t>again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240" y="147383"/>
            <a:ext cx="7195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Graphene: Physical Properties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327" y="730364"/>
            <a:ext cx="8644255" cy="592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8610" indent="-342900">
              <a:lnSpc>
                <a:spcPct val="1375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45" dirty="0">
                <a:latin typeface="Georgia"/>
                <a:cs typeface="Georgia"/>
              </a:rPr>
              <a:t>High </a:t>
            </a:r>
            <a:r>
              <a:rPr sz="2000" spc="70" dirty="0">
                <a:latin typeface="Georgia"/>
                <a:cs typeface="Georgia"/>
              </a:rPr>
              <a:t>electrical </a:t>
            </a:r>
            <a:r>
              <a:rPr sz="2000" spc="105" dirty="0">
                <a:latin typeface="Georgia"/>
                <a:cs typeface="Georgia"/>
              </a:rPr>
              <a:t>current </a:t>
            </a:r>
            <a:r>
              <a:rPr sz="2000" spc="90" dirty="0">
                <a:latin typeface="Georgia"/>
                <a:cs typeface="Georgia"/>
              </a:rPr>
              <a:t>density </a:t>
            </a:r>
            <a:r>
              <a:rPr sz="2000" spc="25" dirty="0">
                <a:latin typeface="Georgia"/>
                <a:cs typeface="Georgia"/>
              </a:rPr>
              <a:t>(million </a:t>
            </a:r>
            <a:r>
              <a:rPr sz="2000" spc="85" dirty="0">
                <a:latin typeface="Georgia"/>
                <a:cs typeface="Georgia"/>
              </a:rPr>
              <a:t>times </a:t>
            </a:r>
            <a:r>
              <a:rPr sz="2000" spc="110" dirty="0">
                <a:latin typeface="Georgia"/>
                <a:cs typeface="Georgia"/>
              </a:rPr>
              <a:t>that </a:t>
            </a:r>
            <a:r>
              <a:rPr sz="2000" spc="15" dirty="0">
                <a:latin typeface="Georgia"/>
                <a:cs typeface="Georgia"/>
              </a:rPr>
              <a:t>of </a:t>
            </a:r>
            <a:r>
              <a:rPr sz="2000" spc="45" dirty="0">
                <a:latin typeface="Georgia"/>
                <a:cs typeface="Georgia"/>
              </a:rPr>
              <a:t>copper) </a:t>
            </a:r>
            <a:r>
              <a:rPr sz="2000" spc="125" dirty="0">
                <a:latin typeface="Georgia"/>
                <a:cs typeface="Georgia"/>
              </a:rPr>
              <a:t>and  </a:t>
            </a:r>
            <a:r>
              <a:rPr sz="2000" spc="80" dirty="0">
                <a:latin typeface="Georgia"/>
                <a:cs typeface="Georgia"/>
              </a:rPr>
              <a:t>intrinsic </a:t>
            </a:r>
            <a:r>
              <a:rPr sz="2000" spc="60" dirty="0">
                <a:latin typeface="Georgia"/>
                <a:cs typeface="Georgia"/>
              </a:rPr>
              <a:t>mobility (100 </a:t>
            </a:r>
            <a:r>
              <a:rPr sz="2000" spc="85" dirty="0">
                <a:latin typeface="Georgia"/>
                <a:cs typeface="Georgia"/>
              </a:rPr>
              <a:t>times </a:t>
            </a:r>
            <a:r>
              <a:rPr sz="2000" spc="110" dirty="0">
                <a:latin typeface="Georgia"/>
                <a:cs typeface="Georgia"/>
              </a:rPr>
              <a:t>that </a:t>
            </a:r>
            <a:r>
              <a:rPr sz="2000" spc="15" dirty="0">
                <a:latin typeface="Georgia"/>
                <a:cs typeface="Georgia"/>
              </a:rPr>
              <a:t>of</a:t>
            </a:r>
            <a:r>
              <a:rPr sz="2000" spc="35" dirty="0">
                <a:latin typeface="Georgia"/>
                <a:cs typeface="Georgia"/>
              </a:rPr>
              <a:t> </a:t>
            </a:r>
            <a:r>
              <a:rPr sz="2000" spc="45" dirty="0">
                <a:latin typeface="Georgia"/>
                <a:cs typeface="Georgia"/>
              </a:rPr>
              <a:t>silicon)</a:t>
            </a:r>
            <a:endParaRPr sz="2000">
              <a:latin typeface="Georgia"/>
              <a:cs typeface="Georgia"/>
            </a:endParaRPr>
          </a:p>
          <a:p>
            <a:pPr marL="355600" marR="1271905" indent="-342900">
              <a:lnSpc>
                <a:spcPct val="1383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0" dirty="0">
                <a:latin typeface="Georgia"/>
                <a:cs typeface="Georgia"/>
              </a:rPr>
              <a:t>Lower </a:t>
            </a:r>
            <a:r>
              <a:rPr sz="2000" spc="70" dirty="0">
                <a:latin typeface="Georgia"/>
                <a:cs typeface="Georgia"/>
              </a:rPr>
              <a:t>resistivity </a:t>
            </a:r>
            <a:r>
              <a:rPr sz="2000" spc="125" dirty="0">
                <a:latin typeface="Georgia"/>
                <a:cs typeface="Georgia"/>
              </a:rPr>
              <a:t>than any </a:t>
            </a:r>
            <a:r>
              <a:rPr sz="2000" spc="80" dirty="0">
                <a:latin typeface="Georgia"/>
                <a:cs typeface="Georgia"/>
              </a:rPr>
              <a:t>other </a:t>
            </a:r>
            <a:r>
              <a:rPr sz="2000" spc="110" dirty="0">
                <a:latin typeface="Georgia"/>
                <a:cs typeface="Georgia"/>
              </a:rPr>
              <a:t>known </a:t>
            </a:r>
            <a:r>
              <a:rPr sz="2000" spc="80" dirty="0">
                <a:latin typeface="Georgia"/>
                <a:cs typeface="Georgia"/>
              </a:rPr>
              <a:t>material </a:t>
            </a:r>
            <a:r>
              <a:rPr sz="2000" spc="110" dirty="0">
                <a:latin typeface="Georgia"/>
                <a:cs typeface="Georgia"/>
              </a:rPr>
              <a:t>at </a:t>
            </a:r>
            <a:r>
              <a:rPr sz="2000" spc="65" dirty="0">
                <a:latin typeface="Georgia"/>
                <a:cs typeface="Georgia"/>
              </a:rPr>
              <a:t>room  </a:t>
            </a:r>
            <a:r>
              <a:rPr sz="2000" spc="95" dirty="0">
                <a:latin typeface="Georgia"/>
                <a:cs typeface="Georgia"/>
              </a:rPr>
              <a:t>temperature, </a:t>
            </a:r>
            <a:r>
              <a:rPr sz="2000" spc="90" dirty="0">
                <a:latin typeface="Georgia"/>
                <a:cs typeface="Georgia"/>
              </a:rPr>
              <a:t>including</a:t>
            </a:r>
            <a:r>
              <a:rPr sz="2000" spc="210" dirty="0">
                <a:latin typeface="Georgia"/>
                <a:cs typeface="Georgia"/>
              </a:rPr>
              <a:t> </a:t>
            </a:r>
            <a:r>
              <a:rPr sz="2000" spc="50" dirty="0">
                <a:latin typeface="Georgia"/>
                <a:cs typeface="Georgia"/>
              </a:rPr>
              <a:t>silver.</a:t>
            </a:r>
            <a:endParaRPr sz="2000">
              <a:latin typeface="Georgia"/>
              <a:cs typeface="Georgia"/>
            </a:endParaRPr>
          </a:p>
          <a:p>
            <a:pPr marL="354965" marR="601980" indent="-354965">
              <a:lnSpc>
                <a:spcPct val="158300"/>
              </a:lnSpc>
              <a:spcBef>
                <a:spcPts val="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75" dirty="0">
                <a:latin typeface="Georgia"/>
                <a:cs typeface="Georgia"/>
              </a:rPr>
              <a:t>There </a:t>
            </a:r>
            <a:r>
              <a:rPr sz="2000" spc="95" dirty="0">
                <a:latin typeface="Georgia"/>
                <a:cs typeface="Georgia"/>
              </a:rPr>
              <a:t>are also </a:t>
            </a:r>
            <a:r>
              <a:rPr sz="2000" spc="100" dirty="0">
                <a:latin typeface="Georgia"/>
                <a:cs typeface="Georgia"/>
              </a:rPr>
              <a:t>some methods </a:t>
            </a:r>
            <a:r>
              <a:rPr sz="2000" spc="55" dirty="0">
                <a:latin typeface="Georgia"/>
                <a:cs typeface="Georgia"/>
              </a:rPr>
              <a:t>to </a:t>
            </a:r>
            <a:r>
              <a:rPr sz="2000" spc="130" dirty="0">
                <a:latin typeface="Georgia"/>
                <a:cs typeface="Georgia"/>
              </a:rPr>
              <a:t>turn </a:t>
            </a:r>
            <a:r>
              <a:rPr sz="2000" spc="40" dirty="0">
                <a:latin typeface="Georgia"/>
                <a:cs typeface="Georgia"/>
              </a:rPr>
              <a:t>it </a:t>
            </a:r>
            <a:r>
              <a:rPr sz="2000" spc="65" dirty="0">
                <a:latin typeface="Georgia"/>
                <a:cs typeface="Georgia"/>
              </a:rPr>
              <a:t>into </a:t>
            </a:r>
            <a:r>
              <a:rPr sz="2000" spc="150" dirty="0">
                <a:latin typeface="Georgia"/>
                <a:cs typeface="Georgia"/>
              </a:rPr>
              <a:t>a </a:t>
            </a:r>
            <a:r>
              <a:rPr sz="2000" spc="110" dirty="0">
                <a:latin typeface="Georgia"/>
                <a:cs typeface="Georgia"/>
              </a:rPr>
              <a:t>superconductor  </a:t>
            </a:r>
            <a:r>
              <a:rPr sz="2000" spc="-25" dirty="0">
                <a:latin typeface="Georgia"/>
                <a:cs typeface="Georgia"/>
              </a:rPr>
              <a:t>(it </a:t>
            </a:r>
            <a:r>
              <a:rPr sz="2000" spc="140" dirty="0">
                <a:latin typeface="Georgia"/>
                <a:cs typeface="Georgia"/>
              </a:rPr>
              <a:t>can </a:t>
            </a:r>
            <a:r>
              <a:rPr sz="2000" spc="95" dirty="0">
                <a:latin typeface="Georgia"/>
                <a:cs typeface="Georgia"/>
              </a:rPr>
              <a:t>carry </a:t>
            </a:r>
            <a:r>
              <a:rPr sz="2000" spc="65" dirty="0">
                <a:latin typeface="Georgia"/>
                <a:cs typeface="Georgia"/>
              </a:rPr>
              <a:t>electricity </a:t>
            </a:r>
            <a:r>
              <a:rPr sz="2000" spc="80" dirty="0">
                <a:latin typeface="Georgia"/>
                <a:cs typeface="Georgia"/>
              </a:rPr>
              <a:t>with </a:t>
            </a:r>
            <a:r>
              <a:rPr sz="2000" spc="140" dirty="0">
                <a:latin typeface="Georgia"/>
                <a:cs typeface="Georgia"/>
              </a:rPr>
              <a:t>100%</a:t>
            </a:r>
            <a:r>
              <a:rPr sz="2000" spc="110" dirty="0">
                <a:latin typeface="Georgia"/>
                <a:cs typeface="Georgia"/>
              </a:rPr>
              <a:t> </a:t>
            </a:r>
            <a:r>
              <a:rPr sz="2000" spc="50" dirty="0">
                <a:latin typeface="Georgia"/>
                <a:cs typeface="Georgia"/>
              </a:rPr>
              <a:t>efficiency)</a:t>
            </a:r>
            <a:endParaRPr sz="2000">
              <a:latin typeface="Georgia"/>
              <a:cs typeface="Georgia"/>
            </a:endParaRPr>
          </a:p>
          <a:p>
            <a:pPr marL="355600" marR="5080" indent="-342900">
              <a:lnSpc>
                <a:spcPct val="1392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90" dirty="0">
                <a:latin typeface="Georgia"/>
                <a:cs typeface="Georgia"/>
              </a:rPr>
              <a:t>Although </a:t>
            </a:r>
            <a:r>
              <a:rPr sz="2000" spc="100" dirty="0">
                <a:latin typeface="Georgia"/>
                <a:cs typeface="Georgia"/>
              </a:rPr>
              <a:t>graphene, </a:t>
            </a:r>
            <a:r>
              <a:rPr sz="2000" spc="95" dirty="0">
                <a:latin typeface="Georgia"/>
                <a:cs typeface="Georgia"/>
              </a:rPr>
              <a:t>the </a:t>
            </a:r>
            <a:r>
              <a:rPr sz="2000" spc="100" dirty="0">
                <a:latin typeface="Georgia"/>
                <a:cs typeface="Georgia"/>
              </a:rPr>
              <a:t>fastest </a:t>
            </a:r>
            <a:r>
              <a:rPr sz="2000" spc="125" dirty="0">
                <a:latin typeface="Georgia"/>
                <a:cs typeface="Georgia"/>
              </a:rPr>
              <a:t>and </a:t>
            </a:r>
            <a:r>
              <a:rPr sz="2000" spc="100" dirty="0">
                <a:latin typeface="Georgia"/>
                <a:cs typeface="Georgia"/>
              </a:rPr>
              <a:t>most </a:t>
            </a:r>
            <a:r>
              <a:rPr sz="2000" spc="60" dirty="0">
                <a:latin typeface="Georgia"/>
                <a:cs typeface="Georgia"/>
              </a:rPr>
              <a:t>efficient </a:t>
            </a:r>
            <a:r>
              <a:rPr sz="2000" spc="85" dirty="0">
                <a:latin typeface="Georgia"/>
                <a:cs typeface="Georgia"/>
              </a:rPr>
              <a:t>conductor, </a:t>
            </a:r>
            <a:r>
              <a:rPr sz="2000" spc="40" dirty="0">
                <a:latin typeface="Georgia"/>
                <a:cs typeface="Georgia"/>
              </a:rPr>
              <a:t>it  </a:t>
            </a:r>
            <a:r>
              <a:rPr sz="2000" spc="110" dirty="0">
                <a:latin typeface="Georgia"/>
                <a:cs typeface="Georgia"/>
              </a:rPr>
              <a:t>cannot </a:t>
            </a:r>
            <a:r>
              <a:rPr sz="2000" spc="95" dirty="0">
                <a:latin typeface="Georgia"/>
                <a:cs typeface="Georgia"/>
              </a:rPr>
              <a:t>be </a:t>
            </a:r>
            <a:r>
              <a:rPr sz="2000" spc="70" dirty="0">
                <a:latin typeface="Georgia"/>
                <a:cs typeface="Georgia"/>
              </a:rPr>
              <a:t>readily </a:t>
            </a:r>
            <a:r>
              <a:rPr sz="2000" spc="135" dirty="0">
                <a:latin typeface="Georgia"/>
                <a:cs typeface="Georgia"/>
              </a:rPr>
              <a:t>used </a:t>
            </a:r>
            <a:r>
              <a:rPr sz="2000" spc="55" dirty="0">
                <a:latin typeface="Georgia"/>
                <a:cs typeface="Georgia"/>
              </a:rPr>
              <a:t>to </a:t>
            </a:r>
            <a:r>
              <a:rPr sz="2000" spc="125" dirty="0">
                <a:latin typeface="Georgia"/>
                <a:cs typeface="Georgia"/>
              </a:rPr>
              <a:t>make </a:t>
            </a:r>
            <a:r>
              <a:rPr sz="2000" spc="100" dirty="0">
                <a:latin typeface="Georgia"/>
                <a:cs typeface="Georgia"/>
              </a:rPr>
              <a:t>transistors </a:t>
            </a:r>
            <a:r>
              <a:rPr sz="2000" spc="160" dirty="0">
                <a:latin typeface="Georgia"/>
                <a:cs typeface="Georgia"/>
              </a:rPr>
              <a:t>as </a:t>
            </a:r>
            <a:r>
              <a:rPr sz="2000" spc="40" dirty="0">
                <a:latin typeface="Georgia"/>
                <a:cs typeface="Georgia"/>
              </a:rPr>
              <a:t>it </a:t>
            </a:r>
            <a:r>
              <a:rPr sz="2000" spc="90" dirty="0">
                <a:latin typeface="Georgia"/>
                <a:cs typeface="Georgia"/>
              </a:rPr>
              <a:t>does </a:t>
            </a:r>
            <a:r>
              <a:rPr sz="2000" spc="80" dirty="0">
                <a:latin typeface="Georgia"/>
                <a:cs typeface="Georgia"/>
              </a:rPr>
              <a:t>not </a:t>
            </a:r>
            <a:r>
              <a:rPr sz="2000" spc="105" dirty="0">
                <a:latin typeface="Georgia"/>
                <a:cs typeface="Georgia"/>
              </a:rPr>
              <a:t>have </a:t>
            </a:r>
            <a:r>
              <a:rPr sz="2000" spc="150" dirty="0">
                <a:latin typeface="Georgia"/>
                <a:cs typeface="Georgia"/>
              </a:rPr>
              <a:t>a  </a:t>
            </a:r>
            <a:r>
              <a:rPr sz="2000" spc="110" dirty="0">
                <a:latin typeface="Georgia"/>
                <a:cs typeface="Georgia"/>
              </a:rPr>
              <a:t>bandgap. </a:t>
            </a:r>
            <a:r>
              <a:rPr sz="2000" spc="75" dirty="0">
                <a:latin typeface="Georgia"/>
                <a:cs typeface="Georgia"/>
              </a:rPr>
              <a:t>There </a:t>
            </a:r>
            <a:r>
              <a:rPr sz="2000" spc="95" dirty="0">
                <a:latin typeface="Georgia"/>
                <a:cs typeface="Georgia"/>
              </a:rPr>
              <a:t>are </a:t>
            </a:r>
            <a:r>
              <a:rPr sz="2000" spc="85" dirty="0">
                <a:latin typeface="Georgia"/>
                <a:cs typeface="Georgia"/>
              </a:rPr>
              <a:t>several </a:t>
            </a:r>
            <a:r>
              <a:rPr sz="2000" spc="100" dirty="0">
                <a:latin typeface="Georgia"/>
                <a:cs typeface="Georgia"/>
              </a:rPr>
              <a:t>methods </a:t>
            </a:r>
            <a:r>
              <a:rPr sz="2000" spc="55" dirty="0">
                <a:latin typeface="Georgia"/>
                <a:cs typeface="Georgia"/>
              </a:rPr>
              <a:t>to </a:t>
            </a:r>
            <a:r>
              <a:rPr sz="2000" spc="85" dirty="0">
                <a:latin typeface="Georgia"/>
                <a:cs typeface="Georgia"/>
              </a:rPr>
              <a:t>open </a:t>
            </a:r>
            <a:r>
              <a:rPr sz="2000" spc="150" dirty="0">
                <a:latin typeface="Georgia"/>
                <a:cs typeface="Georgia"/>
              </a:rPr>
              <a:t>a </a:t>
            </a:r>
            <a:r>
              <a:rPr sz="2000" spc="114" dirty="0">
                <a:latin typeface="Georgia"/>
                <a:cs typeface="Georgia"/>
              </a:rPr>
              <a:t>bandgap </a:t>
            </a:r>
            <a:r>
              <a:rPr sz="2000" spc="110" dirty="0">
                <a:latin typeface="Georgia"/>
                <a:cs typeface="Georgia"/>
              </a:rPr>
              <a:t>that </a:t>
            </a:r>
            <a:r>
              <a:rPr sz="2000" spc="95" dirty="0">
                <a:latin typeface="Georgia"/>
                <a:cs typeface="Georgia"/>
              </a:rPr>
              <a:t>are </a:t>
            </a:r>
            <a:r>
              <a:rPr sz="2000" spc="75" dirty="0">
                <a:latin typeface="Georgia"/>
                <a:cs typeface="Georgia"/>
              </a:rPr>
              <a:t>in  </a:t>
            </a:r>
            <a:r>
              <a:rPr sz="2000" spc="90" dirty="0">
                <a:latin typeface="Georgia"/>
                <a:cs typeface="Georgia"/>
              </a:rPr>
              <a:t>existence </a:t>
            </a:r>
            <a:r>
              <a:rPr sz="2000" spc="125" dirty="0">
                <a:latin typeface="Georgia"/>
                <a:cs typeface="Georgia"/>
              </a:rPr>
              <a:t>and </a:t>
            </a:r>
            <a:r>
              <a:rPr sz="2000" spc="100" dirty="0">
                <a:latin typeface="Georgia"/>
                <a:cs typeface="Georgia"/>
              </a:rPr>
              <a:t>some </a:t>
            </a:r>
            <a:r>
              <a:rPr sz="2000" spc="110" dirty="0">
                <a:latin typeface="Georgia"/>
                <a:cs typeface="Georgia"/>
              </a:rPr>
              <a:t>that </a:t>
            </a:r>
            <a:r>
              <a:rPr sz="2000" spc="95" dirty="0">
                <a:latin typeface="Georgia"/>
                <a:cs typeface="Georgia"/>
              </a:rPr>
              <a:t>are </a:t>
            </a:r>
            <a:r>
              <a:rPr sz="2000" spc="110" dirty="0">
                <a:latin typeface="Georgia"/>
                <a:cs typeface="Georgia"/>
              </a:rPr>
              <a:t>under</a:t>
            </a:r>
            <a:r>
              <a:rPr sz="2000" spc="409" dirty="0">
                <a:latin typeface="Georgia"/>
                <a:cs typeface="Georgia"/>
              </a:rPr>
              <a:t> </a:t>
            </a:r>
            <a:r>
              <a:rPr sz="2000" spc="75" dirty="0">
                <a:latin typeface="Georgia"/>
                <a:cs typeface="Georgia"/>
              </a:rPr>
              <a:t>development</a:t>
            </a:r>
            <a:endParaRPr sz="2000">
              <a:latin typeface="Georgia"/>
              <a:cs typeface="Georgia"/>
            </a:endParaRPr>
          </a:p>
          <a:p>
            <a:pPr marL="355600" marR="290195" indent="-342900">
              <a:lnSpc>
                <a:spcPct val="1383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spc="-5" dirty="0">
                <a:latin typeface="Bookman Uralic"/>
                <a:cs typeface="Bookman Uralic"/>
              </a:rPr>
              <a:t>Perfect thermal conductor – Higher than that of </a:t>
            </a:r>
            <a:r>
              <a:rPr sz="2000" i="1" dirty="0">
                <a:latin typeface="Bookman Uralic"/>
                <a:cs typeface="Bookman Uralic"/>
              </a:rPr>
              <a:t>CNT, </a:t>
            </a:r>
            <a:r>
              <a:rPr sz="2000" i="1" spc="-5" dirty="0">
                <a:latin typeface="Bookman Uralic"/>
                <a:cs typeface="Bookman Uralic"/>
              </a:rPr>
              <a:t>graphite </a:t>
            </a:r>
            <a:r>
              <a:rPr sz="2000" i="1" dirty="0">
                <a:latin typeface="Bookman Uralic"/>
                <a:cs typeface="Bookman Uralic"/>
              </a:rPr>
              <a:t>and  </a:t>
            </a:r>
            <a:r>
              <a:rPr sz="2000" i="1" spc="-5" dirty="0">
                <a:latin typeface="Bookman Uralic"/>
                <a:cs typeface="Bookman Uralic"/>
              </a:rPr>
              <a:t>diamond (over </a:t>
            </a:r>
            <a:r>
              <a:rPr sz="2000" i="1" dirty="0">
                <a:latin typeface="Bookman Uralic"/>
                <a:cs typeface="Bookman Uralic"/>
              </a:rPr>
              <a:t>5,000</a:t>
            </a:r>
            <a:r>
              <a:rPr sz="2000" i="1" spc="-10" dirty="0">
                <a:latin typeface="Bookman Uralic"/>
                <a:cs typeface="Bookman Uralic"/>
              </a:rPr>
              <a:t> </a:t>
            </a:r>
            <a:r>
              <a:rPr sz="2000" i="1" spc="-5" dirty="0">
                <a:latin typeface="Bookman Uralic"/>
                <a:cs typeface="Bookman Uralic"/>
              </a:rPr>
              <a:t>W/m/K).</a:t>
            </a:r>
            <a:endParaRPr sz="2000">
              <a:latin typeface="Bookman Uralic"/>
              <a:cs typeface="Bookman Uralic"/>
            </a:endParaRPr>
          </a:p>
          <a:p>
            <a:pPr marL="355600" indent="-342900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spc="-5" dirty="0">
                <a:latin typeface="Bookman Uralic"/>
                <a:cs typeface="Bookman Uralic"/>
              </a:rPr>
              <a:t>Conducts heat in all directions - it is </a:t>
            </a:r>
            <a:r>
              <a:rPr sz="2000" i="1" dirty="0">
                <a:latin typeface="Bookman Uralic"/>
                <a:cs typeface="Bookman Uralic"/>
              </a:rPr>
              <a:t>an </a:t>
            </a:r>
            <a:r>
              <a:rPr sz="2000" i="1" spc="-5" dirty="0">
                <a:latin typeface="Bookman Uralic"/>
                <a:cs typeface="Bookman Uralic"/>
              </a:rPr>
              <a:t>isotropic</a:t>
            </a:r>
            <a:r>
              <a:rPr sz="2000" i="1" spc="10" dirty="0">
                <a:latin typeface="Bookman Uralic"/>
                <a:cs typeface="Bookman Uralic"/>
              </a:rPr>
              <a:t> </a:t>
            </a:r>
            <a:r>
              <a:rPr sz="2000" i="1" spc="-5" dirty="0">
                <a:latin typeface="Bookman Uralic"/>
                <a:cs typeface="Bookman Uralic"/>
              </a:rPr>
              <a:t>conductor</a:t>
            </a:r>
            <a:endParaRPr sz="2000">
              <a:latin typeface="Bookman Uralic"/>
              <a:cs typeface="Bookman Ural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439" y="147383"/>
            <a:ext cx="7496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Graphene: Electrical</a:t>
            </a:r>
            <a:r>
              <a:rPr sz="3600" spc="5" dirty="0"/>
              <a:t> </a:t>
            </a:r>
            <a:r>
              <a:rPr sz="3600" spc="-5" dirty="0"/>
              <a:t>Properties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1" y="1160145"/>
            <a:ext cx="8881745" cy="4038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8255" indent="-342900">
              <a:lnSpc>
                <a:spcPct val="118800"/>
              </a:lnSpc>
              <a:spcBef>
                <a:spcPts val="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80" dirty="0">
                <a:latin typeface="Georgia"/>
                <a:cs typeface="Georgia"/>
              </a:rPr>
              <a:t>Extremely </a:t>
            </a:r>
            <a:r>
              <a:rPr sz="2000" spc="95" dirty="0">
                <a:latin typeface="Georgia"/>
                <a:cs typeface="Georgia"/>
              </a:rPr>
              <a:t>thin, </a:t>
            </a:r>
            <a:r>
              <a:rPr sz="2000" spc="130" dirty="0">
                <a:latin typeface="Georgia"/>
                <a:cs typeface="Georgia"/>
              </a:rPr>
              <a:t>but </a:t>
            </a:r>
            <a:r>
              <a:rPr sz="2000" spc="60" dirty="0">
                <a:latin typeface="Georgia"/>
                <a:cs typeface="Georgia"/>
              </a:rPr>
              <a:t>still </a:t>
            </a:r>
            <a:r>
              <a:rPr sz="2000" spc="150" dirty="0">
                <a:latin typeface="Georgia"/>
                <a:cs typeface="Georgia"/>
              </a:rPr>
              <a:t>a </a:t>
            </a:r>
            <a:r>
              <a:rPr sz="2000" spc="65" dirty="0">
                <a:latin typeface="Georgia"/>
                <a:cs typeface="Georgia"/>
              </a:rPr>
              <a:t>visible </a:t>
            </a:r>
            <a:r>
              <a:rPr sz="2000" spc="80" dirty="0">
                <a:latin typeface="Georgia"/>
                <a:cs typeface="Georgia"/>
              </a:rPr>
              <a:t>material, </a:t>
            </a:r>
            <a:r>
              <a:rPr sz="2000" spc="160" dirty="0">
                <a:latin typeface="Georgia"/>
                <a:cs typeface="Georgia"/>
              </a:rPr>
              <a:t>as </a:t>
            </a:r>
            <a:r>
              <a:rPr sz="2000" spc="40" dirty="0">
                <a:latin typeface="Georgia"/>
                <a:cs typeface="Georgia"/>
              </a:rPr>
              <a:t>it </a:t>
            </a:r>
            <a:r>
              <a:rPr sz="2000" b="1" dirty="0">
                <a:latin typeface="Bookman Uralic"/>
                <a:cs typeface="Bookman Uralic"/>
              </a:rPr>
              <a:t>absorbs about </a:t>
            </a:r>
            <a:r>
              <a:rPr sz="2000" b="1" spc="-5" dirty="0">
                <a:latin typeface="Bookman Uralic"/>
                <a:cs typeface="Bookman Uralic"/>
              </a:rPr>
              <a:t>2.3%  </a:t>
            </a:r>
            <a:r>
              <a:rPr sz="2000" b="1" dirty="0">
                <a:latin typeface="Bookman Uralic"/>
                <a:cs typeface="Bookman Uralic"/>
              </a:rPr>
              <a:t>of white </a:t>
            </a:r>
            <a:r>
              <a:rPr sz="2000" b="1" spc="-5" dirty="0">
                <a:latin typeface="Bookman Uralic"/>
                <a:cs typeface="Bookman Uralic"/>
              </a:rPr>
              <a:t>light </a:t>
            </a:r>
            <a:r>
              <a:rPr sz="2000" spc="65" dirty="0">
                <a:latin typeface="Georgia"/>
                <a:cs typeface="Georgia"/>
              </a:rPr>
              <a:t>(which </a:t>
            </a:r>
            <a:r>
              <a:rPr sz="2000" spc="90" dirty="0">
                <a:latin typeface="Georgia"/>
                <a:cs typeface="Georgia"/>
              </a:rPr>
              <a:t>is </a:t>
            </a:r>
            <a:r>
              <a:rPr sz="2000" spc="80" dirty="0">
                <a:latin typeface="Georgia"/>
                <a:cs typeface="Georgia"/>
              </a:rPr>
              <a:t>quite </a:t>
            </a:r>
            <a:r>
              <a:rPr sz="2000" spc="150" dirty="0">
                <a:latin typeface="Georgia"/>
                <a:cs typeface="Georgia"/>
              </a:rPr>
              <a:t>a </a:t>
            </a:r>
            <a:r>
              <a:rPr sz="2000" spc="45" dirty="0">
                <a:latin typeface="Georgia"/>
                <a:cs typeface="Georgia"/>
              </a:rPr>
              <a:t>lot </a:t>
            </a:r>
            <a:r>
              <a:rPr sz="2000" spc="30" dirty="0">
                <a:latin typeface="Georgia"/>
                <a:cs typeface="Georgia"/>
              </a:rPr>
              <a:t>for </a:t>
            </a:r>
            <a:r>
              <a:rPr sz="2000" spc="150" dirty="0">
                <a:latin typeface="Georgia"/>
                <a:cs typeface="Georgia"/>
              </a:rPr>
              <a:t>a </a:t>
            </a:r>
            <a:r>
              <a:rPr sz="2000" spc="110" dirty="0">
                <a:latin typeface="Georgia"/>
                <a:cs typeface="Georgia"/>
              </a:rPr>
              <a:t>2D </a:t>
            </a:r>
            <a:r>
              <a:rPr sz="2000" spc="55" dirty="0">
                <a:latin typeface="Georgia"/>
                <a:cs typeface="Georgia"/>
              </a:rPr>
              <a:t>material) </a:t>
            </a:r>
            <a:r>
              <a:rPr sz="2000" spc="70" dirty="0">
                <a:latin typeface="Georgia"/>
                <a:cs typeface="Georgia"/>
              </a:rPr>
              <a:t>i.e. </a:t>
            </a:r>
            <a:r>
              <a:rPr sz="2000" b="1" spc="-5" dirty="0">
                <a:latin typeface="Bookman Uralic"/>
                <a:cs typeface="Bookman Uralic"/>
              </a:rPr>
              <a:t>98% of  visible light passes </a:t>
            </a:r>
            <a:r>
              <a:rPr sz="2000" b="1" dirty="0">
                <a:latin typeface="Bookman Uralic"/>
                <a:cs typeface="Bookman Uralic"/>
              </a:rPr>
              <a:t>through </a:t>
            </a:r>
            <a:r>
              <a:rPr sz="2000" b="1" spc="10" dirty="0">
                <a:latin typeface="Bookman Uralic"/>
                <a:cs typeface="Bookman Uralic"/>
              </a:rPr>
              <a:t>graphene</a:t>
            </a:r>
            <a:r>
              <a:rPr sz="2000" spc="10" dirty="0">
                <a:latin typeface="Georgia"/>
                <a:cs typeface="Georgia"/>
              </a:rPr>
              <a:t>, </a:t>
            </a:r>
            <a:r>
              <a:rPr sz="2000" spc="105" dirty="0">
                <a:latin typeface="Georgia"/>
                <a:cs typeface="Georgia"/>
              </a:rPr>
              <a:t>making </a:t>
            </a:r>
            <a:r>
              <a:rPr sz="2000" spc="40" dirty="0">
                <a:latin typeface="Georgia"/>
                <a:cs typeface="Georgia"/>
              </a:rPr>
              <a:t>it</a:t>
            </a:r>
            <a:r>
              <a:rPr sz="2000" spc="340" dirty="0">
                <a:latin typeface="Georgia"/>
                <a:cs typeface="Georgia"/>
              </a:rPr>
              <a:t> </a:t>
            </a:r>
            <a:r>
              <a:rPr sz="2000" b="1" dirty="0">
                <a:latin typeface="Bookman Uralic"/>
                <a:cs typeface="Bookman Uralic"/>
              </a:rPr>
              <a:t>transparent</a:t>
            </a:r>
            <a:endParaRPr sz="2000">
              <a:latin typeface="Bookman Uralic"/>
              <a:cs typeface="Bookman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Bookman Uralic"/>
              <a:cs typeface="Bookman Uralic"/>
            </a:endParaRPr>
          </a:p>
          <a:p>
            <a:pPr marL="355600" marR="198755" indent="-342900">
              <a:lnSpc>
                <a:spcPct val="1188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95" dirty="0">
                <a:latin typeface="Georgia"/>
                <a:cs typeface="Georgia"/>
              </a:rPr>
              <a:t>Combine </a:t>
            </a:r>
            <a:r>
              <a:rPr sz="2000" spc="100" dirty="0">
                <a:latin typeface="Georgia"/>
                <a:cs typeface="Georgia"/>
              </a:rPr>
              <a:t>this </a:t>
            </a:r>
            <a:r>
              <a:rPr sz="2000" spc="80" dirty="0">
                <a:latin typeface="Georgia"/>
                <a:cs typeface="Georgia"/>
              </a:rPr>
              <a:t>with </a:t>
            </a:r>
            <a:r>
              <a:rPr sz="2000" spc="95" dirty="0">
                <a:latin typeface="Georgia"/>
                <a:cs typeface="Georgia"/>
              </a:rPr>
              <a:t>graphene’s amazing </a:t>
            </a:r>
            <a:r>
              <a:rPr sz="2000" spc="75" dirty="0">
                <a:latin typeface="Georgia"/>
                <a:cs typeface="Georgia"/>
              </a:rPr>
              <a:t>electronic properties, </a:t>
            </a:r>
            <a:r>
              <a:rPr sz="2000" spc="125" dirty="0">
                <a:latin typeface="Georgia"/>
                <a:cs typeface="Georgia"/>
              </a:rPr>
              <a:t>and </a:t>
            </a:r>
            <a:r>
              <a:rPr sz="2000" spc="40" dirty="0">
                <a:latin typeface="Georgia"/>
                <a:cs typeface="Georgia"/>
              </a:rPr>
              <a:t>it  </a:t>
            </a:r>
            <a:r>
              <a:rPr sz="2000" spc="140" dirty="0">
                <a:latin typeface="Georgia"/>
                <a:cs typeface="Georgia"/>
              </a:rPr>
              <a:t>turns </a:t>
            </a:r>
            <a:r>
              <a:rPr sz="2000" spc="105" dirty="0">
                <a:latin typeface="Georgia"/>
                <a:cs typeface="Georgia"/>
              </a:rPr>
              <a:t>out </a:t>
            </a:r>
            <a:r>
              <a:rPr sz="2000" spc="110" dirty="0">
                <a:latin typeface="Georgia"/>
                <a:cs typeface="Georgia"/>
              </a:rPr>
              <a:t>that </a:t>
            </a:r>
            <a:r>
              <a:rPr sz="2000" spc="100" dirty="0">
                <a:latin typeface="Georgia"/>
                <a:cs typeface="Georgia"/>
              </a:rPr>
              <a:t>graphene </a:t>
            </a:r>
            <a:r>
              <a:rPr sz="2000" spc="140" dirty="0">
                <a:latin typeface="Georgia"/>
                <a:cs typeface="Georgia"/>
              </a:rPr>
              <a:t>can </a:t>
            </a:r>
            <a:r>
              <a:rPr sz="2000" spc="75" dirty="0">
                <a:latin typeface="Georgia"/>
                <a:cs typeface="Georgia"/>
              </a:rPr>
              <a:t>theoretically </a:t>
            </a:r>
            <a:r>
              <a:rPr sz="2000" spc="95" dirty="0">
                <a:latin typeface="Georgia"/>
                <a:cs typeface="Georgia"/>
              </a:rPr>
              <a:t>be </a:t>
            </a:r>
            <a:r>
              <a:rPr sz="2000" spc="135" dirty="0">
                <a:latin typeface="Georgia"/>
                <a:cs typeface="Georgia"/>
              </a:rPr>
              <a:t>used </a:t>
            </a:r>
            <a:r>
              <a:rPr sz="2000" spc="55" dirty="0">
                <a:latin typeface="Georgia"/>
                <a:cs typeface="Georgia"/>
              </a:rPr>
              <a:t>to </a:t>
            </a:r>
            <a:r>
              <a:rPr sz="2000" spc="125" dirty="0">
                <a:latin typeface="Georgia"/>
                <a:cs typeface="Georgia"/>
              </a:rPr>
              <a:t>make </a:t>
            </a:r>
            <a:r>
              <a:rPr sz="2000" spc="65" dirty="0">
                <a:latin typeface="Georgia"/>
                <a:cs typeface="Georgia"/>
              </a:rPr>
              <a:t>very  </a:t>
            </a:r>
            <a:r>
              <a:rPr sz="2000" spc="60" dirty="0">
                <a:latin typeface="Georgia"/>
                <a:cs typeface="Georgia"/>
              </a:rPr>
              <a:t>efficient </a:t>
            </a:r>
            <a:r>
              <a:rPr sz="2000" spc="90" dirty="0">
                <a:latin typeface="Georgia"/>
                <a:cs typeface="Georgia"/>
              </a:rPr>
              <a:t>solar</a:t>
            </a:r>
            <a:r>
              <a:rPr sz="2000" spc="245" dirty="0">
                <a:latin typeface="Georgia"/>
                <a:cs typeface="Georgia"/>
              </a:rPr>
              <a:t> </a:t>
            </a:r>
            <a:r>
              <a:rPr sz="2000" spc="85" dirty="0">
                <a:latin typeface="Georgia"/>
                <a:cs typeface="Georgia"/>
              </a:rPr>
              <a:t>cells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50">
              <a:latin typeface="Georgia"/>
              <a:cs typeface="Georgia"/>
            </a:endParaRPr>
          </a:p>
          <a:p>
            <a:pPr marL="355600" marR="5080" indent="-342900">
              <a:lnSpc>
                <a:spcPct val="1208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latin typeface="Georgia"/>
                <a:cs typeface="Georgia"/>
              </a:rPr>
              <a:t>In </a:t>
            </a:r>
            <a:r>
              <a:rPr sz="2000" spc="75" dirty="0">
                <a:latin typeface="Georgia"/>
                <a:cs typeface="Georgia"/>
              </a:rPr>
              <a:t>addition, </a:t>
            </a:r>
            <a:r>
              <a:rPr sz="2000" spc="95" dirty="0">
                <a:latin typeface="Georgia"/>
                <a:cs typeface="Georgia"/>
              </a:rPr>
              <a:t>absorbing </a:t>
            </a:r>
            <a:r>
              <a:rPr sz="2000" spc="130" dirty="0">
                <a:latin typeface="Georgia"/>
                <a:cs typeface="Georgia"/>
              </a:rPr>
              <a:t>2.3% </a:t>
            </a:r>
            <a:r>
              <a:rPr sz="2000" spc="15" dirty="0">
                <a:latin typeface="Georgia"/>
                <a:cs typeface="Georgia"/>
              </a:rPr>
              <a:t>of </a:t>
            </a:r>
            <a:r>
              <a:rPr sz="2000" spc="65" dirty="0">
                <a:latin typeface="Georgia"/>
                <a:cs typeface="Georgia"/>
              </a:rPr>
              <a:t>visible </a:t>
            </a:r>
            <a:r>
              <a:rPr sz="2000" spc="60" dirty="0">
                <a:latin typeface="Georgia"/>
                <a:cs typeface="Georgia"/>
              </a:rPr>
              <a:t>light still </a:t>
            </a:r>
            <a:r>
              <a:rPr sz="2000" spc="135" dirty="0">
                <a:latin typeface="Georgia"/>
                <a:cs typeface="Georgia"/>
              </a:rPr>
              <a:t>makes </a:t>
            </a:r>
            <a:r>
              <a:rPr sz="2000" spc="100" dirty="0">
                <a:latin typeface="Georgia"/>
                <a:cs typeface="Georgia"/>
              </a:rPr>
              <a:t>graphene </a:t>
            </a:r>
            <a:r>
              <a:rPr sz="2000" spc="65" dirty="0">
                <a:latin typeface="Georgia"/>
                <a:cs typeface="Georgia"/>
              </a:rPr>
              <a:t>very  </a:t>
            </a:r>
            <a:r>
              <a:rPr sz="2000" spc="150" dirty="0">
                <a:latin typeface="Georgia"/>
                <a:cs typeface="Georgia"/>
              </a:rPr>
              <a:t>much </a:t>
            </a:r>
            <a:r>
              <a:rPr sz="2000" spc="105" dirty="0">
                <a:latin typeface="Georgia"/>
                <a:cs typeface="Georgia"/>
              </a:rPr>
              <a:t>transparent </a:t>
            </a:r>
            <a:r>
              <a:rPr sz="2000" spc="55" dirty="0">
                <a:latin typeface="Georgia"/>
                <a:cs typeface="Georgia"/>
              </a:rPr>
              <a:t>to </a:t>
            </a:r>
            <a:r>
              <a:rPr sz="2000" spc="95" dirty="0">
                <a:latin typeface="Georgia"/>
                <a:cs typeface="Georgia"/>
              </a:rPr>
              <a:t>the </a:t>
            </a:r>
            <a:r>
              <a:rPr sz="2000" spc="150" dirty="0">
                <a:latin typeface="Georgia"/>
                <a:cs typeface="Georgia"/>
              </a:rPr>
              <a:t>human </a:t>
            </a:r>
            <a:r>
              <a:rPr sz="2000" spc="85" dirty="0">
                <a:latin typeface="Georgia"/>
                <a:cs typeface="Georgia"/>
              </a:rPr>
              <a:t>eye, </a:t>
            </a:r>
            <a:r>
              <a:rPr sz="2000" spc="105" dirty="0">
                <a:latin typeface="Georgia"/>
                <a:cs typeface="Georgia"/>
              </a:rPr>
              <a:t>which </a:t>
            </a:r>
            <a:r>
              <a:rPr sz="2000" spc="120" dirty="0">
                <a:latin typeface="Georgia"/>
                <a:cs typeface="Georgia"/>
              </a:rPr>
              <a:t>may </a:t>
            </a:r>
            <a:r>
              <a:rPr sz="2000" spc="105" dirty="0">
                <a:latin typeface="Georgia"/>
                <a:cs typeface="Georgia"/>
              </a:rPr>
              <a:t>have </a:t>
            </a:r>
            <a:r>
              <a:rPr sz="2000" spc="95" dirty="0">
                <a:latin typeface="Georgia"/>
                <a:cs typeface="Georgia"/>
              </a:rPr>
              <a:t>various</a:t>
            </a:r>
            <a:r>
              <a:rPr sz="2000" spc="630" dirty="0">
                <a:latin typeface="Georgia"/>
                <a:cs typeface="Georgia"/>
              </a:rPr>
              <a:t> </a:t>
            </a:r>
            <a:r>
              <a:rPr sz="2000" spc="150" dirty="0">
                <a:latin typeface="Georgia"/>
                <a:cs typeface="Georgia"/>
              </a:rPr>
              <a:t>uses</a:t>
            </a:r>
            <a:endParaRPr sz="2000">
              <a:latin typeface="Georgia"/>
              <a:cs typeface="Georgia"/>
            </a:endParaRPr>
          </a:p>
          <a:p>
            <a:pPr marL="93345">
              <a:lnSpc>
                <a:spcPct val="100000"/>
              </a:lnSpc>
              <a:spcBef>
                <a:spcPts val="500"/>
              </a:spcBef>
            </a:pPr>
            <a:r>
              <a:rPr sz="2000" spc="75" dirty="0">
                <a:latin typeface="Georgia"/>
                <a:cs typeface="Georgia"/>
              </a:rPr>
              <a:t>eg. </a:t>
            </a:r>
            <a:r>
              <a:rPr sz="2000" spc="95" dirty="0">
                <a:latin typeface="Georgia"/>
                <a:cs typeface="Georgia"/>
              </a:rPr>
              <a:t>Used </a:t>
            </a:r>
            <a:r>
              <a:rPr sz="2000" spc="55" dirty="0">
                <a:latin typeface="Georgia"/>
                <a:cs typeface="Georgia"/>
              </a:rPr>
              <a:t>to </a:t>
            </a:r>
            <a:r>
              <a:rPr sz="2000" spc="125" dirty="0">
                <a:latin typeface="Georgia"/>
                <a:cs typeface="Georgia"/>
              </a:rPr>
              <a:t>make </a:t>
            </a:r>
            <a:r>
              <a:rPr sz="2000" spc="105" dirty="0">
                <a:latin typeface="Georgia"/>
                <a:cs typeface="Georgia"/>
              </a:rPr>
              <a:t>transparent</a:t>
            </a:r>
            <a:r>
              <a:rPr sz="2000" spc="420" dirty="0">
                <a:latin typeface="Georgia"/>
                <a:cs typeface="Georgia"/>
              </a:rPr>
              <a:t> </a:t>
            </a:r>
            <a:r>
              <a:rPr sz="2000" spc="105" dirty="0">
                <a:latin typeface="Georgia"/>
                <a:cs typeface="Georgia"/>
              </a:rPr>
              <a:t>conductors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9957" y="196875"/>
            <a:ext cx="692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Graphene: Optical Properties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847" y="196875"/>
            <a:ext cx="5039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Potential Uses of</a:t>
            </a:r>
            <a:r>
              <a:rPr spc="-10" dirty="0"/>
              <a:t> </a:t>
            </a:r>
            <a:r>
              <a:rPr spc="-5" dirty="0"/>
              <a:t>Graphene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339" y="820877"/>
            <a:ext cx="8742680" cy="550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06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Bookman Uralic"/>
                <a:cs typeface="Bookman Uralic"/>
              </a:rPr>
              <a:t>Water Filtration </a:t>
            </a:r>
            <a:r>
              <a:rPr sz="2400" b="1" dirty="0">
                <a:latin typeface="Bookman Uralic"/>
                <a:cs typeface="Bookman Uralic"/>
              </a:rPr>
              <a:t>Systems</a:t>
            </a:r>
            <a:r>
              <a:rPr sz="2400" dirty="0">
                <a:latin typeface="Georgia"/>
                <a:cs typeface="Georgia"/>
              </a:rPr>
              <a:t>: </a:t>
            </a:r>
            <a:r>
              <a:rPr sz="2400" spc="70" dirty="0">
                <a:latin typeface="Georgia"/>
                <a:cs typeface="Georgia"/>
              </a:rPr>
              <a:t>For </a:t>
            </a:r>
            <a:r>
              <a:rPr sz="2400" spc="90" dirty="0">
                <a:latin typeface="Georgia"/>
                <a:cs typeface="Georgia"/>
              </a:rPr>
              <a:t>purification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105" dirty="0">
                <a:latin typeface="Georgia"/>
                <a:cs typeface="Georgia"/>
              </a:rPr>
              <a:t>water </a:t>
            </a:r>
            <a:r>
              <a:rPr sz="2400" spc="195" dirty="0">
                <a:latin typeface="Georgia"/>
                <a:cs typeface="Georgia"/>
              </a:rPr>
              <a:t>as </a:t>
            </a:r>
            <a:r>
              <a:rPr sz="2400" spc="45" dirty="0">
                <a:latin typeface="Georgia"/>
                <a:cs typeface="Georgia"/>
              </a:rPr>
              <a:t>it  </a:t>
            </a:r>
            <a:r>
              <a:rPr sz="2400" spc="100" dirty="0">
                <a:latin typeface="Georgia"/>
                <a:cs typeface="Georgia"/>
              </a:rPr>
              <a:t>allows </a:t>
            </a:r>
            <a:r>
              <a:rPr sz="2400" spc="105" dirty="0">
                <a:latin typeface="Georgia"/>
                <a:cs typeface="Georgia"/>
              </a:rPr>
              <a:t>water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165" dirty="0">
                <a:latin typeface="Georgia"/>
                <a:cs typeface="Georgia"/>
              </a:rPr>
              <a:t>pass, </a:t>
            </a:r>
            <a:r>
              <a:rPr sz="2400" spc="155" dirty="0">
                <a:latin typeface="Georgia"/>
                <a:cs typeface="Georgia"/>
              </a:rPr>
              <a:t>but </a:t>
            </a:r>
            <a:r>
              <a:rPr sz="2400" spc="100" dirty="0">
                <a:latin typeface="Georgia"/>
                <a:cs typeface="Georgia"/>
              </a:rPr>
              <a:t>not </a:t>
            </a:r>
            <a:r>
              <a:rPr sz="2400" spc="95" dirty="0">
                <a:latin typeface="Georgia"/>
                <a:cs typeface="Georgia"/>
              </a:rPr>
              <a:t>other liquids </a:t>
            </a:r>
            <a:r>
              <a:rPr sz="2400" spc="150" dirty="0">
                <a:latin typeface="Georgia"/>
                <a:cs typeface="Georgia"/>
              </a:rPr>
              <a:t>and </a:t>
            </a:r>
            <a:r>
              <a:rPr sz="2400" spc="145" dirty="0">
                <a:latin typeface="Georgia"/>
                <a:cs typeface="Georgia"/>
              </a:rPr>
              <a:t>gases  </a:t>
            </a:r>
            <a:r>
              <a:rPr sz="2400" b="1" dirty="0">
                <a:latin typeface="Bookman Uralic"/>
                <a:cs typeface="Bookman Uralic"/>
              </a:rPr>
              <a:t>Touch Screens in Devices</a:t>
            </a:r>
            <a:r>
              <a:rPr sz="2400" dirty="0">
                <a:latin typeface="Georgia"/>
                <a:cs typeface="Georgia"/>
              </a:rPr>
              <a:t>: </a:t>
            </a:r>
            <a:r>
              <a:rPr sz="2400" spc="135" dirty="0">
                <a:latin typeface="Georgia"/>
                <a:cs typeface="Georgia"/>
              </a:rPr>
              <a:t>Transparency </a:t>
            </a:r>
            <a:r>
              <a:rPr sz="2400" spc="150" dirty="0">
                <a:latin typeface="Georgia"/>
                <a:cs typeface="Georgia"/>
              </a:rPr>
              <a:t>and  </a:t>
            </a:r>
            <a:r>
              <a:rPr sz="2400" spc="100" dirty="0">
                <a:latin typeface="Georgia"/>
                <a:cs typeface="Georgia"/>
              </a:rPr>
              <a:t>conductivity </a:t>
            </a:r>
            <a:r>
              <a:rPr sz="2400" spc="15" dirty="0">
                <a:latin typeface="Georgia"/>
                <a:cs typeface="Georgia"/>
              </a:rPr>
              <a:t>of </a:t>
            </a:r>
            <a:r>
              <a:rPr sz="2400" spc="120" dirty="0">
                <a:latin typeface="Georgia"/>
                <a:cs typeface="Georgia"/>
              </a:rPr>
              <a:t>graphene </a:t>
            </a:r>
            <a:r>
              <a:rPr sz="2400" spc="165" dirty="0">
                <a:latin typeface="Georgia"/>
                <a:cs typeface="Georgia"/>
              </a:rPr>
              <a:t>can </a:t>
            </a:r>
            <a:r>
              <a:rPr sz="2400" spc="114" dirty="0">
                <a:latin typeface="Georgia"/>
                <a:cs typeface="Georgia"/>
              </a:rPr>
              <a:t>be </a:t>
            </a:r>
            <a:r>
              <a:rPr sz="2400" spc="165" dirty="0">
                <a:latin typeface="Georgia"/>
                <a:cs typeface="Georgia"/>
              </a:rPr>
              <a:t>used </a:t>
            </a:r>
            <a:r>
              <a:rPr sz="2400" spc="90" dirty="0">
                <a:latin typeface="Georgia"/>
                <a:cs typeface="Georgia"/>
              </a:rPr>
              <a:t>in </a:t>
            </a:r>
            <a:r>
              <a:rPr sz="2400" spc="120" dirty="0">
                <a:latin typeface="Georgia"/>
                <a:cs typeface="Georgia"/>
              </a:rPr>
              <a:t>displays </a:t>
            </a:r>
            <a:r>
              <a:rPr sz="2400" spc="150" dirty="0">
                <a:latin typeface="Georgia"/>
                <a:cs typeface="Georgia"/>
              </a:rPr>
              <a:t>and  </a:t>
            </a:r>
            <a:r>
              <a:rPr sz="2400" spc="140" dirty="0">
                <a:latin typeface="Georgia"/>
                <a:cs typeface="Georgia"/>
              </a:rPr>
              <a:t>touchscreens, </a:t>
            </a:r>
            <a:r>
              <a:rPr sz="2400" spc="90" dirty="0">
                <a:latin typeface="Georgia"/>
                <a:cs typeface="Georgia"/>
              </a:rPr>
              <a:t>however more </a:t>
            </a:r>
            <a:r>
              <a:rPr sz="2400" spc="105" dirty="0">
                <a:latin typeface="Georgia"/>
                <a:cs typeface="Georgia"/>
              </a:rPr>
              <a:t>expensive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120" dirty="0">
                <a:latin typeface="Georgia"/>
                <a:cs typeface="Georgia"/>
              </a:rPr>
              <a:t>produce </a:t>
            </a:r>
            <a:r>
              <a:rPr sz="2400" spc="155" dirty="0">
                <a:latin typeface="Georgia"/>
                <a:cs typeface="Georgia"/>
              </a:rPr>
              <a:t>than  </a:t>
            </a:r>
            <a:r>
              <a:rPr sz="2400" spc="114" dirty="0">
                <a:latin typeface="Georgia"/>
                <a:cs typeface="Georgia"/>
              </a:rPr>
              <a:t>currently </a:t>
            </a:r>
            <a:r>
              <a:rPr sz="2400" spc="165" dirty="0">
                <a:latin typeface="Georgia"/>
                <a:cs typeface="Georgia"/>
              </a:rPr>
              <a:t>used </a:t>
            </a:r>
            <a:r>
              <a:rPr sz="2400" spc="114" dirty="0">
                <a:latin typeface="Georgia"/>
                <a:cs typeface="Georgia"/>
              </a:rPr>
              <a:t>indium </a:t>
            </a:r>
            <a:r>
              <a:rPr sz="2400" spc="85" dirty="0">
                <a:latin typeface="Georgia"/>
                <a:cs typeface="Georgia"/>
              </a:rPr>
              <a:t>tin</a:t>
            </a:r>
            <a:r>
              <a:rPr sz="2400" spc="340" dirty="0">
                <a:latin typeface="Georgia"/>
                <a:cs typeface="Georgia"/>
              </a:rPr>
              <a:t> </a:t>
            </a:r>
            <a:r>
              <a:rPr sz="2400" spc="75" dirty="0">
                <a:latin typeface="Georgia"/>
                <a:cs typeface="Georgia"/>
              </a:rPr>
              <a:t>oxide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ts val="2900"/>
              </a:lnSpc>
            </a:pPr>
            <a:r>
              <a:rPr sz="2400" b="1" dirty="0">
                <a:latin typeface="Bookman Uralic"/>
                <a:cs typeface="Bookman Uralic"/>
              </a:rPr>
              <a:t>In </a:t>
            </a:r>
            <a:r>
              <a:rPr sz="2400" b="1" spc="-5" dirty="0">
                <a:latin typeface="Bookman Uralic"/>
                <a:cs typeface="Bookman Uralic"/>
              </a:rPr>
              <a:t>Electronic </a:t>
            </a:r>
            <a:r>
              <a:rPr sz="2400" b="1" dirty="0">
                <a:latin typeface="Bookman Uralic"/>
                <a:cs typeface="Bookman Uralic"/>
              </a:rPr>
              <a:t>Devices</a:t>
            </a:r>
            <a:r>
              <a:rPr sz="2400" dirty="0">
                <a:latin typeface="Georgia"/>
                <a:cs typeface="Georgia"/>
              </a:rPr>
              <a:t>: </a:t>
            </a:r>
            <a:r>
              <a:rPr sz="2400" spc="100" dirty="0">
                <a:latin typeface="Georgia"/>
                <a:cs typeface="Georgia"/>
              </a:rPr>
              <a:t>Touted </a:t>
            </a:r>
            <a:r>
              <a:rPr sz="2400" spc="195" dirty="0">
                <a:latin typeface="Georgia"/>
                <a:cs typeface="Georgia"/>
              </a:rPr>
              <a:t>as </a:t>
            </a:r>
            <a:r>
              <a:rPr sz="2400" spc="90" dirty="0">
                <a:latin typeface="Georgia"/>
                <a:cs typeface="Georgia"/>
              </a:rPr>
              <a:t>Siliocon’s </a:t>
            </a:r>
            <a:r>
              <a:rPr sz="2400" spc="155" dirty="0">
                <a:latin typeface="Georgia"/>
                <a:cs typeface="Georgia"/>
              </a:rPr>
              <a:t>successor  </a:t>
            </a:r>
            <a:r>
              <a:rPr sz="2400" spc="150" dirty="0">
                <a:latin typeface="Georgia"/>
                <a:cs typeface="Georgia"/>
              </a:rPr>
              <a:t>and </a:t>
            </a:r>
            <a:r>
              <a:rPr sz="2400" spc="190" dirty="0">
                <a:latin typeface="Georgia"/>
                <a:cs typeface="Georgia"/>
              </a:rPr>
              <a:t>has </a:t>
            </a:r>
            <a:r>
              <a:rPr sz="2400" spc="120" dirty="0">
                <a:latin typeface="Georgia"/>
                <a:cs typeface="Georgia"/>
              </a:rPr>
              <a:t>been </a:t>
            </a:r>
            <a:r>
              <a:rPr sz="2400" spc="165" dirty="0">
                <a:latin typeface="Georgia"/>
                <a:cs typeface="Georgia"/>
              </a:rPr>
              <a:t>used </a:t>
            </a:r>
            <a:r>
              <a:rPr sz="2400" spc="65" dirty="0">
                <a:latin typeface="Georgia"/>
                <a:cs typeface="Georgia"/>
              </a:rPr>
              <a:t>to </a:t>
            </a:r>
            <a:r>
              <a:rPr sz="2400" spc="150" dirty="0">
                <a:latin typeface="Georgia"/>
                <a:cs typeface="Georgia"/>
              </a:rPr>
              <a:t>make </a:t>
            </a:r>
            <a:r>
              <a:rPr sz="2400" spc="80" dirty="0">
                <a:latin typeface="Georgia"/>
                <a:cs typeface="Georgia"/>
              </a:rPr>
              <a:t>very </a:t>
            </a:r>
            <a:r>
              <a:rPr sz="2400" spc="110" dirty="0">
                <a:latin typeface="Georgia"/>
                <a:cs typeface="Georgia"/>
              </a:rPr>
              <a:t>fast </a:t>
            </a:r>
            <a:r>
              <a:rPr sz="2400" spc="120" dirty="0">
                <a:latin typeface="Georgia"/>
                <a:cs typeface="Georgia"/>
              </a:rPr>
              <a:t>transistors. </a:t>
            </a:r>
            <a:r>
              <a:rPr sz="2400" spc="50" dirty="0">
                <a:latin typeface="Georgia"/>
                <a:cs typeface="Georgia"/>
              </a:rPr>
              <a:t>However,  </a:t>
            </a:r>
            <a:r>
              <a:rPr sz="2400" spc="100" dirty="0">
                <a:latin typeface="Georgia"/>
                <a:cs typeface="Georgia"/>
              </a:rPr>
              <a:t>its conductivity </a:t>
            </a:r>
            <a:r>
              <a:rPr sz="2400" spc="130" dirty="0">
                <a:latin typeface="Georgia"/>
                <a:cs typeface="Georgia"/>
              </a:rPr>
              <a:t>cannot </a:t>
            </a:r>
            <a:r>
              <a:rPr sz="2400" spc="114" dirty="0">
                <a:latin typeface="Georgia"/>
                <a:cs typeface="Georgia"/>
              </a:rPr>
              <a:t>be switched </a:t>
            </a:r>
            <a:r>
              <a:rPr sz="2400" spc="25" dirty="0">
                <a:latin typeface="Georgia"/>
                <a:cs typeface="Georgia"/>
              </a:rPr>
              <a:t>off </a:t>
            </a:r>
            <a:r>
              <a:rPr sz="2400" spc="195" dirty="0">
                <a:latin typeface="Georgia"/>
                <a:cs typeface="Georgia"/>
              </a:rPr>
              <a:t>as </a:t>
            </a:r>
            <a:r>
              <a:rPr sz="2400" spc="95" dirty="0">
                <a:latin typeface="Georgia"/>
                <a:cs typeface="Georgia"/>
              </a:rPr>
              <a:t>Silicon</a:t>
            </a:r>
            <a:r>
              <a:rPr sz="2400" spc="730" dirty="0">
                <a:latin typeface="Georgia"/>
                <a:cs typeface="Georgia"/>
              </a:rPr>
              <a:t> </a:t>
            </a:r>
            <a:r>
              <a:rPr sz="2400" spc="155" dirty="0">
                <a:latin typeface="Georgia"/>
                <a:cs typeface="Georgia"/>
              </a:rPr>
              <a:t>can.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800"/>
              </a:lnSpc>
            </a:pPr>
            <a:r>
              <a:rPr sz="2400" b="1" spc="-5" dirty="0">
                <a:latin typeface="Bookman Uralic"/>
                <a:cs typeface="Bookman Uralic"/>
              </a:rPr>
              <a:t>Medical </a:t>
            </a:r>
            <a:r>
              <a:rPr sz="2400" b="1" dirty="0">
                <a:latin typeface="Bookman Uralic"/>
                <a:cs typeface="Bookman Uralic"/>
              </a:rPr>
              <a:t>Sensors </a:t>
            </a:r>
            <a:r>
              <a:rPr sz="2400" b="1" spc="-5" dirty="0">
                <a:latin typeface="Bookman Uralic"/>
                <a:cs typeface="Bookman Uralic"/>
              </a:rPr>
              <a:t>&amp; </a:t>
            </a:r>
            <a:r>
              <a:rPr sz="2400" b="1" dirty="0">
                <a:latin typeface="Bookman Uralic"/>
                <a:cs typeface="Bookman Uralic"/>
              </a:rPr>
              <a:t>Drug delivery</a:t>
            </a:r>
            <a:r>
              <a:rPr sz="2400" dirty="0">
                <a:latin typeface="Georgia"/>
                <a:cs typeface="Georgia"/>
              </a:rPr>
              <a:t>: </a:t>
            </a:r>
            <a:r>
              <a:rPr sz="2400" spc="105" dirty="0">
                <a:latin typeface="Georgia"/>
                <a:cs typeface="Georgia"/>
              </a:rPr>
              <a:t>Several</a:t>
            </a:r>
            <a:r>
              <a:rPr sz="2400" spc="350" dirty="0">
                <a:latin typeface="Georgia"/>
                <a:cs typeface="Georgia"/>
              </a:rPr>
              <a:t> </a:t>
            </a:r>
            <a:r>
              <a:rPr sz="2400" spc="90" dirty="0">
                <a:latin typeface="Georgia"/>
                <a:cs typeface="Georgia"/>
              </a:rPr>
              <a:t>biomedical</a:t>
            </a:r>
            <a:endParaRPr sz="2400">
              <a:latin typeface="Georgia"/>
              <a:cs typeface="Georgia"/>
            </a:endParaRPr>
          </a:p>
          <a:p>
            <a:pPr marL="12700" marR="117475">
              <a:lnSpc>
                <a:spcPct val="99800"/>
              </a:lnSpc>
              <a:spcBef>
                <a:spcPts val="25"/>
              </a:spcBef>
            </a:pPr>
            <a:r>
              <a:rPr sz="2400" spc="110" dirty="0">
                <a:latin typeface="Georgia"/>
                <a:cs typeface="Georgia"/>
              </a:rPr>
              <a:t>applications </a:t>
            </a:r>
            <a:r>
              <a:rPr sz="2400" spc="114" dirty="0">
                <a:latin typeface="Georgia"/>
                <a:cs typeface="Georgia"/>
              </a:rPr>
              <a:t>are </a:t>
            </a:r>
            <a:r>
              <a:rPr sz="2400" spc="95" dirty="0">
                <a:latin typeface="Georgia"/>
                <a:cs typeface="Georgia"/>
              </a:rPr>
              <a:t>being </a:t>
            </a:r>
            <a:r>
              <a:rPr sz="2400" spc="85" dirty="0">
                <a:latin typeface="Georgia"/>
                <a:cs typeface="Georgia"/>
              </a:rPr>
              <a:t>explored </a:t>
            </a:r>
            <a:r>
              <a:rPr sz="2400" spc="35" dirty="0">
                <a:latin typeface="Georgia"/>
                <a:cs typeface="Georgia"/>
              </a:rPr>
              <a:t>for </a:t>
            </a:r>
            <a:r>
              <a:rPr sz="2400" spc="120" dirty="0">
                <a:latin typeface="Georgia"/>
                <a:cs typeface="Georgia"/>
              </a:rPr>
              <a:t>graphene, </a:t>
            </a:r>
            <a:r>
              <a:rPr sz="2400" spc="105" dirty="0">
                <a:latin typeface="Georgia"/>
                <a:cs typeface="Georgia"/>
              </a:rPr>
              <a:t>including  </a:t>
            </a:r>
            <a:r>
              <a:rPr sz="2400" spc="125" dirty="0">
                <a:latin typeface="Georgia"/>
                <a:cs typeface="Georgia"/>
              </a:rPr>
              <a:t>drug </a:t>
            </a:r>
            <a:r>
              <a:rPr sz="2400" spc="75" dirty="0">
                <a:latin typeface="Georgia"/>
                <a:cs typeface="Georgia"/>
              </a:rPr>
              <a:t>delivery, </a:t>
            </a:r>
            <a:r>
              <a:rPr sz="2400" spc="135" dirty="0">
                <a:latin typeface="Georgia"/>
                <a:cs typeface="Georgia"/>
              </a:rPr>
              <a:t>cancer </a:t>
            </a:r>
            <a:r>
              <a:rPr sz="2400" spc="120" dirty="0">
                <a:latin typeface="Georgia"/>
                <a:cs typeface="Georgia"/>
              </a:rPr>
              <a:t>therapy </a:t>
            </a:r>
            <a:r>
              <a:rPr sz="2400" spc="150" dirty="0">
                <a:latin typeface="Georgia"/>
                <a:cs typeface="Georgia"/>
              </a:rPr>
              <a:t>and </a:t>
            </a:r>
            <a:r>
              <a:rPr sz="2400" spc="195" dirty="0">
                <a:latin typeface="Georgia"/>
                <a:cs typeface="Georgia"/>
              </a:rPr>
              <a:t>as </a:t>
            </a:r>
            <a:r>
              <a:rPr sz="2400" spc="180" dirty="0">
                <a:latin typeface="Georgia"/>
                <a:cs typeface="Georgia"/>
              </a:rPr>
              <a:t>a </a:t>
            </a:r>
            <a:r>
              <a:rPr sz="2400" spc="105" dirty="0">
                <a:latin typeface="Georgia"/>
                <a:cs typeface="Georgia"/>
              </a:rPr>
              <a:t>sensor. </a:t>
            </a:r>
            <a:r>
              <a:rPr sz="2400" spc="50" dirty="0">
                <a:latin typeface="Georgia"/>
                <a:cs typeface="Georgia"/>
              </a:rPr>
              <a:t>However,  </a:t>
            </a:r>
            <a:r>
              <a:rPr sz="2400" spc="100" dirty="0">
                <a:latin typeface="Georgia"/>
                <a:cs typeface="Georgia"/>
              </a:rPr>
              <a:t>its </a:t>
            </a:r>
            <a:r>
              <a:rPr sz="2400" spc="80" dirty="0">
                <a:latin typeface="Georgia"/>
                <a:cs typeface="Georgia"/>
              </a:rPr>
              <a:t>toxicity </a:t>
            </a:r>
            <a:r>
              <a:rPr sz="2400" spc="50" dirty="0">
                <a:latin typeface="Georgia"/>
                <a:cs typeface="Georgia"/>
              </a:rPr>
              <a:t>profile </a:t>
            </a:r>
            <a:r>
              <a:rPr sz="2400" spc="170" dirty="0">
                <a:latin typeface="Georgia"/>
                <a:cs typeface="Georgia"/>
              </a:rPr>
              <a:t>must </a:t>
            </a:r>
            <a:r>
              <a:rPr sz="2400" spc="114" dirty="0">
                <a:latin typeface="Georgia"/>
                <a:cs typeface="Georgia"/>
              </a:rPr>
              <a:t>be </a:t>
            </a:r>
            <a:r>
              <a:rPr sz="2400" spc="95" dirty="0">
                <a:latin typeface="Georgia"/>
                <a:cs typeface="Georgia"/>
              </a:rPr>
              <a:t>investigated </a:t>
            </a:r>
            <a:r>
              <a:rPr sz="2400" spc="70" dirty="0">
                <a:latin typeface="Georgia"/>
                <a:cs typeface="Georgia"/>
              </a:rPr>
              <a:t>before </a:t>
            </a:r>
            <a:r>
              <a:rPr sz="2400" spc="90" dirty="0">
                <a:latin typeface="Georgia"/>
                <a:cs typeface="Georgia"/>
              </a:rPr>
              <a:t>clinical </a:t>
            </a:r>
            <a:r>
              <a:rPr sz="2400" spc="180" dirty="0">
                <a:latin typeface="Georgia"/>
                <a:cs typeface="Georgia"/>
              </a:rPr>
              <a:t>use  </a:t>
            </a:r>
            <a:r>
              <a:rPr sz="2400" b="1" dirty="0">
                <a:latin typeface="Bookman Uralic"/>
                <a:cs typeface="Bookman Uralic"/>
              </a:rPr>
              <a:t>Energy Storage </a:t>
            </a:r>
            <a:r>
              <a:rPr sz="2400" b="1" spc="-5" dirty="0">
                <a:latin typeface="Bookman Uralic"/>
                <a:cs typeface="Bookman Uralic"/>
              </a:rPr>
              <a:t>&amp; </a:t>
            </a:r>
            <a:r>
              <a:rPr sz="2400" b="1" dirty="0">
                <a:latin typeface="Bookman Uralic"/>
                <a:cs typeface="Bookman Uralic"/>
              </a:rPr>
              <a:t>Composites</a:t>
            </a:r>
            <a:r>
              <a:rPr sz="2400" dirty="0">
                <a:latin typeface="Georgia"/>
                <a:cs typeface="Georgia"/>
              </a:rPr>
              <a:t>: </a:t>
            </a:r>
            <a:r>
              <a:rPr sz="2400" spc="114" dirty="0">
                <a:latin typeface="Georgia"/>
                <a:cs typeface="Georgia"/>
              </a:rPr>
              <a:t>Used </a:t>
            </a:r>
            <a:r>
              <a:rPr sz="2400" spc="90" dirty="0">
                <a:latin typeface="Georgia"/>
                <a:cs typeface="Georgia"/>
              </a:rPr>
              <a:t>in </a:t>
            </a:r>
            <a:r>
              <a:rPr sz="2400" spc="114" dirty="0">
                <a:latin typeface="Georgia"/>
                <a:cs typeface="Georgia"/>
              </a:rPr>
              <a:t>normal </a:t>
            </a:r>
            <a:r>
              <a:rPr sz="2400" spc="105" dirty="0">
                <a:latin typeface="Georgia"/>
                <a:cs typeface="Georgia"/>
              </a:rPr>
              <a:t>batteries  </a:t>
            </a:r>
            <a:r>
              <a:rPr sz="2400" spc="195" dirty="0">
                <a:latin typeface="Georgia"/>
                <a:cs typeface="Georgia"/>
              </a:rPr>
              <a:t>as </a:t>
            </a:r>
            <a:r>
              <a:rPr sz="2400" spc="180" dirty="0">
                <a:latin typeface="Georgia"/>
                <a:cs typeface="Georgia"/>
              </a:rPr>
              <a:t>a </a:t>
            </a:r>
            <a:r>
              <a:rPr sz="2400" spc="140" dirty="0">
                <a:latin typeface="Georgia"/>
                <a:cs typeface="Georgia"/>
              </a:rPr>
              <a:t>substitute </a:t>
            </a:r>
            <a:r>
              <a:rPr sz="2400" spc="35" dirty="0">
                <a:latin typeface="Georgia"/>
                <a:cs typeface="Georgia"/>
              </a:rPr>
              <a:t>for</a:t>
            </a:r>
            <a:r>
              <a:rPr sz="2400" spc="220" dirty="0">
                <a:latin typeface="Georgia"/>
                <a:cs typeface="Georgia"/>
              </a:rPr>
              <a:t> </a:t>
            </a:r>
            <a:r>
              <a:rPr sz="2400" spc="100" dirty="0">
                <a:latin typeface="Georgia"/>
                <a:cs typeface="Georgia"/>
              </a:rPr>
              <a:t>graphite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84503"/>
            <a:ext cx="8636635" cy="557911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dirty="0">
                <a:latin typeface="Bookman Uralic"/>
                <a:cs typeface="Bookman Uralic"/>
              </a:rPr>
              <a:t>Introduction</a:t>
            </a:r>
            <a:r>
              <a:rPr sz="2200" dirty="0">
                <a:latin typeface="Georgia"/>
                <a:cs typeface="Georgia"/>
              </a:rPr>
              <a:t>: </a:t>
            </a:r>
            <a:r>
              <a:rPr sz="2200" spc="65" dirty="0">
                <a:latin typeface="Georgia"/>
                <a:cs typeface="Georgia"/>
              </a:rPr>
              <a:t>Definition, </a:t>
            </a:r>
            <a:r>
              <a:rPr sz="2200" spc="114" dirty="0">
                <a:latin typeface="Georgia"/>
                <a:cs typeface="Georgia"/>
              </a:rPr>
              <a:t>Common QD </a:t>
            </a:r>
            <a:r>
              <a:rPr sz="2200" spc="100" dirty="0">
                <a:latin typeface="Georgia"/>
                <a:cs typeface="Georgia"/>
              </a:rPr>
              <a:t>materials</a:t>
            </a:r>
            <a:r>
              <a:rPr sz="2200" spc="555" dirty="0">
                <a:latin typeface="Georgia"/>
                <a:cs typeface="Georgia"/>
              </a:rPr>
              <a:t> </a:t>
            </a:r>
            <a:r>
              <a:rPr sz="2200" spc="25" dirty="0">
                <a:latin typeface="Georgia"/>
                <a:cs typeface="Georgia"/>
              </a:rPr>
              <a:t>(group)</a:t>
            </a:r>
            <a:endParaRPr sz="22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dirty="0">
                <a:latin typeface="Bookman Uralic"/>
                <a:cs typeface="Bookman Uralic"/>
              </a:rPr>
              <a:t>Structure</a:t>
            </a:r>
            <a:r>
              <a:rPr sz="2200" dirty="0">
                <a:latin typeface="Georgia"/>
                <a:cs typeface="Georgia"/>
              </a:rPr>
              <a:t>:</a:t>
            </a:r>
            <a:r>
              <a:rPr sz="2200" spc="165" dirty="0">
                <a:latin typeface="Georgia"/>
                <a:cs typeface="Georgia"/>
              </a:rPr>
              <a:t> </a:t>
            </a:r>
            <a:r>
              <a:rPr sz="2200" spc="90" dirty="0">
                <a:latin typeface="Georgia"/>
                <a:cs typeface="Georgia"/>
              </a:rPr>
              <a:t>Dimensionality,</a:t>
            </a:r>
            <a:endParaRPr sz="2200">
              <a:latin typeface="Georgia"/>
              <a:cs typeface="Georgia"/>
            </a:endParaRPr>
          </a:p>
          <a:p>
            <a:pPr marL="355600" marR="845185" indent="-342900">
              <a:lnSpc>
                <a:spcPct val="139100"/>
              </a:lnSpc>
              <a:spcBef>
                <a:spcPts val="6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dirty="0">
                <a:latin typeface="Bookman Uralic"/>
                <a:cs typeface="Bookman Uralic"/>
              </a:rPr>
              <a:t>General Feature</a:t>
            </a:r>
            <a:r>
              <a:rPr sz="2200" dirty="0">
                <a:latin typeface="Georgia"/>
                <a:cs typeface="Georgia"/>
              </a:rPr>
              <a:t>: </a:t>
            </a:r>
            <a:r>
              <a:rPr sz="2200" spc="80" dirty="0">
                <a:latin typeface="Georgia"/>
                <a:cs typeface="Georgia"/>
              </a:rPr>
              <a:t>Effect </a:t>
            </a:r>
            <a:r>
              <a:rPr sz="2200" spc="15" dirty="0">
                <a:latin typeface="Georgia"/>
                <a:cs typeface="Georgia"/>
              </a:rPr>
              <a:t>of </a:t>
            </a:r>
            <a:r>
              <a:rPr sz="2200" spc="75" dirty="0">
                <a:latin typeface="Georgia"/>
                <a:cs typeface="Georgia"/>
              </a:rPr>
              <a:t>Interaction </a:t>
            </a:r>
            <a:r>
              <a:rPr sz="2200" spc="15" dirty="0">
                <a:latin typeface="Georgia"/>
                <a:cs typeface="Georgia"/>
              </a:rPr>
              <a:t>of </a:t>
            </a:r>
            <a:r>
              <a:rPr sz="2200" spc="60" dirty="0">
                <a:latin typeface="Georgia"/>
                <a:cs typeface="Georgia"/>
              </a:rPr>
              <a:t>UV </a:t>
            </a:r>
            <a:r>
              <a:rPr sz="2200" spc="70" dirty="0">
                <a:latin typeface="Georgia"/>
                <a:cs typeface="Georgia"/>
              </a:rPr>
              <a:t>light </a:t>
            </a:r>
            <a:r>
              <a:rPr sz="2200" spc="85" dirty="0">
                <a:latin typeface="Georgia"/>
                <a:cs typeface="Georgia"/>
              </a:rPr>
              <a:t>with  </a:t>
            </a:r>
            <a:r>
              <a:rPr sz="2200" spc="65" dirty="0">
                <a:latin typeface="Georgia"/>
                <a:cs typeface="Georgia"/>
              </a:rPr>
              <a:t>different</a:t>
            </a:r>
            <a:r>
              <a:rPr sz="2200" spc="165" dirty="0">
                <a:latin typeface="Georgia"/>
                <a:cs typeface="Georgia"/>
              </a:rPr>
              <a:t> </a:t>
            </a:r>
            <a:r>
              <a:rPr sz="2200" spc="110" dirty="0">
                <a:latin typeface="Georgia"/>
                <a:cs typeface="Georgia"/>
              </a:rPr>
              <a:t>sizes</a:t>
            </a:r>
            <a:endParaRPr sz="2200">
              <a:latin typeface="Georgia"/>
              <a:cs typeface="Georgia"/>
            </a:endParaRPr>
          </a:p>
          <a:p>
            <a:pPr marL="355600" marR="24765" indent="-342900">
              <a:lnSpc>
                <a:spcPct val="139600"/>
              </a:lnSpc>
              <a:spcBef>
                <a:spcPts val="5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dirty="0">
                <a:latin typeface="Bookman Uralic"/>
                <a:cs typeface="Bookman Uralic"/>
              </a:rPr>
              <a:t>Quantum confinement </a:t>
            </a:r>
            <a:r>
              <a:rPr sz="2200" b="1" spc="-5" dirty="0">
                <a:latin typeface="Bookman Uralic"/>
                <a:cs typeface="Bookman Uralic"/>
              </a:rPr>
              <a:t>(Semiconductor): </a:t>
            </a:r>
            <a:r>
              <a:rPr sz="2200" spc="150" dirty="0">
                <a:latin typeface="Georgia"/>
                <a:cs typeface="Georgia"/>
              </a:rPr>
              <a:t>Band </a:t>
            </a:r>
            <a:r>
              <a:rPr sz="2200" spc="110" dirty="0">
                <a:latin typeface="Georgia"/>
                <a:cs typeface="Georgia"/>
              </a:rPr>
              <a:t>gap </a:t>
            </a:r>
            <a:r>
              <a:rPr sz="2200" spc="114" dirty="0">
                <a:latin typeface="Georgia"/>
                <a:cs typeface="Georgia"/>
              </a:rPr>
              <a:t>tuning  by </a:t>
            </a:r>
            <a:r>
              <a:rPr sz="2200" spc="90" dirty="0">
                <a:latin typeface="Georgia"/>
                <a:cs typeface="Georgia"/>
              </a:rPr>
              <a:t>size </a:t>
            </a:r>
            <a:r>
              <a:rPr sz="2200" spc="55" dirty="0">
                <a:latin typeface="Georgia"/>
                <a:cs typeface="Georgia"/>
              </a:rPr>
              <a:t>(splitting </a:t>
            </a:r>
            <a:r>
              <a:rPr sz="2200" spc="15" dirty="0">
                <a:latin typeface="Georgia"/>
                <a:cs typeface="Georgia"/>
              </a:rPr>
              <a:t>of </a:t>
            </a:r>
            <a:r>
              <a:rPr sz="2200" spc="85" dirty="0">
                <a:latin typeface="Georgia"/>
                <a:cs typeface="Georgia"/>
              </a:rPr>
              <a:t>energy </a:t>
            </a:r>
            <a:r>
              <a:rPr sz="2200" spc="75" dirty="0">
                <a:latin typeface="Georgia"/>
                <a:cs typeface="Georgia"/>
              </a:rPr>
              <a:t>levels </a:t>
            </a:r>
            <a:r>
              <a:rPr sz="2200" spc="135" dirty="0">
                <a:latin typeface="Georgia"/>
                <a:cs typeface="Georgia"/>
              </a:rPr>
              <a:t>due </a:t>
            </a:r>
            <a:r>
              <a:rPr sz="2200" spc="60" dirty="0">
                <a:latin typeface="Georgia"/>
                <a:cs typeface="Georgia"/>
              </a:rPr>
              <a:t>to </a:t>
            </a:r>
            <a:r>
              <a:rPr sz="2200" spc="85" dirty="0">
                <a:latin typeface="Georgia"/>
                <a:cs typeface="Georgia"/>
              </a:rPr>
              <a:t>size/composition)  </a:t>
            </a:r>
            <a:r>
              <a:rPr sz="2200" b="1" dirty="0">
                <a:latin typeface="Bookman Uralic"/>
                <a:cs typeface="Bookman Uralic"/>
              </a:rPr>
              <a:t>Figure required </a:t>
            </a:r>
            <a:r>
              <a:rPr sz="2200" spc="30" dirty="0">
                <a:latin typeface="Georgia"/>
                <a:cs typeface="Georgia"/>
              </a:rPr>
              <a:t>for </a:t>
            </a:r>
            <a:r>
              <a:rPr sz="2200" spc="85" dirty="0">
                <a:latin typeface="Georgia"/>
                <a:cs typeface="Georgia"/>
              </a:rPr>
              <a:t>energy </a:t>
            </a:r>
            <a:r>
              <a:rPr sz="2200" spc="50" dirty="0">
                <a:latin typeface="Georgia"/>
                <a:cs typeface="Georgia"/>
              </a:rPr>
              <a:t>level </a:t>
            </a:r>
            <a:r>
              <a:rPr sz="2200" spc="85" dirty="0">
                <a:latin typeface="Georgia"/>
                <a:cs typeface="Georgia"/>
              </a:rPr>
              <a:t>with </a:t>
            </a:r>
            <a:r>
              <a:rPr sz="2200" spc="105" dirty="0">
                <a:latin typeface="Georgia"/>
                <a:cs typeface="Georgia"/>
              </a:rPr>
              <a:t>respect </a:t>
            </a:r>
            <a:r>
              <a:rPr sz="2200" spc="60" dirty="0">
                <a:latin typeface="Georgia"/>
                <a:cs typeface="Georgia"/>
              </a:rPr>
              <a:t>to </a:t>
            </a:r>
            <a:r>
              <a:rPr sz="2200" spc="90" dirty="0">
                <a:latin typeface="Georgia"/>
                <a:cs typeface="Georgia"/>
              </a:rPr>
              <a:t>size </a:t>
            </a:r>
            <a:r>
              <a:rPr sz="2200" spc="15" dirty="0">
                <a:latin typeface="Georgia"/>
                <a:cs typeface="Georgia"/>
              </a:rPr>
              <a:t>of</a:t>
            </a:r>
            <a:r>
              <a:rPr sz="2200" spc="310" dirty="0">
                <a:latin typeface="Georgia"/>
                <a:cs typeface="Georgia"/>
              </a:rPr>
              <a:t> </a:t>
            </a:r>
            <a:r>
              <a:rPr sz="2200" spc="114" dirty="0">
                <a:latin typeface="Georgia"/>
                <a:cs typeface="Georgia"/>
              </a:rPr>
              <a:t>QD</a:t>
            </a:r>
            <a:endParaRPr sz="22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dirty="0">
                <a:latin typeface="Bookman Uralic"/>
                <a:cs typeface="Bookman Uralic"/>
              </a:rPr>
              <a:t>Properties</a:t>
            </a:r>
            <a:r>
              <a:rPr sz="2200" dirty="0">
                <a:latin typeface="Georgia"/>
                <a:cs typeface="Georgia"/>
              </a:rPr>
              <a:t>: </a:t>
            </a:r>
            <a:r>
              <a:rPr sz="2200" spc="90" dirty="0">
                <a:latin typeface="Georgia"/>
                <a:cs typeface="Georgia"/>
              </a:rPr>
              <a:t>Electronic </a:t>
            </a:r>
            <a:r>
              <a:rPr sz="2200" spc="140" dirty="0">
                <a:latin typeface="Georgia"/>
                <a:cs typeface="Georgia"/>
              </a:rPr>
              <a:t>and </a:t>
            </a:r>
            <a:r>
              <a:rPr sz="2200" spc="90" dirty="0">
                <a:latin typeface="Georgia"/>
                <a:cs typeface="Georgia"/>
              </a:rPr>
              <a:t>Optical</a:t>
            </a:r>
            <a:r>
              <a:rPr sz="2200" spc="445" dirty="0">
                <a:latin typeface="Georgia"/>
                <a:cs typeface="Georgia"/>
              </a:rPr>
              <a:t> </a:t>
            </a:r>
            <a:r>
              <a:rPr sz="2200" spc="80" dirty="0">
                <a:latin typeface="Georgia"/>
                <a:cs typeface="Georgia"/>
              </a:rPr>
              <a:t>property</a:t>
            </a:r>
            <a:endParaRPr sz="2200">
              <a:latin typeface="Georgia"/>
              <a:cs typeface="Georgia"/>
            </a:endParaRPr>
          </a:p>
          <a:p>
            <a:pPr marL="355600" marR="5080" indent="-342900">
              <a:lnSpc>
                <a:spcPct val="141500"/>
              </a:lnSpc>
              <a:spcBef>
                <a:spcPts val="45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Bookman Uralic"/>
                <a:cs typeface="Bookman Uralic"/>
              </a:rPr>
              <a:t>Applications</a:t>
            </a:r>
            <a:r>
              <a:rPr sz="2200" spc="-5" dirty="0">
                <a:latin typeface="Georgia"/>
                <a:cs typeface="Georgia"/>
              </a:rPr>
              <a:t>: </a:t>
            </a:r>
            <a:r>
              <a:rPr sz="2200" spc="65" dirty="0">
                <a:latin typeface="Georgia"/>
                <a:cs typeface="Georgia"/>
              </a:rPr>
              <a:t>Different </a:t>
            </a:r>
            <a:r>
              <a:rPr sz="2200" spc="110" dirty="0">
                <a:latin typeface="Georgia"/>
                <a:cs typeface="Georgia"/>
              </a:rPr>
              <a:t>domains </a:t>
            </a:r>
            <a:r>
              <a:rPr sz="2200" spc="75" dirty="0">
                <a:latin typeface="Georgia"/>
                <a:cs typeface="Georgia"/>
              </a:rPr>
              <a:t>like </a:t>
            </a:r>
            <a:r>
              <a:rPr sz="2200" spc="65" dirty="0">
                <a:latin typeface="Georgia"/>
                <a:cs typeface="Georgia"/>
              </a:rPr>
              <a:t>biological </a:t>
            </a:r>
            <a:r>
              <a:rPr sz="2200" spc="45" dirty="0">
                <a:latin typeface="Georgia"/>
                <a:cs typeface="Georgia"/>
              </a:rPr>
              <a:t>(Bioimaging),  </a:t>
            </a:r>
            <a:r>
              <a:rPr sz="2200" spc="75" dirty="0">
                <a:latin typeface="Georgia"/>
                <a:cs typeface="Georgia"/>
              </a:rPr>
              <a:t>photvoltic </a:t>
            </a:r>
            <a:r>
              <a:rPr sz="2200" spc="90" dirty="0">
                <a:latin typeface="Georgia"/>
                <a:cs typeface="Georgia"/>
              </a:rPr>
              <a:t>devices </a:t>
            </a:r>
            <a:r>
              <a:rPr sz="2200" spc="55" dirty="0">
                <a:latin typeface="Georgia"/>
                <a:cs typeface="Georgia"/>
              </a:rPr>
              <a:t>(solar cells), </a:t>
            </a:r>
            <a:r>
              <a:rPr sz="2200" spc="90" dirty="0">
                <a:latin typeface="Georgia"/>
                <a:cs typeface="Georgia"/>
              </a:rPr>
              <a:t>electronics </a:t>
            </a:r>
            <a:r>
              <a:rPr sz="2200" spc="25" dirty="0">
                <a:latin typeface="Georgia"/>
                <a:cs typeface="Georgia"/>
              </a:rPr>
              <a:t>(Light </a:t>
            </a:r>
            <a:r>
              <a:rPr sz="2200" spc="75" dirty="0">
                <a:latin typeface="Georgia"/>
                <a:cs typeface="Georgia"/>
              </a:rPr>
              <a:t>emitting  </a:t>
            </a:r>
            <a:r>
              <a:rPr sz="2200" spc="60" dirty="0">
                <a:latin typeface="Georgia"/>
                <a:cs typeface="Georgia"/>
              </a:rPr>
              <a:t>devices)</a:t>
            </a:r>
            <a:r>
              <a:rPr sz="2200" spc="165" dirty="0">
                <a:latin typeface="Georgia"/>
                <a:cs typeface="Georgia"/>
              </a:rPr>
              <a:t> </a:t>
            </a:r>
            <a:r>
              <a:rPr sz="2200" spc="100" dirty="0">
                <a:latin typeface="Georgia"/>
                <a:cs typeface="Georgia"/>
              </a:rPr>
              <a:t>etc.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346" y="376237"/>
            <a:ext cx="7221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Nanomaterials: </a:t>
            </a:r>
            <a:r>
              <a:rPr sz="3600" dirty="0">
                <a:solidFill>
                  <a:srgbClr val="000000"/>
                </a:solidFill>
              </a:rPr>
              <a:t>Quantum</a:t>
            </a:r>
            <a:r>
              <a:rPr sz="3600" spc="-45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Dots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1431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Nanomaterials:</vt:lpstr>
      <vt:lpstr>Nanomaterials: Graphene</vt:lpstr>
      <vt:lpstr>Graphene</vt:lpstr>
      <vt:lpstr>Graphene: Chemical Properties</vt:lpstr>
      <vt:lpstr>Graphene: Physical Properties</vt:lpstr>
      <vt:lpstr>Graphene: Electrical Properties</vt:lpstr>
      <vt:lpstr>Graphene: Optical Properties</vt:lpstr>
      <vt:lpstr>Potential Uses of Graphene</vt:lpstr>
      <vt:lpstr>Nanomaterials: Quantum Dots</vt:lpstr>
      <vt:lpstr>Nanomaterials: Quantum Dots</vt:lpstr>
      <vt:lpstr>Nanomaterials: Quantum Dots</vt:lpstr>
      <vt:lpstr>Slide 12</vt:lpstr>
      <vt:lpstr>Nanomaterials: Quantum Dots</vt:lpstr>
      <vt:lpstr>Effect of quantum confinement: Splitting of energy levels in QD</vt:lpstr>
      <vt:lpstr>Photoluminescence of alloyed CdSxSe1-x/ZnS quantum dots of 6nm  diameter. The material emits different color of light by tuning the  composition</vt:lpstr>
      <vt:lpstr>Potential Uses of Quantum Dots</vt:lpstr>
      <vt:lpstr>Potential Uses of Quantum Dots</vt:lpstr>
      <vt:lpstr>Potential Uses of Quantum Dots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Nanomaterials:</dc:title>
  <cp:lastModifiedBy>prash</cp:lastModifiedBy>
  <cp:revision>4</cp:revision>
  <dcterms:created xsi:type="dcterms:W3CDTF">2020-04-03T11:03:51Z</dcterms:created>
  <dcterms:modified xsi:type="dcterms:W3CDTF">2021-07-23T13:38:07Z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2020-04-03T00:00:00Z</vt:filetime>
  </property>
</Properties>
</file>