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8" r:id="rId3"/>
    <p:sldId id="283" r:id="rId4"/>
    <p:sldId id="269" r:id="rId5"/>
    <p:sldId id="270" r:id="rId6"/>
    <p:sldId id="271" r:id="rId7"/>
    <p:sldId id="272" r:id="rId8"/>
    <p:sldId id="273" r:id="rId9"/>
    <p:sldId id="274" r:id="rId10"/>
    <p:sldId id="281" r:id="rId11"/>
    <p:sldId id="282" r:id="rId12"/>
    <p:sldId id="275" r:id="rId13"/>
    <p:sldId id="276" r:id="rId14"/>
    <p:sldId id="277" r:id="rId15"/>
    <p:sldId id="278" r:id="rId16"/>
    <p:sldId id="279" r:id="rId17"/>
    <p:sldId id="280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1321" autoAdjust="0"/>
  </p:normalViewPr>
  <p:slideViewPr>
    <p:cSldViewPr>
      <p:cViewPr varScale="1">
        <p:scale>
          <a:sx n="75" d="100"/>
          <a:sy n="75" d="100"/>
        </p:scale>
        <p:origin x="162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1A109-B927-4B10-A8E9-1819EB1BE34E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8D920-394A-49ED-BA44-D0D7B2B6F58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8D920-394A-49ED-BA44-D0D7B2B6F584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5504-11D7-4B90-9D64-01CF33F03A15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15504-11D7-4B90-9D64-01CF33F03A15}" type="datetimeFigureOut">
              <a:rPr lang="en-US" smtClean="0"/>
              <a:pPr/>
              <a:t>9/21/2023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7A5EE-BBBF-4A4B-8681-58A8F786F8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2797175"/>
            <a:ext cx="5791200" cy="1470025"/>
          </a:xfr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Zeolite Process/</a:t>
            </a:r>
            <a:br>
              <a:rPr lang="en-US" dirty="0"/>
            </a:br>
            <a:r>
              <a:rPr lang="en-US" dirty="0"/>
              <a:t>Cation exchange process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5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400" b="1" dirty="0"/>
              <a:t>Diagram: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D9FEA5-7800-4653-924A-16B11199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447800"/>
            <a:ext cx="2343150" cy="500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114FB-562F-4753-9331-C6DD4AA1A2FD}"/>
              </a:ext>
            </a:extLst>
          </p:cNvPr>
          <p:cNvSpPr txBox="1"/>
          <p:nvPr/>
        </p:nvSpPr>
        <p:spPr>
          <a:xfrm>
            <a:off x="5863645" y="15298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Hard water inlet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3965C-1376-46DD-9632-29CB5B41EF2B}"/>
              </a:ext>
            </a:extLst>
          </p:cNvPr>
          <p:cNvSpPr txBox="1"/>
          <p:nvPr/>
        </p:nvSpPr>
        <p:spPr>
          <a:xfrm flipH="1">
            <a:off x="337130" y="1764268"/>
            <a:ext cx="293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Brine inlet for regeneration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06D2F-F8D1-4146-8747-4F6981910D8C}"/>
              </a:ext>
            </a:extLst>
          </p:cNvPr>
          <p:cNvCxnSpPr/>
          <p:nvPr/>
        </p:nvCxnSpPr>
        <p:spPr>
          <a:xfrm flipV="1">
            <a:off x="3048000" y="1817132"/>
            <a:ext cx="457200" cy="16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B3F1E2-034B-414E-BBF7-0A8619050A55}"/>
              </a:ext>
            </a:extLst>
          </p:cNvPr>
          <p:cNvCxnSpPr>
            <a:stCxn id="5" idx="1"/>
          </p:cNvCxnSpPr>
          <p:nvPr/>
        </p:nvCxnSpPr>
        <p:spPr>
          <a:xfrm flipH="1">
            <a:off x="5105400" y="1714500"/>
            <a:ext cx="758245" cy="4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0422B3-8062-4C4F-B3AE-39E7B03B31DA}"/>
              </a:ext>
            </a:extLst>
          </p:cNvPr>
          <p:cNvSpPr txBox="1"/>
          <p:nvPr/>
        </p:nvSpPr>
        <p:spPr>
          <a:xfrm>
            <a:off x="1981200" y="29794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Gravels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70EC7A-92A1-44E3-AC99-DB33B1758B42}"/>
              </a:ext>
            </a:extLst>
          </p:cNvPr>
          <p:cNvCxnSpPr>
            <a:cxnSpLocks/>
          </p:cNvCxnSpPr>
          <p:nvPr/>
        </p:nvCxnSpPr>
        <p:spPr>
          <a:xfrm>
            <a:off x="2857499" y="3205107"/>
            <a:ext cx="1000121" cy="15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E986B9-4CDE-4429-AE39-1378D4D0FB7F}"/>
              </a:ext>
            </a:extLst>
          </p:cNvPr>
          <p:cNvSpPr txBox="1"/>
          <p:nvPr/>
        </p:nvSpPr>
        <p:spPr>
          <a:xfrm>
            <a:off x="6248400" y="4953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Soft water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93BC13-6212-4DE5-BB64-6FA78131961D}"/>
              </a:ext>
            </a:extLst>
          </p:cNvPr>
          <p:cNvCxnSpPr>
            <a:stCxn id="19" idx="1"/>
          </p:cNvCxnSpPr>
          <p:nvPr/>
        </p:nvCxnSpPr>
        <p:spPr>
          <a:xfrm flipH="1">
            <a:off x="5105400" y="5137666"/>
            <a:ext cx="1143000" cy="4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A653B6-D574-4325-AFC0-04D2F423F20F}"/>
              </a:ext>
            </a:extLst>
          </p:cNvPr>
          <p:cNvSpPr txBox="1"/>
          <p:nvPr/>
        </p:nvSpPr>
        <p:spPr>
          <a:xfrm>
            <a:off x="1676400" y="5715000"/>
            <a:ext cx="201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Regeneration waste outlet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2E47C6-A627-4A66-B2EA-376D205182D7}"/>
              </a:ext>
            </a:extLst>
          </p:cNvPr>
          <p:cNvCxnSpPr/>
          <p:nvPr/>
        </p:nvCxnSpPr>
        <p:spPr>
          <a:xfrm>
            <a:off x="3124200" y="6096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F8C03D-E04F-42CD-97B0-B9DD03DE798D}"/>
              </a:ext>
            </a:extLst>
          </p:cNvPr>
          <p:cNvSpPr txBox="1"/>
          <p:nvPr/>
        </p:nvSpPr>
        <p:spPr>
          <a:xfrm>
            <a:off x="6324600" y="586740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Soft water outlet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55029A-ACB3-44DF-B017-838D3CF8F9E2}"/>
              </a:ext>
            </a:extLst>
          </p:cNvPr>
          <p:cNvCxnSpPr>
            <a:stCxn id="25" idx="1"/>
          </p:cNvCxnSpPr>
          <p:nvPr/>
        </p:nvCxnSpPr>
        <p:spPr>
          <a:xfrm flipH="1">
            <a:off x="5105400" y="6052066"/>
            <a:ext cx="1219200" cy="4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2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ardrop 106"/>
          <p:cNvSpPr/>
          <p:nvPr/>
        </p:nvSpPr>
        <p:spPr>
          <a:xfrm rot="18519155">
            <a:off x="4981276" y="5277160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785918" y="4714884"/>
            <a:ext cx="5357850" cy="1666444"/>
          </a:xfrm>
          <a:prstGeom prst="rect">
            <a:avLst/>
          </a:prstGeom>
          <a:solidFill>
            <a:schemeClr val="tx2">
              <a:lumMod val="20000"/>
              <a:lumOff val="80000"/>
              <a:alpha val="1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ardrop 66"/>
          <p:cNvSpPr/>
          <p:nvPr/>
        </p:nvSpPr>
        <p:spPr>
          <a:xfrm rot="18519155">
            <a:off x="2202990" y="4827984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ardrop 83"/>
          <p:cNvSpPr/>
          <p:nvPr/>
        </p:nvSpPr>
        <p:spPr>
          <a:xfrm rot="18519155">
            <a:off x="2181412" y="5054554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ardrop 84"/>
          <p:cNvSpPr/>
          <p:nvPr/>
        </p:nvSpPr>
        <p:spPr>
          <a:xfrm rot="18519155">
            <a:off x="2160864" y="5277160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ardrop 85"/>
          <p:cNvSpPr/>
          <p:nvPr/>
        </p:nvSpPr>
        <p:spPr>
          <a:xfrm rot="18519155">
            <a:off x="2160864" y="5521816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ardrop 86"/>
          <p:cNvSpPr/>
          <p:nvPr/>
        </p:nvSpPr>
        <p:spPr>
          <a:xfrm rot="18519155">
            <a:off x="2160864" y="5756678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ardrop 87"/>
          <p:cNvSpPr/>
          <p:nvPr/>
        </p:nvSpPr>
        <p:spPr>
          <a:xfrm rot="18519155">
            <a:off x="2160864" y="5970992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ardrop 88"/>
          <p:cNvSpPr/>
          <p:nvPr/>
        </p:nvSpPr>
        <p:spPr>
          <a:xfrm rot="18519155">
            <a:off x="2160864" y="6185306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ardrop 97"/>
          <p:cNvSpPr/>
          <p:nvPr/>
        </p:nvSpPr>
        <p:spPr>
          <a:xfrm rot="18519155">
            <a:off x="3808956" y="4829965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ardrop 98"/>
          <p:cNvSpPr/>
          <p:nvPr/>
        </p:nvSpPr>
        <p:spPr>
          <a:xfrm rot="18519155">
            <a:off x="3787378" y="5056535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ardrop 99"/>
          <p:cNvSpPr/>
          <p:nvPr/>
        </p:nvSpPr>
        <p:spPr>
          <a:xfrm rot="18519155">
            <a:off x="3766830" y="5279141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ardrop 100"/>
          <p:cNvSpPr/>
          <p:nvPr/>
        </p:nvSpPr>
        <p:spPr>
          <a:xfrm rot="18519155">
            <a:off x="3766830" y="5523797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ardrop 101"/>
          <p:cNvSpPr/>
          <p:nvPr/>
        </p:nvSpPr>
        <p:spPr>
          <a:xfrm rot="18519155">
            <a:off x="3766830" y="5758659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ardrop 102"/>
          <p:cNvSpPr/>
          <p:nvPr/>
        </p:nvSpPr>
        <p:spPr>
          <a:xfrm rot="18519155">
            <a:off x="3766830" y="5972973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ardrop 103"/>
          <p:cNvSpPr/>
          <p:nvPr/>
        </p:nvSpPr>
        <p:spPr>
          <a:xfrm rot="18519155">
            <a:off x="3766830" y="6187287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ardrop 104"/>
          <p:cNvSpPr/>
          <p:nvPr/>
        </p:nvSpPr>
        <p:spPr>
          <a:xfrm rot="18519155">
            <a:off x="5023402" y="4827984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ardrop 105"/>
          <p:cNvSpPr/>
          <p:nvPr/>
        </p:nvSpPr>
        <p:spPr>
          <a:xfrm rot="18519155">
            <a:off x="5001824" y="5054554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ardrop 107"/>
          <p:cNvSpPr/>
          <p:nvPr/>
        </p:nvSpPr>
        <p:spPr>
          <a:xfrm rot="18519155">
            <a:off x="4981276" y="5521816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Teardrop 108"/>
          <p:cNvSpPr/>
          <p:nvPr/>
        </p:nvSpPr>
        <p:spPr>
          <a:xfrm rot="18519155">
            <a:off x="4981276" y="5756678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ardrop 109"/>
          <p:cNvSpPr/>
          <p:nvPr/>
        </p:nvSpPr>
        <p:spPr>
          <a:xfrm rot="18519155">
            <a:off x="4981276" y="5970992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ardrop 110"/>
          <p:cNvSpPr/>
          <p:nvPr/>
        </p:nvSpPr>
        <p:spPr>
          <a:xfrm rot="18519155">
            <a:off x="4981276" y="6185306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ardrop 111"/>
          <p:cNvSpPr/>
          <p:nvPr/>
        </p:nvSpPr>
        <p:spPr>
          <a:xfrm rot="18519155">
            <a:off x="6489270" y="4829965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ardrop 112"/>
          <p:cNvSpPr/>
          <p:nvPr/>
        </p:nvSpPr>
        <p:spPr>
          <a:xfrm rot="18519155">
            <a:off x="6467692" y="5056535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ardrop 113"/>
          <p:cNvSpPr/>
          <p:nvPr/>
        </p:nvSpPr>
        <p:spPr>
          <a:xfrm rot="18519155">
            <a:off x="6447144" y="5279141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ardrop 114"/>
          <p:cNvSpPr/>
          <p:nvPr/>
        </p:nvSpPr>
        <p:spPr>
          <a:xfrm rot="18519155">
            <a:off x="6447144" y="5523797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Teardrop 115"/>
          <p:cNvSpPr/>
          <p:nvPr/>
        </p:nvSpPr>
        <p:spPr>
          <a:xfrm rot="18519155">
            <a:off x="6447144" y="5758659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ardrop 116"/>
          <p:cNvSpPr/>
          <p:nvPr/>
        </p:nvSpPr>
        <p:spPr>
          <a:xfrm rot="18519155">
            <a:off x="6447144" y="5972973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ardrop 117"/>
          <p:cNvSpPr/>
          <p:nvPr/>
        </p:nvSpPr>
        <p:spPr>
          <a:xfrm rot="18519155">
            <a:off x="6447144" y="6187287"/>
            <a:ext cx="173784" cy="129009"/>
          </a:xfrm>
          <a:prstGeom prst="teardrop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ED02D8-AC40-4A16-A6D2-46F72CC3AEC6}"/>
              </a:ext>
            </a:extLst>
          </p:cNvPr>
          <p:cNvSpPr/>
          <p:nvPr/>
        </p:nvSpPr>
        <p:spPr>
          <a:xfrm>
            <a:off x="1785918" y="4704610"/>
            <a:ext cx="5357850" cy="16664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/>
          <p:cNvGrpSpPr/>
          <p:nvPr/>
        </p:nvGrpSpPr>
        <p:grpSpPr>
          <a:xfrm>
            <a:off x="1714480" y="2500306"/>
            <a:ext cx="5357850" cy="1571636"/>
            <a:chOff x="1785918" y="2643182"/>
            <a:chExt cx="5357850" cy="1571636"/>
          </a:xfrm>
          <a:solidFill>
            <a:schemeClr val="bg1">
              <a:alpha val="19000"/>
            </a:schemeClr>
          </a:solidFill>
        </p:grpSpPr>
        <p:sp>
          <p:nvSpPr>
            <p:cNvPr id="53" name="Rectangle 52"/>
            <p:cNvSpPr/>
            <p:nvPr/>
          </p:nvSpPr>
          <p:spPr>
            <a:xfrm>
              <a:off x="1785918" y="2643182"/>
              <a:ext cx="5357850" cy="128588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1785918" y="3571876"/>
              <a:ext cx="1000132" cy="5000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571736" y="3357562"/>
              <a:ext cx="1000132" cy="78581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3357554" y="3714752"/>
              <a:ext cx="1357322" cy="50006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58" name="Oval 57"/>
            <p:cNvSpPr/>
            <p:nvPr/>
          </p:nvSpPr>
          <p:spPr>
            <a:xfrm>
              <a:off x="6000760" y="3500438"/>
              <a:ext cx="1143008" cy="6429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4429124" y="3714752"/>
              <a:ext cx="928694" cy="4286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214942" y="3357562"/>
              <a:ext cx="1071570" cy="642942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1785918" y="2132856"/>
            <a:ext cx="5357850" cy="128588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785918" y="3439260"/>
            <a:ext cx="5357850" cy="128588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1113AF-84F4-49E3-A62B-8CF64472AB31}"/>
              </a:ext>
            </a:extLst>
          </p:cNvPr>
          <p:cNvSpPr txBox="1"/>
          <p:nvPr/>
        </p:nvSpPr>
        <p:spPr>
          <a:xfrm>
            <a:off x="2348641" y="2323136"/>
            <a:ext cx="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</a:t>
            </a:r>
            <a:r>
              <a:rPr lang="en-IN" baseline="30000" dirty="0"/>
              <a:t>2+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B80742-3189-4B38-B23A-38088D98DEB9}"/>
              </a:ext>
            </a:extLst>
          </p:cNvPr>
          <p:cNvSpPr txBox="1"/>
          <p:nvPr/>
        </p:nvSpPr>
        <p:spPr>
          <a:xfrm>
            <a:off x="4003208" y="2338231"/>
            <a:ext cx="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</a:t>
            </a:r>
            <a:r>
              <a:rPr lang="en-IN" baseline="30000" dirty="0"/>
              <a:t>2+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20980FC-4921-40FE-8970-367881FEFB66}"/>
              </a:ext>
            </a:extLst>
          </p:cNvPr>
          <p:cNvSpPr txBox="1"/>
          <p:nvPr/>
        </p:nvSpPr>
        <p:spPr>
          <a:xfrm>
            <a:off x="5006664" y="2605581"/>
            <a:ext cx="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</a:t>
            </a:r>
            <a:r>
              <a:rPr lang="en-IN" baseline="30000" dirty="0"/>
              <a:t>2+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E50DF-8393-4786-BBF1-E0573EE06278}"/>
              </a:ext>
            </a:extLst>
          </p:cNvPr>
          <p:cNvSpPr txBox="1"/>
          <p:nvPr/>
        </p:nvSpPr>
        <p:spPr>
          <a:xfrm>
            <a:off x="5899177" y="2768186"/>
            <a:ext cx="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</a:t>
            </a:r>
            <a:r>
              <a:rPr lang="en-IN" baseline="30000" dirty="0"/>
              <a:t>2+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6589C8-2878-4DBA-BA81-9C3743005319}"/>
              </a:ext>
            </a:extLst>
          </p:cNvPr>
          <p:cNvSpPr txBox="1"/>
          <p:nvPr/>
        </p:nvSpPr>
        <p:spPr>
          <a:xfrm>
            <a:off x="5657775" y="2259784"/>
            <a:ext cx="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</a:t>
            </a:r>
            <a:r>
              <a:rPr lang="en-IN" baseline="30000" dirty="0"/>
              <a:t>2+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9463A2-5078-41F7-B2E5-76423C34E982}"/>
              </a:ext>
            </a:extLst>
          </p:cNvPr>
          <p:cNvSpPr txBox="1"/>
          <p:nvPr/>
        </p:nvSpPr>
        <p:spPr>
          <a:xfrm>
            <a:off x="6326746" y="2388594"/>
            <a:ext cx="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Ca</a:t>
            </a:r>
            <a:r>
              <a:rPr lang="en-IN" baseline="30000" dirty="0"/>
              <a:t>2+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6808F2B-EF85-4136-877B-3D878024AD0C}"/>
              </a:ext>
            </a:extLst>
          </p:cNvPr>
          <p:cNvSpPr txBox="1"/>
          <p:nvPr/>
        </p:nvSpPr>
        <p:spPr>
          <a:xfrm>
            <a:off x="2857488" y="2608990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Mg</a:t>
            </a:r>
            <a:r>
              <a:rPr lang="en-IN" baseline="30000" dirty="0"/>
              <a:t>2+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910B9CF-A4E2-4E65-85E2-93911F59FD7B}"/>
              </a:ext>
            </a:extLst>
          </p:cNvPr>
          <p:cNvSpPr txBox="1"/>
          <p:nvPr/>
        </p:nvSpPr>
        <p:spPr>
          <a:xfrm>
            <a:off x="2387999" y="281388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Mg</a:t>
            </a:r>
            <a:r>
              <a:rPr lang="en-IN" baseline="30000" dirty="0"/>
              <a:t>2+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86E85B-D38C-4268-B2D6-BE181E2A5811}"/>
              </a:ext>
            </a:extLst>
          </p:cNvPr>
          <p:cNvSpPr txBox="1"/>
          <p:nvPr/>
        </p:nvSpPr>
        <p:spPr>
          <a:xfrm>
            <a:off x="3162288" y="2378891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Mg</a:t>
            </a:r>
            <a:r>
              <a:rPr lang="en-IN" baseline="30000" dirty="0"/>
              <a:t>2+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25A146-A2E8-4368-8C53-B8DF25D7BCB8}"/>
              </a:ext>
            </a:extLst>
          </p:cNvPr>
          <p:cNvSpPr txBox="1"/>
          <p:nvPr/>
        </p:nvSpPr>
        <p:spPr>
          <a:xfrm>
            <a:off x="4534793" y="2845354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Mg</a:t>
            </a:r>
            <a:r>
              <a:rPr lang="en-IN" baseline="30000" dirty="0"/>
              <a:t>2+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0D7ECBA-25FE-4FB5-9740-EB5A2A7E070A}"/>
              </a:ext>
            </a:extLst>
          </p:cNvPr>
          <p:cNvSpPr txBox="1"/>
          <p:nvPr/>
        </p:nvSpPr>
        <p:spPr>
          <a:xfrm>
            <a:off x="4599980" y="2206601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Mg</a:t>
            </a:r>
            <a:r>
              <a:rPr lang="en-IN" baseline="30000" dirty="0"/>
              <a:t>2+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911BE0-85A6-40FD-985D-A8868CAE4479}"/>
              </a:ext>
            </a:extLst>
          </p:cNvPr>
          <p:cNvSpPr txBox="1"/>
          <p:nvPr/>
        </p:nvSpPr>
        <p:spPr>
          <a:xfrm>
            <a:off x="4020354" y="269870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Mg</a:t>
            </a:r>
            <a:r>
              <a:rPr lang="en-IN" baseline="30000" dirty="0"/>
              <a:t>2+</a:t>
            </a: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349EFC90-93D5-4F7F-BC5C-A7F3D3FD9A6C}"/>
              </a:ext>
            </a:extLst>
          </p:cNvPr>
          <p:cNvSpPr/>
          <p:nvPr/>
        </p:nvSpPr>
        <p:spPr>
          <a:xfrm>
            <a:off x="1664702" y="1855084"/>
            <a:ext cx="5643602" cy="1573916"/>
          </a:xfrm>
          <a:custGeom>
            <a:avLst/>
            <a:gdLst>
              <a:gd name="connsiteX0" fmla="*/ 0 w 5357850"/>
              <a:gd name="connsiteY0" fmla="*/ 0 h 1285884"/>
              <a:gd name="connsiteX1" fmla="*/ 5357850 w 5357850"/>
              <a:gd name="connsiteY1" fmla="*/ 0 h 1285884"/>
              <a:gd name="connsiteX2" fmla="*/ 5357850 w 5357850"/>
              <a:gd name="connsiteY2" fmla="*/ 1244775 h 1285884"/>
              <a:gd name="connsiteX3" fmla="*/ 5325584 w 5357850"/>
              <a:gd name="connsiteY3" fmla="*/ 1213303 h 1285884"/>
              <a:gd name="connsiteX4" fmla="*/ 4822065 w 5357850"/>
              <a:gd name="connsiteY4" fmla="*/ 1071570 h 1285884"/>
              <a:gd name="connsiteX5" fmla="*/ 4482561 w 5357850"/>
              <a:gd name="connsiteY5" fmla="*/ 1126472 h 1285884"/>
              <a:gd name="connsiteX6" fmla="*/ 4411998 w 5357850"/>
              <a:gd name="connsiteY6" fmla="*/ 1157294 h 1285884"/>
              <a:gd name="connsiteX7" fmla="*/ 4335810 w 5357850"/>
              <a:gd name="connsiteY7" fmla="*/ 1120372 h 1285884"/>
              <a:gd name="connsiteX8" fmla="*/ 4036247 w 5357850"/>
              <a:gd name="connsiteY8" fmla="*/ 1071570 h 1285884"/>
              <a:gd name="connsiteX9" fmla="*/ 3657390 w 5357850"/>
              <a:gd name="connsiteY9" fmla="*/ 1155265 h 1285884"/>
              <a:gd name="connsiteX10" fmla="*/ 3640755 w 5357850"/>
              <a:gd name="connsiteY10" fmla="*/ 1168424 h 1285884"/>
              <a:gd name="connsiteX11" fmla="*/ 3552243 w 5357850"/>
              <a:gd name="connsiteY11" fmla="*/ 1128666 h 1285884"/>
              <a:gd name="connsiteX12" fmla="*/ 3143272 w 5357850"/>
              <a:gd name="connsiteY12" fmla="*/ 1071570 h 1285884"/>
              <a:gd name="connsiteX13" fmla="*/ 2893010 w 5357850"/>
              <a:gd name="connsiteY13" fmla="*/ 1091219 h 1285884"/>
              <a:gd name="connsiteX14" fmla="*/ 2815137 w 5357850"/>
              <a:gd name="connsiteY14" fmla="*/ 1107657 h 1285884"/>
              <a:gd name="connsiteX15" fmla="*/ 2721395 w 5357850"/>
              <a:gd name="connsiteY15" fmla="*/ 1086742 h 1285884"/>
              <a:gd name="connsiteX16" fmla="*/ 2500330 w 5357850"/>
              <a:gd name="connsiteY16" fmla="*/ 1071570 h 1285884"/>
              <a:gd name="connsiteX17" fmla="*/ 2140855 w 5357850"/>
              <a:gd name="connsiteY17" fmla="*/ 1114272 h 1285884"/>
              <a:gd name="connsiteX18" fmla="*/ 2117590 w 5357850"/>
              <a:gd name="connsiteY18" fmla="*/ 1121737 h 1285884"/>
              <a:gd name="connsiteX19" fmla="*/ 2035044 w 5357850"/>
              <a:gd name="connsiteY19" fmla="*/ 1086023 h 1285884"/>
              <a:gd name="connsiteX20" fmla="*/ 1928826 w 5357850"/>
              <a:gd name="connsiteY20" fmla="*/ 1071570 h 1285884"/>
              <a:gd name="connsiteX21" fmla="*/ 1676255 w 5357850"/>
              <a:gd name="connsiteY21" fmla="*/ 1165727 h 1285884"/>
              <a:gd name="connsiteX22" fmla="*/ 1646132 w 5357850"/>
              <a:gd name="connsiteY22" fmla="*/ 1198585 h 1285884"/>
              <a:gd name="connsiteX23" fmla="*/ 1598713 w 5357850"/>
              <a:gd name="connsiteY23" fmla="*/ 1164361 h 1285884"/>
              <a:gd name="connsiteX24" fmla="*/ 1214446 w 5357850"/>
              <a:gd name="connsiteY24" fmla="*/ 1071570 h 1285884"/>
              <a:gd name="connsiteX25" fmla="*/ 740546 w 5357850"/>
              <a:gd name="connsiteY25" fmla="*/ 1229052 h 1285884"/>
              <a:gd name="connsiteX26" fmla="*/ 695190 w 5357850"/>
              <a:gd name="connsiteY26" fmla="*/ 1281278 h 1285884"/>
              <a:gd name="connsiteX27" fmla="*/ 686311 w 5357850"/>
              <a:gd name="connsiteY27" fmla="*/ 1246095 h 1285884"/>
              <a:gd name="connsiteX28" fmla="*/ 357191 w 5357850"/>
              <a:gd name="connsiteY28" fmla="*/ 1071570 h 1285884"/>
              <a:gd name="connsiteX29" fmla="*/ 28070 w 5357850"/>
              <a:gd name="connsiteY29" fmla="*/ 1246095 h 1285884"/>
              <a:gd name="connsiteX30" fmla="*/ 18029 w 5357850"/>
              <a:gd name="connsiteY30" fmla="*/ 1285884 h 1285884"/>
              <a:gd name="connsiteX31" fmla="*/ 0 w 5357850"/>
              <a:gd name="connsiteY31" fmla="*/ 1285884 h 1285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357850" h="1285884">
                <a:moveTo>
                  <a:pt x="0" y="0"/>
                </a:moveTo>
                <a:lnTo>
                  <a:pt x="5357850" y="0"/>
                </a:lnTo>
                <a:lnTo>
                  <a:pt x="5357850" y="1244775"/>
                </a:lnTo>
                <a:lnTo>
                  <a:pt x="5325584" y="1213303"/>
                </a:lnTo>
                <a:cubicBezTo>
                  <a:pt x="5216462" y="1127792"/>
                  <a:pt x="5031665" y="1071570"/>
                  <a:pt x="4822065" y="1071570"/>
                </a:cubicBezTo>
                <a:cubicBezTo>
                  <a:pt x="4696305" y="1071570"/>
                  <a:pt x="4579474" y="1091810"/>
                  <a:pt x="4482561" y="1126472"/>
                </a:cubicBezTo>
                <a:lnTo>
                  <a:pt x="4411998" y="1157294"/>
                </a:lnTo>
                <a:lnTo>
                  <a:pt x="4335810" y="1120372"/>
                </a:lnTo>
                <a:cubicBezTo>
                  <a:pt x="4250298" y="1089561"/>
                  <a:pt x="4147212" y="1071570"/>
                  <a:pt x="4036247" y="1071570"/>
                </a:cubicBezTo>
                <a:cubicBezTo>
                  <a:pt x="3888294" y="1071570"/>
                  <a:pt x="3754348" y="1103554"/>
                  <a:pt x="3657390" y="1155265"/>
                </a:cubicBezTo>
                <a:lnTo>
                  <a:pt x="3640755" y="1168424"/>
                </a:lnTo>
                <a:lnTo>
                  <a:pt x="3552243" y="1128666"/>
                </a:lnTo>
                <a:cubicBezTo>
                  <a:pt x="3441105" y="1092997"/>
                  <a:pt x="3298623" y="1071570"/>
                  <a:pt x="3143272" y="1071570"/>
                </a:cubicBezTo>
                <a:cubicBezTo>
                  <a:pt x="3054500" y="1071570"/>
                  <a:pt x="2969931" y="1078567"/>
                  <a:pt x="2893010" y="1091219"/>
                </a:cubicBezTo>
                <a:lnTo>
                  <a:pt x="2815137" y="1107657"/>
                </a:lnTo>
                <a:lnTo>
                  <a:pt x="2721395" y="1086742"/>
                </a:lnTo>
                <a:cubicBezTo>
                  <a:pt x="2652464" y="1076927"/>
                  <a:pt x="2578006" y="1071570"/>
                  <a:pt x="2500330" y="1071570"/>
                </a:cubicBezTo>
                <a:cubicBezTo>
                  <a:pt x="2367173" y="1071570"/>
                  <a:pt x="2243470" y="1087312"/>
                  <a:pt x="2140855" y="1114272"/>
                </a:cubicBezTo>
                <a:lnTo>
                  <a:pt x="2117590" y="1121737"/>
                </a:lnTo>
                <a:lnTo>
                  <a:pt x="2035044" y="1086023"/>
                </a:lnTo>
                <a:cubicBezTo>
                  <a:pt x="2001490" y="1076630"/>
                  <a:pt x="1965815" y="1071570"/>
                  <a:pt x="1928826" y="1071570"/>
                </a:cubicBezTo>
                <a:cubicBezTo>
                  <a:pt x="1830191" y="1071570"/>
                  <a:pt x="1740893" y="1107552"/>
                  <a:pt x="1676255" y="1165727"/>
                </a:cubicBezTo>
                <a:lnTo>
                  <a:pt x="1646132" y="1198585"/>
                </a:lnTo>
                <a:lnTo>
                  <a:pt x="1598713" y="1164361"/>
                </a:lnTo>
                <a:cubicBezTo>
                  <a:pt x="1497221" y="1106709"/>
                  <a:pt x="1362399" y="1071570"/>
                  <a:pt x="1214446" y="1071570"/>
                </a:cubicBezTo>
                <a:cubicBezTo>
                  <a:pt x="1017176" y="1071570"/>
                  <a:pt x="843250" y="1134038"/>
                  <a:pt x="740546" y="1229052"/>
                </a:cubicBezTo>
                <a:lnTo>
                  <a:pt x="695190" y="1281278"/>
                </a:lnTo>
                <a:lnTo>
                  <a:pt x="686311" y="1246095"/>
                </a:lnTo>
                <a:cubicBezTo>
                  <a:pt x="632087" y="1143534"/>
                  <a:pt x="505144" y="1071570"/>
                  <a:pt x="357191" y="1071570"/>
                </a:cubicBezTo>
                <a:cubicBezTo>
                  <a:pt x="209237" y="1071570"/>
                  <a:pt x="82295" y="1143534"/>
                  <a:pt x="28070" y="1246095"/>
                </a:cubicBezTo>
                <a:lnTo>
                  <a:pt x="18029" y="1285884"/>
                </a:lnTo>
                <a:lnTo>
                  <a:pt x="0" y="128588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50029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85748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21467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7186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92905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28624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64343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00062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535781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71500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78657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42938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07219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23D0EB-73EF-49C0-8E7B-2C1ED1E5F188}"/>
              </a:ext>
            </a:extLst>
          </p:cNvPr>
          <p:cNvSpPr/>
          <p:nvPr/>
        </p:nvSpPr>
        <p:spPr>
          <a:xfrm>
            <a:off x="2082680" y="1112027"/>
            <a:ext cx="144016" cy="213361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4D9A7B-3804-446D-99AC-445E1F385B29}"/>
              </a:ext>
            </a:extLst>
          </p:cNvPr>
          <p:cNvSpPr txBox="1"/>
          <p:nvPr/>
        </p:nvSpPr>
        <p:spPr>
          <a:xfrm>
            <a:off x="2339752" y="3689578"/>
            <a:ext cx="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</a:t>
            </a:r>
            <a:r>
              <a:rPr lang="en-IN" baseline="30000" dirty="0"/>
              <a:t>+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CDCE10E-9DA6-4FB3-9D16-BA564C068F68}"/>
              </a:ext>
            </a:extLst>
          </p:cNvPr>
          <p:cNvSpPr txBox="1"/>
          <p:nvPr/>
        </p:nvSpPr>
        <p:spPr>
          <a:xfrm>
            <a:off x="3994319" y="3704673"/>
            <a:ext cx="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</a:t>
            </a:r>
            <a:r>
              <a:rPr lang="en-IN" baseline="30000" dirty="0"/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32570E-C02B-45EB-9D07-FE967DADEC9B}"/>
              </a:ext>
            </a:extLst>
          </p:cNvPr>
          <p:cNvSpPr txBox="1"/>
          <p:nvPr/>
        </p:nvSpPr>
        <p:spPr>
          <a:xfrm>
            <a:off x="4997775" y="3972023"/>
            <a:ext cx="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</a:t>
            </a:r>
            <a:r>
              <a:rPr lang="en-IN" baseline="30000" dirty="0"/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122D8F7-C43E-447B-BCC8-814A0984CED1}"/>
              </a:ext>
            </a:extLst>
          </p:cNvPr>
          <p:cNvSpPr txBox="1"/>
          <p:nvPr/>
        </p:nvSpPr>
        <p:spPr>
          <a:xfrm>
            <a:off x="5890288" y="4134628"/>
            <a:ext cx="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</a:t>
            </a:r>
            <a:r>
              <a:rPr lang="en-IN" baseline="30000" dirty="0"/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A559B61-186E-4E92-8406-566AD24BEA29}"/>
              </a:ext>
            </a:extLst>
          </p:cNvPr>
          <p:cNvSpPr txBox="1"/>
          <p:nvPr/>
        </p:nvSpPr>
        <p:spPr>
          <a:xfrm>
            <a:off x="5648886" y="3626226"/>
            <a:ext cx="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</a:t>
            </a:r>
            <a:r>
              <a:rPr lang="en-IN" baseline="30000" dirty="0"/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E229D4-DD75-4CB2-9578-471357BA60D6}"/>
              </a:ext>
            </a:extLst>
          </p:cNvPr>
          <p:cNvSpPr txBox="1"/>
          <p:nvPr/>
        </p:nvSpPr>
        <p:spPr>
          <a:xfrm>
            <a:off x="6317857" y="3755036"/>
            <a:ext cx="633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</a:t>
            </a:r>
            <a:r>
              <a:rPr lang="en-IN" baseline="30000" dirty="0"/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738BCF8-ED3F-4740-9174-9631687718B7}"/>
              </a:ext>
            </a:extLst>
          </p:cNvPr>
          <p:cNvSpPr txBox="1"/>
          <p:nvPr/>
        </p:nvSpPr>
        <p:spPr>
          <a:xfrm>
            <a:off x="2379110" y="4180325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</a:t>
            </a:r>
            <a:r>
              <a:rPr lang="en-IN" baseline="30000" dirty="0"/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18F1BE-91D9-4688-9FED-7D0F03C31E4C}"/>
              </a:ext>
            </a:extLst>
          </p:cNvPr>
          <p:cNvSpPr txBox="1"/>
          <p:nvPr/>
        </p:nvSpPr>
        <p:spPr>
          <a:xfrm>
            <a:off x="3153399" y="374533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</a:t>
            </a:r>
            <a:r>
              <a:rPr lang="en-IN" baseline="30000" dirty="0"/>
              <a:t>+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74A776F-A7AD-4BDA-8E0E-E66A7ED67240}"/>
              </a:ext>
            </a:extLst>
          </p:cNvPr>
          <p:cNvSpPr txBox="1"/>
          <p:nvPr/>
        </p:nvSpPr>
        <p:spPr>
          <a:xfrm>
            <a:off x="4525904" y="4211796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</a:t>
            </a:r>
            <a:r>
              <a:rPr lang="en-IN" baseline="30000" dirty="0"/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8AFDA3F-E77A-484E-B953-1505BF6CB611}"/>
              </a:ext>
            </a:extLst>
          </p:cNvPr>
          <p:cNvSpPr txBox="1"/>
          <p:nvPr/>
        </p:nvSpPr>
        <p:spPr>
          <a:xfrm>
            <a:off x="4591091" y="3573043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</a:t>
            </a:r>
            <a:r>
              <a:rPr lang="en-IN" baseline="30000" dirty="0"/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FB9823-6195-4C05-BB7B-089832CF204D}"/>
              </a:ext>
            </a:extLst>
          </p:cNvPr>
          <p:cNvSpPr txBox="1"/>
          <p:nvPr/>
        </p:nvSpPr>
        <p:spPr>
          <a:xfrm>
            <a:off x="4011465" y="4065148"/>
            <a:ext cx="7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</a:t>
            </a:r>
            <a:r>
              <a:rPr lang="en-IN" baseline="30000" dirty="0"/>
              <a:t>+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571604" y="2000240"/>
            <a:ext cx="214314" cy="4572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7143768" y="2000240"/>
            <a:ext cx="214314" cy="4572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1785918" y="3214686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2143108" y="3202882"/>
            <a:ext cx="357190" cy="21431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2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4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3.7037E-6 L 0.0026 -0.20834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-1041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2" presetClass="emph" presetSubtype="0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000"/>
                            </p:stCondLst>
                            <p:childTnLst>
                              <p:par>
                                <p:cTn id="1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2.59259E-6 L 4.16667E-6 0.25 " pathEditMode="relative" rAng="0" ptsTypes="AA">
                                      <p:cBhvr>
                                        <p:cTn id="61" dur="2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0"/>
                                            </p:cond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5.55556E-7 0.25 " pathEditMode="relative" rAng="0" ptsTypes="AA">
                                      <p:cBhvr>
                                        <p:cTn id="63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2"/>
                                            </p:cond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1.48148E-6 L -0.00139 0.21296 " pathEditMode="relative" rAng="0" ptsTypes="AA">
                                      <p:cBhvr>
                                        <p:cTn id="65" dur="2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10648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4"/>
                                            </p:cond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07407E-6 L -2.5E-6 0.25 " pathEditMode="relative" rAng="0" ptsTypes="AA">
                                      <p:cBhvr>
                                        <p:cTn id="67" dur="2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07407E-6 L -0.00365 0.20047 " pathEditMode="relative" rAng="0" ptsTypes="AA">
                                      <p:cBhvr>
                                        <p:cTn id="69" dur="2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100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8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3.7037E-7 L 5.55556E-7 0.25 " pathEditMode="relative" rAng="0" ptsTypes="AA">
                                      <p:cBhvr>
                                        <p:cTn id="71" dur="2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0"/>
                                            </p:cond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3.33333E-6 L -0.00156 0.225 " pathEditMode="relative" rAng="0" ptsTypes="AA">
                                      <p:cBhvr>
                                        <p:cTn id="73" dur="20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1125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2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2.5E-6 0.25 " pathEditMode="relative" rAng="0" ptsTypes="AA">
                                      <p:cBhvr>
                                        <p:cTn id="75" dur="2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4"/>
                                            </p:cond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2.96296E-6 L 1.94444E-6 0.25 " pathEditMode="relative" rAng="0" ptsTypes="AA">
                                      <p:cBhvr>
                                        <p:cTn id="77" dur="2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6"/>
                                            </p:cond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0 L 1.38889E-6 0.25 " pathEditMode="relative" rAng="0" ptsTypes="AA">
                                      <p:cBhvr>
                                        <p:cTn id="79" dur="20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8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1.48148E-6 L 1.11111E-6 0.25 " pathEditMode="relative" rAng="0" ptsTypes="AA">
                                      <p:cBhvr>
                                        <p:cTn id="81" dur="2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0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-0.00035 0.21689 " pathEditMode="relative" rAng="0" ptsTypes="AA">
                                      <p:cBhvr>
                                        <p:cTn id="83" dur="2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1083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2"/>
                                            </p:cond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11111E-6 L -0.00034 0.18889 " pathEditMode="relative" rAng="0" ptsTypes="AA">
                                      <p:cBhvr>
                                        <p:cTn id="85" dur="2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" y="944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4"/>
                                            </p:cond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3"/>
                                            </p:cond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6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6"/>
                                            </p:cond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9"/>
                                            </p:cond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2"/>
                                            </p:cond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6"/>
                                            </p:cond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9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9"/>
                                            </p:cond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2"/>
                                            </p:cond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5"/>
                                            </p:cond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9"/>
                                            </p:cond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2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2"/>
                                            </p:cond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5"/>
                                            </p:cond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5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58"/>
                                            </p:cond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500"/>
                            </p:stCondLst>
                            <p:childTnLst>
                              <p:par>
                                <p:cTn id="162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2"/>
                                            </p:cond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5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5"/>
                                            </p:cond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8"/>
                                            </p:cond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1"/>
                                            </p:cond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000"/>
                            </p:stCondLst>
                            <p:childTnLst>
                              <p:par>
                                <p:cTn id="175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5"/>
                                            </p:cond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8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78"/>
                                            </p:cond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1"/>
                                            </p:cond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4"/>
                                            </p:cond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8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8"/>
                                            </p:cond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1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1"/>
                                            </p:cond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4"/>
                                            </p:cond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97"/>
                                            </p:cond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3000"/>
                            </p:stCondLst>
                            <p:childTnLst>
                              <p:par>
                                <p:cTn id="201" presetID="10" presetClass="entr" presetSubtype="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1"/>
                                            </p:cond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4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4"/>
                                            </p:cond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07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07"/>
                                            </p:cond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0" presetID="10" presetClass="entr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10"/>
                                            </p:cond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500"/>
                            </p:stCondLst>
                            <p:childTnLst>
                              <p:par>
                                <p:cTn id="2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6" dur="5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-4.16667E-6 0.25 " pathEditMode="relative" rAng="0" ptsTypes="AA">
                                      <p:cBhvr>
                                        <p:cTn id="220" dur="5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81481E-6 L -1.38889E-6 0.25 " pathEditMode="relative" rAng="0" ptsTypes="AA">
                                      <p:cBhvr>
                                        <p:cTn id="222" dur="5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4.44444E-6 0.25 " pathEditMode="relative" rAng="0" ptsTypes="AA">
                                      <p:cBhvr>
                                        <p:cTn id="224" dur="5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-4.16667E-6 0.25 " pathEditMode="relative" rAng="0" ptsTypes="AA">
                                      <p:cBhvr>
                                        <p:cTn id="226" dur="5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4.07407E-6 L 2.22222E-6 0.25 " pathEditMode="relative" rAng="0" ptsTypes="AA">
                                      <p:cBhvr>
                                        <p:cTn id="228" dur="5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2.22222E-6 L -0.00156 0.1875 " pathEditMode="relative" rAng="0" ptsTypes="AA">
                                      <p:cBhvr>
                                        <p:cTn id="230" dur="5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9375"/>
                                    </p:animMotion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33333E-6 L 4.16667E-6 0.25 " pathEditMode="relative" rAng="0" ptsTypes="AA">
                                      <p:cBhvr>
                                        <p:cTn id="232" dur="5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3.61111E-6 0.25 " pathEditMode="relative" rAng="0" ptsTypes="AA">
                                      <p:cBhvr>
                                        <p:cTn id="234" dur="5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4.44444E-6 L 3.05556E-6 0.25 " pathEditMode="relative" rAng="0" ptsTypes="AA">
                                      <p:cBhvr>
                                        <p:cTn id="236" dur="5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8.33333E-7 0.25 " pathEditMode="relative" rAng="0" ptsTypes="AA">
                                      <p:cBhvr>
                                        <p:cTn id="238" dur="5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2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40" dur="52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4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9 0.01042 L -0.00296 0.22731 " pathEditMode="relative" rAng="0" ptsTypes="AA">
                                      <p:cBhvr>
                                        <p:cTn id="242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" y="1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67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6" grpId="0" animBg="1"/>
      <p:bldP spid="65" grpId="0" animBg="1"/>
      <p:bldP spid="5" grpId="0"/>
      <p:bldP spid="5" grpId="1"/>
      <p:bldP spid="41" grpId="0"/>
      <p:bldP spid="41" grpId="1"/>
      <p:bldP spid="42" grpId="0"/>
      <p:bldP spid="42" grpId="1"/>
      <p:bldP spid="43" grpId="0"/>
      <p:bldP spid="43" grpId="1"/>
      <p:bldP spid="47" grpId="0"/>
      <p:bldP spid="47" grpId="1"/>
      <p:bldP spid="48" grpId="0"/>
      <p:bldP spid="48" grpId="1"/>
      <p:bldP spid="49" grpId="0"/>
      <p:bldP spid="49" grpId="1"/>
      <p:bldP spid="50" grpId="0"/>
      <p:bldP spid="50" grpId="1"/>
      <p:bldP spid="51" grpId="0"/>
      <p:bldP spid="51" grpId="1"/>
      <p:bldP spid="52" grpId="0"/>
      <p:bldP spid="52" grpId="1"/>
      <p:bldP spid="54" grpId="0"/>
      <p:bldP spid="54" grpId="1"/>
      <p:bldP spid="59" grpId="0"/>
      <p:bldP spid="59" grpId="1"/>
      <p:bldP spid="39" grpId="0" animBg="1"/>
      <p:bldP spid="39" grpId="1" animBg="1"/>
      <p:bldP spid="2" grpId="0" animBg="1"/>
      <p:bldP spid="2" grpId="1" animBg="1"/>
      <p:bldP spid="60" grpId="0"/>
      <p:bldP spid="60" grpId="1"/>
      <p:bldP spid="63" grpId="0"/>
      <p:bldP spid="63" grpId="1"/>
      <p:bldP spid="74" grpId="0"/>
      <p:bldP spid="74" grpId="1"/>
      <p:bldP spid="75" grpId="0"/>
      <p:bldP spid="75" grpId="1"/>
      <p:bldP spid="76" grpId="0"/>
      <p:bldP spid="76" grpId="1"/>
      <p:bldP spid="76" grpId="2"/>
      <p:bldP spid="77" grpId="0"/>
      <p:bldP spid="77" grpId="1"/>
      <p:bldP spid="78" grpId="0"/>
      <p:bldP spid="78" grpId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5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400" b="1" dirty="0"/>
              <a:t>Process: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Hard water is allowed to enter in the zeolite softener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Water passes through zeolite bed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As zeolite is having capacity to exchange it’s sodium ions with hardness causing ions present in water, hardness causing ions from water are replaced by equivalent amount of sodium ions.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dirty="0"/>
              <a:t>		Na</a:t>
            </a:r>
            <a:r>
              <a:rPr lang="en-IN" sz="2400" baseline="-25000" dirty="0"/>
              <a:t>2</a:t>
            </a:r>
            <a:r>
              <a:rPr lang="en-IN" sz="2400" dirty="0"/>
              <a:t>Ze + CaSO</a:t>
            </a:r>
            <a:r>
              <a:rPr lang="en-IN" sz="2400" baseline="-25000" dirty="0"/>
              <a:t>4                                     </a:t>
            </a:r>
            <a:r>
              <a:rPr lang="en-IN" sz="2400" dirty="0"/>
              <a:t> </a:t>
            </a:r>
            <a:r>
              <a:rPr lang="en-IN" sz="2400" dirty="0" err="1"/>
              <a:t>CaZe</a:t>
            </a:r>
            <a:r>
              <a:rPr lang="en-IN" sz="2400" dirty="0"/>
              <a:t> + Na</a:t>
            </a:r>
            <a:r>
              <a:rPr lang="en-IN" sz="2400" baseline="-25000" dirty="0"/>
              <a:t>2</a:t>
            </a:r>
            <a:r>
              <a:rPr lang="en-IN" sz="2400" dirty="0"/>
              <a:t>SO</a:t>
            </a:r>
            <a:r>
              <a:rPr lang="en-IN" sz="2400" baseline="-25000" dirty="0"/>
              <a:t>4</a:t>
            </a:r>
          </a:p>
          <a:p>
            <a:pPr algn="just">
              <a:lnSpc>
                <a:spcPct val="170000"/>
              </a:lnSpc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7152BD-CEBD-4716-9CB9-42FF80C5BD5D}"/>
              </a:ext>
            </a:extLst>
          </p:cNvPr>
          <p:cNvCxnSpPr>
            <a:cxnSpLocks/>
          </p:cNvCxnSpPr>
          <p:nvPr/>
        </p:nvCxnSpPr>
        <p:spPr>
          <a:xfrm>
            <a:off x="4191000" y="6129168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400" b="1" dirty="0"/>
              <a:t>Process: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As all the hardness causing ions are replaced by sodium ions water is made soft.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b="1" dirty="0"/>
              <a:t>Regeneration: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When all the sodium ions from zeolite are replaced by Ca</a:t>
            </a:r>
            <a:r>
              <a:rPr lang="en-IN" sz="2400" baseline="30000" dirty="0"/>
              <a:t>2+</a:t>
            </a:r>
            <a:r>
              <a:rPr lang="en-IN" sz="2400" dirty="0"/>
              <a:t> or Mg</a:t>
            </a:r>
            <a:r>
              <a:rPr lang="en-IN" sz="2400" baseline="30000" dirty="0"/>
              <a:t>2+</a:t>
            </a:r>
            <a:r>
              <a:rPr lang="en-IN" sz="2400" dirty="0"/>
              <a:t> ion, then zeolite looses it’s capacity of water softening.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Here zeolite is exhausted and can be regenerated by NaCl solution         </a:t>
            </a:r>
            <a:r>
              <a:rPr lang="en-IN" sz="2400" dirty="0" err="1"/>
              <a:t>CaZe</a:t>
            </a:r>
            <a:r>
              <a:rPr lang="en-IN" sz="2400" dirty="0"/>
              <a:t> + 2NaCl                          Na</a:t>
            </a:r>
            <a:r>
              <a:rPr lang="en-IN" sz="2400" baseline="-25000" dirty="0"/>
              <a:t>2</a:t>
            </a:r>
            <a:r>
              <a:rPr lang="en-IN" sz="2400" dirty="0"/>
              <a:t>Ze + CaCl</a:t>
            </a:r>
            <a:r>
              <a:rPr lang="en-IN" sz="2400" baseline="-25000" dirty="0"/>
              <a:t>2</a:t>
            </a:r>
          </a:p>
          <a:p>
            <a:pPr algn="just">
              <a:lnSpc>
                <a:spcPct val="170000"/>
              </a:lnSpc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7152BD-CEBD-4716-9CB9-42FF80C5BD5D}"/>
              </a:ext>
            </a:extLst>
          </p:cNvPr>
          <p:cNvCxnSpPr>
            <a:cxnSpLocks/>
          </p:cNvCxnSpPr>
          <p:nvPr/>
        </p:nvCxnSpPr>
        <p:spPr>
          <a:xfrm>
            <a:off x="4191000" y="6129168"/>
            <a:ext cx="1447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0571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400" b="1" dirty="0"/>
              <a:t>Advantages: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Softener is compact in nature and occupies small space.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Hardness </a:t>
            </a:r>
            <a:r>
              <a:rPr lang="en-IN" sz="2400" dirty="0" err="1"/>
              <a:t>upto</a:t>
            </a:r>
            <a:r>
              <a:rPr lang="en-IN" sz="2400" dirty="0"/>
              <a:t> 10 ppm can be achieved.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Easy to operate and maintain and low operation cost.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Water of any hardness can be made soft, no need to pre-test hardness of water.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Whether the zeolite is exhausted or not can be easily tested with soap solution.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2400" b="1" dirty="0"/>
          </a:p>
          <a:p>
            <a:pPr marL="0" indent="0" algn="just">
              <a:lnSpc>
                <a:spcPct val="170000"/>
              </a:lnSpc>
              <a:buNone/>
            </a:pPr>
            <a:endParaRPr lang="en-IN" sz="2400" b="1" dirty="0"/>
          </a:p>
          <a:p>
            <a:pPr algn="just">
              <a:lnSpc>
                <a:spcPct val="170000"/>
              </a:lnSpc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</p:spTree>
    <p:extLst>
      <p:ext uri="{BB962C8B-B14F-4D97-AF65-F5344CB8AC3E}">
        <p14:creationId xmlns:p14="http://schemas.microsoft.com/office/powerpoint/2010/main" val="41574617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91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400" b="1" dirty="0"/>
              <a:t>Limitations: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Water containing heavy metal ions like Fe</a:t>
            </a:r>
            <a:r>
              <a:rPr lang="en-IN" sz="2400" baseline="30000" dirty="0"/>
              <a:t>2+</a:t>
            </a:r>
            <a:r>
              <a:rPr lang="en-IN" sz="2400" dirty="0"/>
              <a:t> or Mn</a:t>
            </a:r>
            <a:r>
              <a:rPr lang="en-IN" sz="2400" baseline="30000" dirty="0"/>
              <a:t>2+</a:t>
            </a:r>
            <a:r>
              <a:rPr lang="en-IN" sz="2400" dirty="0"/>
              <a:t> forms permanent zeolite and can not be regenerated.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Hot water slowly destroy zeolite bed hence can not be purified.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Water containing mineral acid destroy zeolite.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Water containing colloidal or suspended impurities may choke zeolite bed hence pre-treatment of water is needed.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Though softening is carried out, equivalent amount of salinity is incorporated by this process.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Process is application only for small scale treatment of water.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endParaRPr lang="en-IN" sz="2400" b="1" dirty="0"/>
          </a:p>
          <a:p>
            <a:pPr marL="0" indent="0" algn="just">
              <a:lnSpc>
                <a:spcPct val="170000"/>
              </a:lnSpc>
              <a:buNone/>
            </a:pPr>
            <a:endParaRPr lang="en-IN" sz="2400" b="1" dirty="0"/>
          </a:p>
          <a:p>
            <a:pPr algn="just">
              <a:lnSpc>
                <a:spcPct val="170000"/>
              </a:lnSpc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</p:spTree>
    <p:extLst>
      <p:ext uri="{BB962C8B-B14F-4D97-AF65-F5344CB8AC3E}">
        <p14:creationId xmlns:p14="http://schemas.microsoft.com/office/powerpoint/2010/main" val="5560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400" b="1" dirty="0"/>
              <a:t>Applications: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Softening of water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It can be used to remove toxic metal cations or cationic impurities from industrial waste water.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dirty="0"/>
              <a:t>It is useful for reclaiming valuable metal cation from industrial waste water e.g. silver, copper, </a:t>
            </a:r>
            <a:r>
              <a:rPr lang="en-IN" sz="2400" dirty="0" err="1"/>
              <a:t>Cromium</a:t>
            </a:r>
            <a:r>
              <a:rPr lang="en-IN" sz="2400" dirty="0"/>
              <a:t>, lead etc.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endParaRPr lang="en-IN" sz="2400" b="1" dirty="0"/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endParaRPr lang="en-IN" sz="2400" b="1" dirty="0"/>
          </a:p>
          <a:p>
            <a:pPr marL="0" indent="0" algn="just">
              <a:lnSpc>
                <a:spcPct val="170000"/>
              </a:lnSpc>
              <a:buNone/>
            </a:pPr>
            <a:endParaRPr lang="en-IN" sz="2400" b="1" dirty="0"/>
          </a:p>
          <a:p>
            <a:pPr algn="just">
              <a:lnSpc>
                <a:spcPct val="170000"/>
              </a:lnSpc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</p:spTree>
    <p:extLst>
      <p:ext uri="{BB962C8B-B14F-4D97-AF65-F5344CB8AC3E}">
        <p14:creationId xmlns:p14="http://schemas.microsoft.com/office/powerpoint/2010/main" val="1640913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b="1" dirty="0"/>
              <a:t>What is zeolite? It’s types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b="1" dirty="0"/>
              <a:t>Structure of zeolite.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b="1" dirty="0"/>
              <a:t>Principle of Zeolite process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b="1" dirty="0"/>
              <a:t>Construction and working with diagram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IN" sz="2400" b="1" dirty="0"/>
              <a:t>Advantages, limitations and applications of zeolite process</a:t>
            </a:r>
          </a:p>
          <a:p>
            <a:pPr marL="457200" indent="-457200" algn="just">
              <a:lnSpc>
                <a:spcPct val="170000"/>
              </a:lnSpc>
              <a:buFont typeface="+mj-lt"/>
              <a:buAutoNum type="arabicPeriod"/>
            </a:pPr>
            <a:endParaRPr lang="en-IN" sz="2400" b="1" dirty="0"/>
          </a:p>
          <a:p>
            <a:pPr marL="0" indent="0" algn="just">
              <a:lnSpc>
                <a:spcPct val="170000"/>
              </a:lnSpc>
              <a:buNone/>
            </a:pPr>
            <a:endParaRPr lang="en-IN" sz="2400" b="1" dirty="0"/>
          </a:p>
          <a:p>
            <a:pPr algn="just">
              <a:lnSpc>
                <a:spcPct val="170000"/>
              </a:lnSpc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35529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562599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220000"/>
              </a:lnSpc>
              <a:buNone/>
            </a:pPr>
            <a:r>
              <a:rPr lang="en-IN" sz="3400" dirty="0"/>
              <a:t>Student should</a:t>
            </a:r>
          </a:p>
          <a:p>
            <a:pPr marL="536575" indent="0" algn="just">
              <a:lnSpc>
                <a:spcPct val="220000"/>
              </a:lnSpc>
            </a:pPr>
            <a:r>
              <a:rPr lang="en-IN" sz="3400" dirty="0"/>
              <a:t>	</a:t>
            </a:r>
            <a:r>
              <a:rPr lang="en-IN" sz="3400" dirty="0">
                <a:solidFill>
                  <a:srgbClr val="FF0000"/>
                </a:solidFill>
              </a:rPr>
              <a:t>Know</a:t>
            </a:r>
            <a:r>
              <a:rPr lang="en-IN" sz="3400" dirty="0"/>
              <a:t> the zeolite and its structure.</a:t>
            </a:r>
          </a:p>
          <a:p>
            <a:pPr marL="536575" indent="0" algn="just">
              <a:lnSpc>
                <a:spcPct val="220000"/>
              </a:lnSpc>
            </a:pPr>
            <a:r>
              <a:rPr lang="en-IN" sz="3400" dirty="0"/>
              <a:t>	</a:t>
            </a:r>
            <a:r>
              <a:rPr lang="en-IN" sz="3400" dirty="0">
                <a:solidFill>
                  <a:srgbClr val="FF0000"/>
                </a:solidFill>
              </a:rPr>
              <a:t>Explain</a:t>
            </a:r>
            <a:r>
              <a:rPr lang="en-IN" sz="3400" dirty="0"/>
              <a:t> the principle, construction and working of zeolite 	process.</a:t>
            </a:r>
          </a:p>
          <a:p>
            <a:pPr marL="536575" indent="0" algn="just">
              <a:lnSpc>
                <a:spcPct val="220000"/>
              </a:lnSpc>
            </a:pPr>
            <a:r>
              <a:rPr lang="en-IN" sz="3400" dirty="0"/>
              <a:t>	</a:t>
            </a:r>
            <a:r>
              <a:rPr lang="en-IN" sz="3400" dirty="0">
                <a:solidFill>
                  <a:srgbClr val="FF0000"/>
                </a:solidFill>
              </a:rPr>
              <a:t>Explain</a:t>
            </a:r>
            <a:r>
              <a:rPr lang="en-IN" sz="3400" dirty="0"/>
              <a:t> advantages, limitations and applications of zeolite 	process.</a:t>
            </a:r>
            <a:endParaRPr lang="en-IN" sz="2400" dirty="0"/>
          </a:p>
          <a:p>
            <a:pPr marL="0" indent="0" algn="just">
              <a:lnSpc>
                <a:spcPct val="170000"/>
              </a:lnSpc>
              <a:buNone/>
            </a:pPr>
            <a:r>
              <a:rPr lang="en-IN" sz="2400" dirty="0"/>
              <a:t>	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Learning outcomes</a:t>
            </a:r>
          </a:p>
        </p:txBody>
      </p:sp>
    </p:spTree>
    <p:extLst>
      <p:ext uri="{BB962C8B-B14F-4D97-AF65-F5344CB8AC3E}">
        <p14:creationId xmlns:p14="http://schemas.microsoft.com/office/powerpoint/2010/main" val="397499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5562599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</a:pPr>
            <a:r>
              <a:rPr lang="en-IN" sz="2400" dirty="0"/>
              <a:t>Zeolite is a complex mixture of metal aluminosilicate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While sodium zeolite is a hydrated sodium aluminosilicate represented as Na</a:t>
            </a:r>
            <a:r>
              <a:rPr lang="en-IN" sz="2400" baseline="-25000" dirty="0"/>
              <a:t>2</a:t>
            </a:r>
            <a:r>
              <a:rPr lang="en-IN" sz="2400" dirty="0"/>
              <a:t>Ze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Sodium zeolite can be written as </a:t>
            </a:r>
            <a:r>
              <a:rPr lang="en-IN" sz="2400" dirty="0" err="1"/>
              <a:t>Na</a:t>
            </a:r>
            <a:r>
              <a:rPr lang="en-IN" sz="2400" baseline="-25000" dirty="0" err="1"/>
              <a:t>x</a:t>
            </a:r>
            <a:r>
              <a:rPr lang="en-IN" sz="2400" baseline="30000" dirty="0"/>
              <a:t>+</a:t>
            </a:r>
            <a:r>
              <a:rPr lang="en-IN" sz="2400" dirty="0"/>
              <a:t>[(Al</a:t>
            </a:r>
            <a:r>
              <a:rPr lang="en-IN" sz="2400" baseline="-25000" dirty="0"/>
              <a:t>2</a:t>
            </a:r>
            <a:r>
              <a:rPr lang="en-IN" sz="2400" dirty="0"/>
              <a:t>O</a:t>
            </a:r>
            <a:r>
              <a:rPr lang="en-IN" sz="2400" baseline="-25000" dirty="0"/>
              <a:t>3</a:t>
            </a:r>
            <a:r>
              <a:rPr lang="en-IN" sz="2400" dirty="0"/>
              <a:t>)</a:t>
            </a:r>
            <a:r>
              <a:rPr lang="en-IN" sz="2400" baseline="-25000" dirty="0"/>
              <a:t>x</a:t>
            </a:r>
            <a:r>
              <a:rPr lang="en-IN" sz="2400" dirty="0"/>
              <a:t>(SiO</a:t>
            </a:r>
            <a:r>
              <a:rPr lang="en-IN" sz="2400" baseline="-25000" dirty="0"/>
              <a:t>2</a:t>
            </a:r>
            <a:r>
              <a:rPr lang="en-IN" sz="2400" dirty="0"/>
              <a:t>)</a:t>
            </a:r>
            <a:r>
              <a:rPr lang="en-IN" sz="2400" baseline="-25000" dirty="0"/>
              <a:t>y</a:t>
            </a:r>
            <a:r>
              <a:rPr lang="en-IN" sz="2400" dirty="0"/>
              <a:t>ZH</a:t>
            </a:r>
            <a:r>
              <a:rPr lang="en-IN" sz="2400" baseline="-25000" dirty="0"/>
              <a:t>2</a:t>
            </a:r>
            <a:r>
              <a:rPr lang="en-IN" sz="2400" dirty="0"/>
              <a:t>O], Where y&gt;x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Zeolite can also be called as </a:t>
            </a:r>
            <a:r>
              <a:rPr lang="en-IN" sz="2400" dirty="0" err="1"/>
              <a:t>Permutit</a:t>
            </a:r>
            <a:endParaRPr lang="en-IN" sz="2400" dirty="0"/>
          </a:p>
          <a:p>
            <a:pPr algn="just">
              <a:lnSpc>
                <a:spcPct val="170000"/>
              </a:lnSpc>
            </a:pPr>
            <a:r>
              <a:rPr lang="en-IN" sz="2400" dirty="0"/>
              <a:t>Hence zeolite process is also called as </a:t>
            </a:r>
            <a:r>
              <a:rPr lang="en-IN" sz="2400" dirty="0" err="1"/>
              <a:t>permutit’s</a:t>
            </a:r>
            <a:r>
              <a:rPr lang="en-IN" sz="2400" dirty="0"/>
              <a:t> process or Cation exchange process.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</p:spTree>
    <p:extLst>
      <p:ext uri="{BB962C8B-B14F-4D97-AF65-F5344CB8AC3E}">
        <p14:creationId xmlns:p14="http://schemas.microsoft.com/office/powerpoint/2010/main" val="3974992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599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n-IN" sz="2600" dirty="0"/>
              <a:t>It has ability to exchange it’s sodium cation with hardness causing ions present in water.</a:t>
            </a:r>
          </a:p>
          <a:p>
            <a:pPr algn="just">
              <a:lnSpc>
                <a:spcPct val="170000"/>
              </a:lnSpc>
            </a:pPr>
            <a:r>
              <a:rPr lang="en-IN" sz="2600" dirty="0"/>
              <a:t>Based on occurrence sodium zeolite are of two types, Natural and Synthetic zeolite.</a:t>
            </a:r>
          </a:p>
          <a:p>
            <a:pPr algn="just">
              <a:lnSpc>
                <a:spcPct val="170000"/>
              </a:lnSpc>
            </a:pPr>
            <a:r>
              <a:rPr lang="en-IN" sz="2600" dirty="0"/>
              <a:t>Natural zeolite are  present in porous rocks</a:t>
            </a:r>
          </a:p>
          <a:p>
            <a:pPr algn="just">
              <a:lnSpc>
                <a:spcPct val="170000"/>
              </a:lnSpc>
            </a:pPr>
            <a:r>
              <a:rPr lang="en-IN" sz="2600" dirty="0"/>
              <a:t>Synthetic zeolite are prepared by fusion of Soda, silica and Alumina.</a:t>
            </a:r>
          </a:p>
          <a:p>
            <a:pPr algn="just">
              <a:lnSpc>
                <a:spcPct val="170000"/>
              </a:lnSpc>
            </a:pPr>
            <a:r>
              <a:rPr lang="en-IN" sz="2600" dirty="0"/>
              <a:t>Synthetic zeolite are powdered and have higher cation exchange properties. </a:t>
            </a:r>
          </a:p>
          <a:p>
            <a:pPr algn="just">
              <a:lnSpc>
                <a:spcPct val="170000"/>
              </a:lnSpc>
            </a:pP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</p:spTree>
    <p:extLst>
      <p:ext uri="{BB962C8B-B14F-4D97-AF65-F5344CB8AC3E}">
        <p14:creationId xmlns:p14="http://schemas.microsoft.com/office/powerpoint/2010/main" val="204892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59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400" b="1" dirty="0"/>
              <a:t>Structure of Zeolite: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Zeolite has a hexagonal capillary structure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It consist of large number of Si, Al and Oxygen atoms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These atoms occupies edges of hexagonal capillary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Si is connected to four oxygen atoms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Al is connected to four oxygen atoms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Some times oxygen is shared between Si and Al or two Si atoms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Aluminium tetrahedron bears oxygen with –</a:t>
            </a:r>
            <a:r>
              <a:rPr lang="en-IN" sz="2400" dirty="0" err="1"/>
              <a:t>Ve</a:t>
            </a:r>
            <a:r>
              <a:rPr lang="en-IN" sz="2400" dirty="0"/>
              <a:t> charge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This –</a:t>
            </a:r>
            <a:r>
              <a:rPr lang="en-IN" sz="2400" dirty="0" err="1"/>
              <a:t>Ve</a:t>
            </a:r>
            <a:r>
              <a:rPr lang="en-IN" sz="2400" dirty="0"/>
              <a:t> charge is balance by Na</a:t>
            </a:r>
            <a:r>
              <a:rPr lang="en-IN" sz="2400" baseline="30000" dirty="0"/>
              <a:t>+ </a:t>
            </a:r>
            <a:r>
              <a:rPr lang="en-IN" sz="2400" dirty="0"/>
              <a:t>inside the hexagonal capillary.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</p:spTree>
    <p:extLst>
      <p:ext uri="{BB962C8B-B14F-4D97-AF65-F5344CB8AC3E}">
        <p14:creationId xmlns:p14="http://schemas.microsoft.com/office/powerpoint/2010/main" val="253148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5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400" b="1" dirty="0"/>
              <a:t>Principle: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When water is passed through zeolite bed 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Due to its ability to exchange cation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Hardness causing cations are exchanged by sodium cation present with zeolite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As hardness causing cations are removed, water is said to be mad soft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Here equivalent amount of sodium ions are given in water.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</p:spTree>
    <p:extLst>
      <p:ext uri="{BB962C8B-B14F-4D97-AF65-F5344CB8AC3E}">
        <p14:creationId xmlns:p14="http://schemas.microsoft.com/office/powerpoint/2010/main" val="2572442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5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400" b="1" dirty="0"/>
              <a:t>Diagram: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5D9FEA5-7800-4653-924A-16B11199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447800"/>
            <a:ext cx="2343150" cy="500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A114FB-562F-4753-9331-C6DD4AA1A2FD}"/>
              </a:ext>
            </a:extLst>
          </p:cNvPr>
          <p:cNvSpPr txBox="1"/>
          <p:nvPr/>
        </p:nvSpPr>
        <p:spPr>
          <a:xfrm>
            <a:off x="5863645" y="1529834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Hard water inlet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23965C-1376-46DD-9632-29CB5B41EF2B}"/>
              </a:ext>
            </a:extLst>
          </p:cNvPr>
          <p:cNvSpPr txBox="1"/>
          <p:nvPr/>
        </p:nvSpPr>
        <p:spPr>
          <a:xfrm flipH="1">
            <a:off x="337130" y="1764268"/>
            <a:ext cx="2939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Brine inlet for regeneration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C06D2F-F8D1-4146-8747-4F6981910D8C}"/>
              </a:ext>
            </a:extLst>
          </p:cNvPr>
          <p:cNvCxnSpPr/>
          <p:nvPr/>
        </p:nvCxnSpPr>
        <p:spPr>
          <a:xfrm flipV="1">
            <a:off x="3048000" y="1817132"/>
            <a:ext cx="457200" cy="164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B3F1E2-034B-414E-BBF7-0A8619050A55}"/>
              </a:ext>
            </a:extLst>
          </p:cNvPr>
          <p:cNvCxnSpPr>
            <a:stCxn id="5" idx="1"/>
          </p:cNvCxnSpPr>
          <p:nvPr/>
        </p:nvCxnSpPr>
        <p:spPr>
          <a:xfrm flipH="1">
            <a:off x="5105400" y="1714500"/>
            <a:ext cx="758245" cy="49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0422B3-8062-4C4F-B3AE-39E7B03B31DA}"/>
              </a:ext>
            </a:extLst>
          </p:cNvPr>
          <p:cNvSpPr txBox="1"/>
          <p:nvPr/>
        </p:nvSpPr>
        <p:spPr>
          <a:xfrm>
            <a:off x="1981200" y="297942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Gravels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70EC7A-92A1-44E3-AC99-DB33B1758B42}"/>
              </a:ext>
            </a:extLst>
          </p:cNvPr>
          <p:cNvCxnSpPr>
            <a:cxnSpLocks/>
          </p:cNvCxnSpPr>
          <p:nvPr/>
        </p:nvCxnSpPr>
        <p:spPr>
          <a:xfrm>
            <a:off x="2857499" y="3205107"/>
            <a:ext cx="1000121" cy="152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1E986B9-4CDE-4429-AE39-1378D4D0FB7F}"/>
              </a:ext>
            </a:extLst>
          </p:cNvPr>
          <p:cNvSpPr txBox="1"/>
          <p:nvPr/>
        </p:nvSpPr>
        <p:spPr>
          <a:xfrm>
            <a:off x="6248400" y="49530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Soft water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D93BC13-6212-4DE5-BB64-6FA78131961D}"/>
              </a:ext>
            </a:extLst>
          </p:cNvPr>
          <p:cNvCxnSpPr>
            <a:stCxn id="19" idx="1"/>
          </p:cNvCxnSpPr>
          <p:nvPr/>
        </p:nvCxnSpPr>
        <p:spPr>
          <a:xfrm flipH="1">
            <a:off x="5105400" y="5137666"/>
            <a:ext cx="1143000" cy="4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EA653B6-D574-4325-AFC0-04D2F423F20F}"/>
              </a:ext>
            </a:extLst>
          </p:cNvPr>
          <p:cNvSpPr txBox="1"/>
          <p:nvPr/>
        </p:nvSpPr>
        <p:spPr>
          <a:xfrm>
            <a:off x="1676400" y="5715000"/>
            <a:ext cx="2019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Regeneration waste outlet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2E47C6-A627-4A66-B2EA-376D205182D7}"/>
              </a:ext>
            </a:extLst>
          </p:cNvPr>
          <p:cNvCxnSpPr/>
          <p:nvPr/>
        </p:nvCxnSpPr>
        <p:spPr>
          <a:xfrm>
            <a:off x="3124200" y="6096000"/>
            <a:ext cx="83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AF8C03D-E04F-42CD-97B0-B9DD03DE798D}"/>
              </a:ext>
            </a:extLst>
          </p:cNvPr>
          <p:cNvSpPr txBox="1"/>
          <p:nvPr/>
        </p:nvSpPr>
        <p:spPr>
          <a:xfrm>
            <a:off x="6324600" y="5867400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Soft water outlet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55029A-ACB3-44DF-B017-838D3CF8F9E2}"/>
              </a:ext>
            </a:extLst>
          </p:cNvPr>
          <p:cNvCxnSpPr>
            <a:stCxn id="25" idx="1"/>
          </p:cNvCxnSpPr>
          <p:nvPr/>
        </p:nvCxnSpPr>
        <p:spPr>
          <a:xfrm flipH="1">
            <a:off x="5105400" y="6052066"/>
            <a:ext cx="1219200" cy="4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520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5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400" b="1" dirty="0"/>
              <a:t>Construction: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The zeolite softener consist of a tank provided with two inlet and two outlet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First inlet allows hardwater to enter in the softener, while second one is used to purge NaCl solution for regeneration.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Generally 10% NaCl solution is used for regeneration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In case of outlet one outlet is used to obtain soft water and second one to  drain regeneration waste.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</p:spTree>
    <p:extLst>
      <p:ext uri="{BB962C8B-B14F-4D97-AF65-F5344CB8AC3E}">
        <p14:creationId xmlns:p14="http://schemas.microsoft.com/office/powerpoint/2010/main" val="43664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1A87-574C-408A-ADA7-BD49C474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599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en-IN" sz="2400" b="1" dirty="0"/>
              <a:t>Construction: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The tank is also provided with a perforated horizontal plate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The plate provide support for the zeolite bed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On this perforated plate coarse powdered zeolite bed is placed.</a:t>
            </a:r>
          </a:p>
          <a:p>
            <a:pPr algn="just">
              <a:lnSpc>
                <a:spcPct val="170000"/>
              </a:lnSpc>
            </a:pPr>
            <a:r>
              <a:rPr lang="en-IN" sz="2400" dirty="0"/>
              <a:t>Zeolite bed is covered by gravels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2532E1-A01E-4932-9039-662B2D668391}"/>
              </a:ext>
            </a:extLst>
          </p:cNvPr>
          <p:cNvSpPr txBox="1">
            <a:spLocks/>
          </p:cNvSpPr>
          <p:nvPr/>
        </p:nvSpPr>
        <p:spPr>
          <a:xfrm>
            <a:off x="457200" y="228601"/>
            <a:ext cx="8229600" cy="68580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Zeolite process</a:t>
            </a:r>
          </a:p>
        </p:txBody>
      </p:sp>
    </p:spTree>
    <p:extLst>
      <p:ext uri="{BB962C8B-B14F-4D97-AF65-F5344CB8AC3E}">
        <p14:creationId xmlns:p14="http://schemas.microsoft.com/office/powerpoint/2010/main" val="3479889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854</Words>
  <Application>Microsoft Office PowerPoint</Application>
  <PresentationFormat>On-screen Show (4:3)</PresentationFormat>
  <Paragraphs>132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Zeolite Process/ Cation exchange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Guest</dc:creator>
  <cp:lastModifiedBy>Dr. Prashant Umape</cp:lastModifiedBy>
  <cp:revision>346</cp:revision>
  <dcterms:created xsi:type="dcterms:W3CDTF">2018-02-20T11:27:13Z</dcterms:created>
  <dcterms:modified xsi:type="dcterms:W3CDTF">2023-09-21T08:40:47Z</dcterms:modified>
</cp:coreProperties>
</file>