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2"/>
  </p:notesMasterIdLst>
  <p:sldIdLst>
    <p:sldId id="256" r:id="rId2"/>
    <p:sldId id="257" r:id="rId3"/>
    <p:sldId id="463" r:id="rId4"/>
    <p:sldId id="468" r:id="rId5"/>
    <p:sldId id="462" r:id="rId6"/>
    <p:sldId id="464" r:id="rId7"/>
    <p:sldId id="465" r:id="rId8"/>
    <p:sldId id="466" r:id="rId9"/>
    <p:sldId id="467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DEA61-02F9-43D9-BDEA-1F8AC37551F1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ECE6-4DFB-4D9E-A9C5-DD5A6E9FF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4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5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0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4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48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2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536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2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3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6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0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A41D-E351-4B5A-9F34-457275A55606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7F8CEB-AF4C-47BD-B9D5-53A95F8EDE13}"/>
              </a:ext>
            </a:extLst>
          </p:cNvPr>
          <p:cNvSpPr>
            <a:spLocks noGrp="1"/>
          </p:cNvSpPr>
          <p:nvPr/>
        </p:nvSpPr>
        <p:spPr>
          <a:xfrm>
            <a:off x="775240" y="1052736"/>
            <a:ext cx="7648996" cy="2664296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>
                <a:solidFill>
                  <a:srgbClr val="FFFF00"/>
                </a:solidFill>
                <a:effectLst/>
              </a:rPr>
              <a:t>Unit III</a:t>
            </a:r>
            <a:br>
              <a:rPr lang="en-IN" dirty="0">
                <a:solidFill>
                  <a:srgbClr val="FFFF00"/>
                </a:solidFill>
                <a:effectLst/>
              </a:rPr>
            </a:br>
            <a:r>
              <a:rPr lang="en-IN" dirty="0">
                <a:solidFill>
                  <a:srgbClr val="FFFF00"/>
                </a:solidFill>
                <a:effectLst/>
              </a:rPr>
              <a:t>Engineering Materials</a:t>
            </a:r>
          </a:p>
          <a:p>
            <a:pPr algn="ctr"/>
            <a:r>
              <a:rPr lang="en-IN" dirty="0">
                <a:solidFill>
                  <a:srgbClr val="00B050"/>
                </a:solidFill>
                <a:effectLst/>
              </a:rPr>
              <a:t>Topic: conducting polymers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03E937-24BD-4DF8-9132-F6EB5CB92FF2}"/>
              </a:ext>
            </a:extLst>
          </p:cNvPr>
          <p:cNvSpPr>
            <a:spLocks noGrp="1"/>
          </p:cNvSpPr>
          <p:nvPr/>
        </p:nvSpPr>
        <p:spPr>
          <a:xfrm>
            <a:off x="1375672" y="4257878"/>
            <a:ext cx="6500858" cy="190742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50800" dist="25400" dir="13500000">
              <a:srgbClr val="000000">
                <a:alpha val="55000"/>
              </a:srgbClr>
            </a:inn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100584" tIns="4572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dirty="0"/>
              <a:t>Dr. P. G. </a:t>
            </a:r>
            <a:r>
              <a:rPr lang="en-US" sz="2800" dirty="0" err="1"/>
              <a:t>Umape</a:t>
            </a:r>
            <a:endParaRPr lang="en-US" sz="2800" dirty="0"/>
          </a:p>
          <a:p>
            <a:pPr algn="ctr"/>
            <a:r>
              <a:rPr lang="en-US" sz="2800" dirty="0"/>
              <a:t>Department of Applied Science</a:t>
            </a:r>
          </a:p>
          <a:p>
            <a:pPr algn="ctr"/>
            <a:r>
              <a:rPr lang="en-US" sz="2800" dirty="0" err="1"/>
              <a:t>Pune</a:t>
            </a:r>
            <a:r>
              <a:rPr lang="en-US" sz="2800" dirty="0"/>
              <a:t> Institute of Computer Technology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439472" cy="5688632"/>
          </a:xfrm>
        </p:spPr>
        <p:txBody>
          <a:bodyPr anchor="t">
            <a:noAutofit/>
          </a:bodyPr>
          <a:lstStyle/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Learning outcomes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96752"/>
            <a:ext cx="8439472" cy="5075312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Students will be able to	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Conducting polymers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409604" y="838224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s-ES" sz="2000" b="1" dirty="0" err="1">
                <a:latin typeface="Bookman Old Style" pitchFamily="18" charset="0"/>
                <a:cs typeface="Times New Roman" pitchFamily="18" charset="0"/>
              </a:rPr>
              <a:t>Eg</a:t>
            </a:r>
            <a:r>
              <a:rPr lang="es-ES" sz="2000" b="1" dirty="0">
                <a:latin typeface="Bookman Old Style" pitchFamily="18" charset="0"/>
                <a:cs typeface="Times New Roman" pitchFamily="18" charset="0"/>
              </a:rPr>
              <a:t>.: </a:t>
            </a:r>
            <a:r>
              <a:rPr lang="es-ES" sz="2000" b="1" dirty="0" err="1">
                <a:latin typeface="Bookman Old Style" pitchFamily="18" charset="0"/>
                <a:cs typeface="Times New Roman" pitchFamily="18" charset="0"/>
              </a:rPr>
              <a:t>Polyacetylene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,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Polyaniline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,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polythiopene</a:t>
            </a: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es-ES" sz="2000" b="1" dirty="0">
              <a:latin typeface="Bookman Old Style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s-ES" sz="2000" b="1" dirty="0" err="1">
                <a:latin typeface="Bookman Old Style" pitchFamily="18" charset="0"/>
                <a:cs typeface="Times New Roman" pitchFamily="18" charset="0"/>
              </a:rPr>
              <a:t>Types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: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Intrinsic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&amp;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Extrinsic</a:t>
            </a: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s-ES" sz="2000" b="1" dirty="0" err="1">
                <a:latin typeface="Bookman Old Style" pitchFamily="18" charset="0"/>
                <a:cs typeface="Times New Roman" pitchFamily="18" charset="0"/>
              </a:rPr>
              <a:t>Structural</a:t>
            </a:r>
            <a:r>
              <a:rPr lang="es-ES" sz="2000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000" b="1" dirty="0" err="1">
                <a:latin typeface="Bookman Old Style" pitchFamily="18" charset="0"/>
                <a:cs typeface="Times New Roman" pitchFamily="18" charset="0"/>
              </a:rPr>
              <a:t>Requirement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: </a:t>
            </a:r>
          </a:p>
          <a:p>
            <a:pPr marL="457200" indent="-457200">
              <a:buAutoNum type="arabicParenR"/>
              <a:defRPr/>
            </a:pP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Planar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&amp;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highly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crystalline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, </a:t>
            </a:r>
          </a:p>
          <a:p>
            <a:pPr marL="457200" indent="-457200">
              <a:buAutoNum type="arabicParenR"/>
              <a:defRPr/>
            </a:pP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Linear</a:t>
            </a:r>
          </a:p>
          <a:p>
            <a:pPr marL="457200" indent="-457200">
              <a:buAutoNum type="arabicParenR"/>
              <a:defRPr/>
            </a:pP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Presence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of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conjugation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(free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mobile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000" dirty="0" err="1">
                <a:latin typeface="Bookman Old Style" pitchFamily="18" charset="0"/>
                <a:cs typeface="Times New Roman" pitchFamily="18" charset="0"/>
              </a:rPr>
              <a:t>electrons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)</a:t>
            </a:r>
          </a:p>
          <a:p>
            <a:pPr>
              <a:buNone/>
              <a:defRPr/>
            </a:pPr>
            <a:r>
              <a:rPr lang="es-ES" sz="2000" b="1" dirty="0">
                <a:latin typeface="Bookman Old Style" pitchFamily="18" charset="0"/>
                <a:cs typeface="Times New Roman" pitchFamily="18" charset="0"/>
              </a:rPr>
              <a:t>Doping</a:t>
            </a: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: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Polymer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has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to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be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disturbed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-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either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by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removing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electrons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from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(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oxidation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),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or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inserting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them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into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(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reduction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)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into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the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material.</a:t>
            </a:r>
          </a:p>
          <a:p>
            <a:pPr>
              <a:defRPr/>
            </a:pP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There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are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two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types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of doping:</a:t>
            </a:r>
          </a:p>
          <a:p>
            <a:pPr marL="457200" indent="-457200">
              <a:buNone/>
              <a:defRPr/>
            </a:pPr>
            <a:r>
              <a:rPr lang="es-ES" sz="1800" b="1" i="1" dirty="0">
                <a:latin typeface="Bookman Old Style" pitchFamily="18" charset="0"/>
                <a:cs typeface="Times New Roman" pitchFamily="18" charset="0"/>
              </a:rPr>
              <a:t>p-</a:t>
            </a:r>
            <a:r>
              <a:rPr lang="es-ES" sz="1800" b="1" dirty="0">
                <a:latin typeface="Bookman Old Style" pitchFamily="18" charset="0"/>
                <a:cs typeface="Times New Roman" pitchFamily="18" charset="0"/>
              </a:rPr>
              <a:t>doping: 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Oxidation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with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halogen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None/>
              <a:defRPr/>
            </a:pP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		     (positive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charge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developed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on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polymer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None/>
              <a:defRPr/>
            </a:pPr>
            <a:r>
              <a:rPr lang="es-ES" sz="1800" b="1" i="1" dirty="0">
                <a:latin typeface="Bookman Old Style" pitchFamily="18" charset="0"/>
                <a:cs typeface="Times New Roman" pitchFamily="18" charset="0"/>
              </a:rPr>
              <a:t>n</a:t>
            </a:r>
            <a:r>
              <a:rPr lang="es-ES" sz="1800" b="1" dirty="0">
                <a:latin typeface="Bookman Old Style" pitchFamily="18" charset="0"/>
                <a:cs typeface="Times New Roman" pitchFamily="18" charset="0"/>
              </a:rPr>
              <a:t>-doping: 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Reduction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with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alkali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metal </a:t>
            </a:r>
          </a:p>
          <a:p>
            <a:pPr marL="457200" indent="-457200">
              <a:buNone/>
              <a:defRPr/>
            </a:pP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	   	      (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negative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charge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developed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on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1800" dirty="0" err="1">
                <a:latin typeface="Bookman Old Style" pitchFamily="18" charset="0"/>
                <a:cs typeface="Times New Roman" pitchFamily="18" charset="0"/>
              </a:rPr>
              <a:t>polymer</a:t>
            </a:r>
            <a:r>
              <a:rPr lang="es-ES" sz="1800" dirty="0">
                <a:latin typeface="Bookman Old Style" pitchFamily="18" charset="0"/>
                <a:cs typeface="Times New Roman" pitchFamily="18" charset="0"/>
              </a:rPr>
              <a:t>) </a:t>
            </a:r>
            <a:endParaRPr lang="en-US" sz="1800" dirty="0">
              <a:latin typeface="Bookman Old Style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>
              <a:defRPr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                                                                                                                           </a:t>
            </a:r>
            <a:r>
              <a:rPr lang="es-ES" sz="2000" dirty="0">
                <a:latin typeface="Bookman Old Style" pitchFamily="18" charset="0"/>
              </a:rPr>
              <a:t> </a:t>
            </a:r>
          </a:p>
          <a:p>
            <a:pPr>
              <a:defRPr/>
            </a:pPr>
            <a:endParaRPr lang="en-US" sz="2000" dirty="0">
              <a:latin typeface="Bookman Old Style" pitchFamily="18" charset="0"/>
            </a:endParaRPr>
          </a:p>
        </p:txBody>
      </p:sp>
      <p:pic>
        <p:nvPicPr>
          <p:cNvPr id="6" name="Picture 5" descr="Polyacetyle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55417"/>
            <a:ext cx="4038600" cy="111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Image result for examples of conducting polymers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52542"/>
            <a:ext cx="3124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B98BD-0470-6A41-256B-EF4A89E2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8CF4-2D5E-C97D-79A6-8A437081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Conducting polymers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38FC1-7360-F8CF-86CC-45BD97F17474}"/>
              </a:ext>
            </a:extLst>
          </p:cNvPr>
          <p:cNvSpPr>
            <a:spLocks noGrp="1"/>
          </p:cNvSpPr>
          <p:nvPr/>
        </p:nvSpPr>
        <p:spPr bwMode="auto">
          <a:xfrm>
            <a:off x="409604" y="838224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>
              <a:defRPr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s-ES" sz="2000" dirty="0">
                <a:latin typeface="Bookman Old Style" pitchFamily="18" charset="0"/>
                <a:cs typeface="Times New Roman" pitchFamily="18" charset="0"/>
              </a:rPr>
              <a:t>                                                                                                                            </a:t>
            </a:r>
            <a:r>
              <a:rPr lang="es-ES" sz="2000" dirty="0">
                <a:latin typeface="Bookman Old Style" pitchFamily="18" charset="0"/>
              </a:rPr>
              <a:t> </a:t>
            </a:r>
          </a:p>
          <a:p>
            <a:pPr>
              <a:defRPr/>
            </a:pP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3A261-BD45-8902-FD7D-EF197819D64A}"/>
              </a:ext>
            </a:extLst>
          </p:cNvPr>
          <p:cNvSpPr txBox="1"/>
          <p:nvPr/>
        </p:nvSpPr>
        <p:spPr>
          <a:xfrm>
            <a:off x="1043608" y="1340768"/>
            <a:ext cx="7200800" cy="371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(CH)</a:t>
            </a:r>
            <a:r>
              <a:rPr lang="pl-PL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x</a:t>
            </a: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+ 3 I</a:t>
            </a:r>
            <a:r>
              <a:rPr lang="pl-PL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en-US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                       </a:t>
            </a: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 2 (CH)</a:t>
            </a:r>
            <a:r>
              <a:rPr lang="pl-PL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x</a:t>
            </a:r>
            <a:r>
              <a:rPr lang="pl-PL" sz="2400" b="0" i="0" u="none" strike="noStrike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+</a:t>
            </a: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I</a:t>
            </a:r>
            <a:r>
              <a:rPr lang="pl-PL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3</a:t>
            </a:r>
            <a:r>
              <a:rPr lang="pl-PL" sz="2400" b="0" i="0" u="none" strike="noStrike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-</a:t>
            </a:r>
          </a:p>
          <a:p>
            <a:pPr>
              <a:lnSpc>
                <a:spcPct val="200000"/>
              </a:lnSpc>
            </a:pPr>
            <a:r>
              <a:rPr lang="en-IN" sz="16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Polyacetylene   Iodine                     p-Doped </a:t>
            </a:r>
            <a:r>
              <a:rPr lang="en-IN" sz="1600" b="0" i="0" u="none" strike="noStrike" baseline="0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polyecetylene</a:t>
            </a:r>
            <a:r>
              <a:rPr lang="en-IN" sz="16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it-IT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2(CH)</a:t>
            </a:r>
            <a:r>
              <a:rPr lang="it-IT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x</a:t>
            </a:r>
            <a:r>
              <a:rPr lang="it-IT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+ FeCI</a:t>
            </a:r>
            <a:r>
              <a:rPr lang="it-IT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3   </a:t>
            </a:r>
            <a:r>
              <a:rPr lang="it-IT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            2 (CH)</a:t>
            </a:r>
            <a:r>
              <a:rPr lang="it-IT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x</a:t>
            </a:r>
            <a:r>
              <a:rPr lang="it-IT" sz="2400" b="0" i="0" u="none" strike="noStrike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+</a:t>
            </a:r>
            <a:r>
              <a:rPr lang="it-IT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FeCI</a:t>
            </a:r>
            <a:r>
              <a:rPr lang="it-IT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4</a:t>
            </a:r>
            <a:r>
              <a:rPr lang="it-IT" sz="2400" b="0" i="0" u="none" strike="noStrike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-</a:t>
            </a:r>
            <a:r>
              <a:rPr lang="it-IT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+ FeCI</a:t>
            </a:r>
            <a:r>
              <a:rPr lang="it-IT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  <a:r>
              <a:rPr lang="it-IT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rgbClr val="FFFF00"/>
                </a:solidFill>
                <a:latin typeface="Bookman Old Style" panose="02050604050505020204" pitchFamily="18" charset="0"/>
              </a:rPr>
              <a:t>Polyacetylene                                    p-Dope </a:t>
            </a:r>
            <a:r>
              <a:rPr lang="en-IN" sz="1600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polyecetylene</a:t>
            </a:r>
            <a:r>
              <a:rPr lang="en-IN" sz="1600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(CH)</a:t>
            </a:r>
            <a:r>
              <a:rPr lang="pl-PL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x </a:t>
            </a: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+ Na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              </a:t>
            </a: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(CH)</a:t>
            </a:r>
            <a:r>
              <a:rPr lang="pl-PL" sz="2400" b="0" i="0" u="none" strike="noStrike" baseline="-25000" dirty="0">
                <a:solidFill>
                  <a:srgbClr val="FFFF00"/>
                </a:solidFill>
                <a:latin typeface="Bookman Old Style" panose="02050604050505020204" pitchFamily="18" charset="0"/>
              </a:rPr>
              <a:t>x</a:t>
            </a:r>
            <a:r>
              <a:rPr lang="pl-PL" sz="2400" b="0" i="0" u="none" strike="noStrike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-</a:t>
            </a:r>
            <a:r>
              <a:rPr lang="pl-PL" sz="2400" b="0" i="0" u="none" strike="noStrike" baseline="0" dirty="0">
                <a:solidFill>
                  <a:srgbClr val="FFFF00"/>
                </a:solidFill>
                <a:latin typeface="Bookman Old Style" panose="02050604050505020204" pitchFamily="18" charset="0"/>
              </a:rPr>
              <a:t> Na</a:t>
            </a:r>
            <a:r>
              <a:rPr lang="pl-PL" sz="2400" b="0" i="0" u="none" strike="noStrike" baseline="30000" dirty="0">
                <a:solidFill>
                  <a:srgbClr val="FFFF00"/>
                </a:solidFill>
                <a:latin typeface="Bookman Old Style" panose="02050604050505020204" pitchFamily="18" charset="0"/>
              </a:rPr>
              <a:t>+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rgbClr val="FFFF00"/>
                </a:solidFill>
                <a:latin typeface="Bookman Old Style" panose="02050604050505020204" pitchFamily="18" charset="0"/>
              </a:rPr>
              <a:t>Polyacetylene Sodium            n-Doped </a:t>
            </a:r>
            <a:r>
              <a:rPr lang="en-IN" sz="1600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polyecetylene</a:t>
            </a:r>
            <a:r>
              <a:rPr lang="en-IN" sz="1600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FB93-613E-B838-AF85-174D95595CA9}"/>
              </a:ext>
            </a:extLst>
          </p:cNvPr>
          <p:cNvCxnSpPr/>
          <p:nvPr/>
        </p:nvCxnSpPr>
        <p:spPr>
          <a:xfrm>
            <a:off x="3131840" y="1844824"/>
            <a:ext cx="122413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F488C7-8C7C-3C60-4CB7-5DF443720E3A}"/>
              </a:ext>
            </a:extLst>
          </p:cNvPr>
          <p:cNvCxnSpPr/>
          <p:nvPr/>
        </p:nvCxnSpPr>
        <p:spPr>
          <a:xfrm>
            <a:off x="3347864" y="3068960"/>
            <a:ext cx="122413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A51F1-D762-A690-3F3F-26DD0C0F75A3}"/>
              </a:ext>
            </a:extLst>
          </p:cNvPr>
          <p:cNvCxnSpPr/>
          <p:nvPr/>
        </p:nvCxnSpPr>
        <p:spPr>
          <a:xfrm>
            <a:off x="2699792" y="4293096"/>
            <a:ext cx="122413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0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Conducting polymers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19100" y="895336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zh-TW" sz="3600" dirty="0">
                <a:solidFill>
                  <a:srgbClr val="FF00FF"/>
                </a:solidFill>
                <a:latin typeface="Helvetica" charset="0"/>
                <a:ea typeface="新細明體" charset="-120"/>
              </a:rPr>
              <a:t>Synthesis of </a:t>
            </a:r>
            <a:r>
              <a:rPr lang="en-US" altLang="zh-TW" sz="3600" dirty="0" err="1">
                <a:solidFill>
                  <a:srgbClr val="FF00FF"/>
                </a:solidFill>
                <a:latin typeface="Helvetica" charset="0"/>
                <a:ea typeface="新細明體" charset="-120"/>
              </a:rPr>
              <a:t>Polyacetylene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0100" y="4074319"/>
            <a:ext cx="3501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 dirty="0">
                <a:latin typeface="Helvetica" charset="0"/>
                <a:ea typeface="新細明體" charset="-120"/>
              </a:rPr>
              <a:t>Effect of Temperature:</a:t>
            </a:r>
          </a:p>
          <a:p>
            <a:endParaRPr lang="en-US" altLang="zh-TW" dirty="0">
              <a:latin typeface="Helvetica" charset="0"/>
              <a:ea typeface="新細明體" charset="-120"/>
            </a:endParaRPr>
          </a:p>
          <a:p>
            <a:r>
              <a:rPr lang="en-US" altLang="zh-TW" dirty="0">
                <a:latin typeface="Helvetica" charset="0"/>
                <a:ea typeface="新細明體" charset="-120"/>
              </a:rPr>
              <a:t>At -78 °C or below: all-</a:t>
            </a:r>
            <a:r>
              <a:rPr lang="en-US" altLang="zh-TW" i="1" dirty="0">
                <a:latin typeface="Helvetica" charset="0"/>
                <a:ea typeface="新細明體" charset="-120"/>
              </a:rPr>
              <a:t>cis</a:t>
            </a:r>
            <a:r>
              <a:rPr lang="en-US" altLang="zh-TW" dirty="0">
                <a:latin typeface="Helvetica" charset="0"/>
                <a:ea typeface="新細明體" charset="-120"/>
              </a:rPr>
              <a:t> PA</a:t>
            </a:r>
          </a:p>
          <a:p>
            <a:r>
              <a:rPr lang="en-US" altLang="zh-TW" dirty="0">
                <a:latin typeface="Helvetica" charset="0"/>
                <a:ea typeface="新細明體" charset="-120"/>
              </a:rPr>
              <a:t>At 180 °C or higher: all-</a:t>
            </a:r>
            <a:r>
              <a:rPr lang="en-US" altLang="zh-TW" i="1" dirty="0">
                <a:latin typeface="Helvetica" charset="0"/>
                <a:ea typeface="新細明體" charset="-120"/>
              </a:rPr>
              <a:t>trans</a:t>
            </a:r>
            <a:r>
              <a:rPr lang="en-US" altLang="zh-TW" dirty="0">
                <a:latin typeface="Helvetica" charset="0"/>
                <a:ea typeface="新細明體" charset="-120"/>
              </a:rPr>
              <a:t> PA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1500" y="1543040"/>
            <a:ext cx="2749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 dirty="0">
                <a:latin typeface="Helvetica" charset="0"/>
                <a:ea typeface="新細明體" charset="-120"/>
              </a:rPr>
              <a:t>By Ziegler-Natta Catalyst</a:t>
            </a:r>
          </a:p>
        </p:txBody>
      </p:sp>
      <p:pic>
        <p:nvPicPr>
          <p:cNvPr id="7" name="Picture 6" descr="Z-N polymerization.jpg                                         000A9C2B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093119"/>
            <a:ext cx="8001000" cy="1484313"/>
          </a:xfrm>
          <a:prstGeom prst="rect">
            <a:avLst/>
          </a:prstGeom>
          <a:noFill/>
        </p:spPr>
      </p:pic>
      <p:pic>
        <p:nvPicPr>
          <p:cNvPr id="8" name="Picture 7" descr="PA film.jpg                                                    000A9C2B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4074319"/>
            <a:ext cx="3200400" cy="2214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Conducting polymers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960460"/>
            <a:ext cx="470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  <a:latin typeface="Helvetica" charset="0"/>
                <a:ea typeface="新細明體" charset="-120"/>
              </a:rPr>
              <a:t>Polymerization by Other catalysts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46125" y="1700235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Acetylene 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590800" y="195106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327525" y="1700235"/>
            <a:ext cx="475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PA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62200" y="2027260"/>
            <a:ext cx="19607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Catalysts:</a:t>
            </a:r>
          </a:p>
          <a:p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WCl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6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/(C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6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H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5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)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Sn</a:t>
            </a:r>
          </a:p>
          <a:p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WCl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6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/</a:t>
            </a:r>
            <a:r>
              <a:rPr lang="en-US" altLang="zh-TW" i="1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n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-</a:t>
            </a:r>
            <a:r>
              <a:rPr lang="en-US" altLang="zh-TW" dirty="0" err="1">
                <a:solidFill>
                  <a:srgbClr val="FFFF00"/>
                </a:solidFill>
                <a:latin typeface="Helvetica" charset="0"/>
                <a:ea typeface="新細明體" charset="-120"/>
              </a:rPr>
              <a:t>BuLi</a:t>
            </a:r>
            <a:endParaRPr lang="en-US" altLang="zh-TW" dirty="0">
              <a:solidFill>
                <a:srgbClr val="FFFF00"/>
              </a:solidFill>
              <a:latin typeface="Helvetica" charset="0"/>
              <a:ea typeface="新細明體" charset="-12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MoCl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5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/ (C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6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H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5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)</a:t>
            </a:r>
            <a:r>
              <a:rPr lang="en-US" altLang="zh-TW" baseline="-25000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Helvetica" charset="0"/>
                <a:ea typeface="新細明體" charset="-120"/>
              </a:rPr>
              <a:t>Sn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7525" y="5821385"/>
            <a:ext cx="8321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>
                <a:solidFill>
                  <a:srgbClr val="FF00FF"/>
                </a:solidFill>
                <a:latin typeface="Helvetica" charset="0"/>
                <a:ea typeface="新細明體" charset="-120"/>
              </a:rPr>
              <a:t>Note: These conjugate polymers are usually insoluble in organic solvents of have very low solubility</a:t>
            </a:r>
          </a:p>
        </p:txBody>
      </p:sp>
      <p:pic>
        <p:nvPicPr>
          <p:cNvPr id="15" name="Picture 14" descr="metal carbene catalyst.jpg                                     000A9C2B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779860"/>
            <a:ext cx="8534400" cy="1671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Conducting polymers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90600" y="900134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  <a:latin typeface="Helvetica" charset="0"/>
                <a:ea typeface="新細明體" charset="-120"/>
              </a:rPr>
              <a:t>Durham Method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838200" y="4938734"/>
            <a:ext cx="457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  <a:latin typeface="Helvetica" charset="0"/>
                <a:ea typeface="新細明體" charset="-120"/>
              </a:rPr>
              <a:t>Isomerization of Polybenzvalene</a:t>
            </a:r>
          </a:p>
        </p:txBody>
      </p:sp>
      <p:pic>
        <p:nvPicPr>
          <p:cNvPr id="18" name="Picture 17" descr="Durham method.jpg                                              000A9C2B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57334"/>
            <a:ext cx="7010400" cy="3590925"/>
          </a:xfrm>
          <a:prstGeom prst="rect">
            <a:avLst/>
          </a:prstGeom>
          <a:noFill/>
        </p:spPr>
      </p:pic>
      <p:pic>
        <p:nvPicPr>
          <p:cNvPr id="19" name="Picture 18" descr="PA isomerization                                               000A9C2B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548334"/>
            <a:ext cx="7391400" cy="1023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Conducting polymers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57200" y="746919"/>
            <a:ext cx="8229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Electrical conductor</a:t>
            </a:r>
          </a:p>
          <a:p>
            <a:pPr lvl="1"/>
            <a:r>
              <a:rPr lang="en-US" dirty="0"/>
              <a:t>Conductivity increases with doping</a:t>
            </a:r>
          </a:p>
          <a:p>
            <a:pPr lvl="1"/>
            <a:r>
              <a:rPr lang="en-US" dirty="0"/>
              <a:t>High thermal stability</a:t>
            </a:r>
          </a:p>
          <a:p>
            <a:pPr lvl="1"/>
            <a:r>
              <a:rPr lang="en-US" dirty="0"/>
              <a:t>Insoluble in solvents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ookman Old Style" pitchFamily="18" charset="0"/>
                <a:cs typeface="Times New Roman" pitchFamily="18" charset="0"/>
              </a:rPr>
              <a:t>Conducting polymers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342900" y="428604"/>
            <a:ext cx="8458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endParaRPr lang="es-ES" sz="2000" b="1" dirty="0">
              <a:latin typeface="Bookman Old Style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b="1" dirty="0" err="1">
                <a:latin typeface="Bookman Old Style" pitchFamily="18" charset="0"/>
                <a:cs typeface="Times New Roman" pitchFamily="18" charset="0"/>
              </a:rPr>
              <a:t>Applications</a:t>
            </a:r>
            <a:r>
              <a:rPr lang="es-ES" sz="2200" b="1" dirty="0">
                <a:latin typeface="Bookman Old Style" pitchFamily="18" charset="0"/>
                <a:cs typeface="Times New Roman" pitchFamily="18" charset="0"/>
              </a:rPr>
              <a:t> of </a:t>
            </a:r>
            <a:r>
              <a:rPr lang="es-ES" sz="2200" b="1" dirty="0" err="1">
                <a:latin typeface="Bookman Old Style" pitchFamily="18" charset="0"/>
                <a:cs typeface="Times New Roman" pitchFamily="18" charset="0"/>
              </a:rPr>
              <a:t>conducting</a:t>
            </a:r>
            <a:r>
              <a:rPr lang="es-ES" sz="2200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200" b="1" dirty="0" err="1">
                <a:latin typeface="Bookman Old Style" pitchFamily="18" charset="0"/>
                <a:cs typeface="Times New Roman" pitchFamily="18" charset="0"/>
              </a:rPr>
              <a:t>polymers</a:t>
            </a:r>
            <a:r>
              <a:rPr lang="es-ES" sz="2200" b="1" dirty="0">
                <a:latin typeface="Bookman Old Style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buNone/>
            </a:pPr>
            <a:endParaRPr lang="es-ES" sz="20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Rechargeable</a:t>
            </a: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Batteries</a:t>
            </a:r>
            <a:endParaRPr lang="es-ES" sz="22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As </a:t>
            </a: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antistatic</a:t>
            </a: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 material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Optical</a:t>
            </a: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filters</a:t>
            </a:r>
            <a:endParaRPr lang="es-ES" sz="22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Sensors</a:t>
            </a:r>
            <a:endParaRPr lang="es-ES" sz="22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In </a:t>
            </a: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electronics</a:t>
            </a: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 (LED)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Photovoltic</a:t>
            </a: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cells</a:t>
            </a:r>
            <a:endParaRPr lang="es-ES" sz="22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Telecommuniction</a:t>
            </a: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systems</a:t>
            </a:r>
            <a:endParaRPr lang="es-ES" sz="22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s-ES" sz="2200" dirty="0">
                <a:latin typeface="Bookman Old Style" pitchFamily="18" charset="0"/>
                <a:cs typeface="Times New Roman" pitchFamily="18" charset="0"/>
              </a:rPr>
              <a:t>Molecular </a:t>
            </a:r>
            <a:r>
              <a:rPr lang="es-ES" sz="2200" dirty="0" err="1">
                <a:latin typeface="Bookman Old Style" pitchFamily="18" charset="0"/>
                <a:cs typeface="Times New Roman" pitchFamily="18" charset="0"/>
              </a:rPr>
              <a:t>switches</a:t>
            </a:r>
            <a:endParaRPr lang="es-ES" sz="22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s-ES" sz="20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s-ES" sz="2000" b="1" dirty="0">
              <a:latin typeface="Bookman Old Style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Bookman Old Style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34100" y="1419204"/>
            <a:ext cx="2038350" cy="2590800"/>
            <a:chOff x="1776" y="0"/>
            <a:chExt cx="1620" cy="2487"/>
          </a:xfrm>
        </p:grpSpPr>
        <p:pic>
          <p:nvPicPr>
            <p:cNvPr id="12" name="Picture 11" descr="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76" y="0"/>
              <a:ext cx="1620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112" y="2256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s-ES" dirty="0">
                  <a:latin typeface="Calibri" pitchFamily="34" charset="0"/>
                </a:rPr>
                <a:t>Solar </a:t>
              </a:r>
              <a:r>
                <a:rPr lang="es-ES" dirty="0" err="1">
                  <a:latin typeface="Calibri" pitchFamily="34" charset="0"/>
                </a:rPr>
                <a:t>cell</a:t>
              </a:r>
              <a:endParaRPr lang="es-ES" dirty="0">
                <a:latin typeface="Calibri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4543404"/>
            <a:ext cx="2190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43300" y="4695804"/>
            <a:ext cx="2184400" cy="1828800"/>
            <a:chOff x="2496" y="2375"/>
            <a:chExt cx="2688" cy="1945"/>
          </a:xfrm>
        </p:grpSpPr>
        <p:pic>
          <p:nvPicPr>
            <p:cNvPr id="10" name="Picture 9" descr="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96" y="2663"/>
              <a:ext cx="2688" cy="1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84" y="2375"/>
              <a:ext cx="1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s-ES">
                  <a:latin typeface="Calibri" pitchFamily="34" charset="0"/>
                </a:rPr>
                <a:t>Light-emitting diodes </a:t>
              </a:r>
            </a:p>
          </p:txBody>
        </p:sp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" y="4772004"/>
            <a:ext cx="205740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3853</TotalTime>
  <Words>308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新細明體</vt:lpstr>
      <vt:lpstr>Arial</vt:lpstr>
      <vt:lpstr>Bookman Old Style</vt:lpstr>
      <vt:lpstr>Calibri</vt:lpstr>
      <vt:lpstr>Helvetica</vt:lpstr>
      <vt:lpstr>Rockwell</vt:lpstr>
      <vt:lpstr>Wingdings</vt:lpstr>
      <vt:lpstr>Damask</vt:lpstr>
      <vt:lpstr>PowerPoint Presentation</vt:lpstr>
      <vt:lpstr>Learning outcomes</vt:lpstr>
      <vt:lpstr>Conducting polymers</vt:lpstr>
      <vt:lpstr>Conducting polymers</vt:lpstr>
      <vt:lpstr>Conducting polymers</vt:lpstr>
      <vt:lpstr>Conducting polymers</vt:lpstr>
      <vt:lpstr>Conducting polymers</vt:lpstr>
      <vt:lpstr>Conducting polymers</vt:lpstr>
      <vt:lpstr>Conducting polymers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Engineering Materials</dc:title>
  <dc:creator>Windows User</dc:creator>
  <cp:lastModifiedBy>Dr. Prashant Umape</cp:lastModifiedBy>
  <cp:revision>235</cp:revision>
  <dcterms:created xsi:type="dcterms:W3CDTF">2020-03-20T05:35:21Z</dcterms:created>
  <dcterms:modified xsi:type="dcterms:W3CDTF">2024-12-19T04:29:15Z</dcterms:modified>
</cp:coreProperties>
</file>