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7" r:id="rId3"/>
    <p:sldId id="268" r:id="rId4"/>
    <p:sldId id="285" r:id="rId5"/>
    <p:sldId id="269" r:id="rId6"/>
    <p:sldId id="270" r:id="rId7"/>
    <p:sldId id="271" r:id="rId8"/>
    <p:sldId id="286" r:id="rId9"/>
    <p:sldId id="273" r:id="rId10"/>
    <p:sldId id="281" r:id="rId11"/>
    <p:sldId id="282" r:id="rId12"/>
    <p:sldId id="283" r:id="rId13"/>
    <p:sldId id="284" r:id="rId14"/>
    <p:sldId id="280"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321" autoAdjust="0"/>
  </p:normalViewPr>
  <p:slideViewPr>
    <p:cSldViewPr>
      <p:cViewPr varScale="1">
        <p:scale>
          <a:sx n="75" d="100"/>
          <a:sy n="75" d="100"/>
        </p:scale>
        <p:origin x="16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15504-11D7-4B90-9D64-01CF33F03A15}"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7A5EE-BBBF-4A4B-8681-58A8F786F8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15504-11D7-4B90-9D64-01CF33F03A15}" type="datetimeFigureOut">
              <a:rPr lang="en-US" smtClean="0"/>
              <a:pPr/>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7A5EE-BBBF-4A4B-8681-58A8F786F8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4" name="Title 1"/>
          <p:cNvSpPr txBox="1">
            <a:spLocks/>
          </p:cNvSpPr>
          <p:nvPr/>
        </p:nvSpPr>
        <p:spPr>
          <a:xfrm>
            <a:off x="571472" y="1857364"/>
            <a:ext cx="7929618" cy="178595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dirty="0">
                <a:ln>
                  <a:noFill/>
                </a:ln>
                <a:solidFill>
                  <a:schemeClr val="lt1"/>
                </a:solidFill>
                <a:effectLst/>
                <a:uLnTx/>
                <a:uFillTx/>
                <a:latin typeface="+mn-lt"/>
                <a:ea typeface="+mn-ea"/>
                <a:cs typeface="+mn-cs"/>
              </a:rPr>
              <a:t>Unit I: Water Technology</a:t>
            </a:r>
            <a:br>
              <a:rPr kumimoji="0" lang="en-US" sz="6600" b="0" i="0" u="none" strike="noStrike" kern="1200" cap="none" spc="0" normalizeH="0" baseline="0" noProof="0" dirty="0">
                <a:ln>
                  <a:noFill/>
                </a:ln>
                <a:solidFill>
                  <a:schemeClr val="lt1"/>
                </a:solidFill>
                <a:effectLst/>
                <a:uLnTx/>
                <a:uFillTx/>
                <a:latin typeface="+mn-lt"/>
                <a:ea typeface="+mn-ea"/>
                <a:cs typeface="+mn-cs"/>
              </a:rPr>
            </a:br>
            <a:r>
              <a:rPr kumimoji="0" lang="en-US" sz="6000" b="0" i="0" u="none" strike="noStrike" kern="1200" cap="none" spc="0" normalizeH="0" baseline="0" noProof="0" dirty="0">
                <a:ln>
                  <a:noFill/>
                </a:ln>
                <a:solidFill>
                  <a:schemeClr val="lt1"/>
                </a:solidFill>
                <a:effectLst/>
                <a:uLnTx/>
                <a:uFillTx/>
                <a:latin typeface="+mn-lt"/>
                <a:ea typeface="+mn-ea"/>
                <a:cs typeface="+mn-cs"/>
              </a:rPr>
              <a:t>Topic: Reverse Osmosis</a:t>
            </a:r>
            <a:endParaRPr kumimoji="0" lang="en-US" sz="66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Rectangle 4"/>
          <p:cNvSpPr/>
          <p:nvPr/>
        </p:nvSpPr>
        <p:spPr>
          <a:xfrm>
            <a:off x="571472" y="3687079"/>
            <a:ext cx="7929618" cy="1384995"/>
          </a:xfrm>
          <a:prstGeom prst="rect">
            <a:avLst/>
          </a:prstGeom>
        </p:spPr>
        <p:txBody>
          <a:bodyPr wrap="square">
            <a:spAutoFit/>
          </a:bodyPr>
          <a:lstStyle/>
          <a:p>
            <a:pPr algn="ctr"/>
            <a:r>
              <a:rPr lang="en-US" sz="2800" dirty="0">
                <a:solidFill>
                  <a:schemeClr val="accent3">
                    <a:lumMod val="50000"/>
                  </a:schemeClr>
                </a:solidFill>
              </a:rPr>
              <a:t>Dr. P. G. </a:t>
            </a:r>
            <a:r>
              <a:rPr lang="en-US" sz="2800" dirty="0" err="1">
                <a:solidFill>
                  <a:schemeClr val="accent3">
                    <a:lumMod val="50000"/>
                  </a:schemeClr>
                </a:solidFill>
              </a:rPr>
              <a:t>Umape</a:t>
            </a:r>
            <a:endParaRPr lang="en-US" sz="2800" dirty="0">
              <a:solidFill>
                <a:schemeClr val="accent3">
                  <a:lumMod val="50000"/>
                </a:schemeClr>
              </a:solidFill>
            </a:endParaRPr>
          </a:p>
          <a:p>
            <a:pPr algn="ctr"/>
            <a:r>
              <a:rPr lang="en-US" sz="2800" dirty="0">
                <a:solidFill>
                  <a:schemeClr val="accent3">
                    <a:lumMod val="50000"/>
                  </a:schemeClr>
                </a:solidFill>
              </a:rPr>
              <a:t>Assistant Professor</a:t>
            </a:r>
          </a:p>
          <a:p>
            <a:pPr algn="ctr"/>
            <a:r>
              <a:rPr lang="en-US" sz="2800" dirty="0" err="1">
                <a:solidFill>
                  <a:schemeClr val="accent3">
                    <a:lumMod val="50000"/>
                  </a:schemeClr>
                </a:solidFill>
              </a:rPr>
              <a:t>Pune</a:t>
            </a:r>
            <a:r>
              <a:rPr lang="en-US" sz="2800" dirty="0">
                <a:solidFill>
                  <a:schemeClr val="accent3">
                    <a:lumMod val="50000"/>
                  </a:schemeClr>
                </a:solidFill>
              </a:rPr>
              <a:t> Institute of Computer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2"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5">
                                            <p:txEl>
                                              <p:pRg st="0" end="0"/>
                                            </p:txEl>
                                          </p:spTgt>
                                        </p:tgtEl>
                                        <p:attrNameLst>
                                          <p:attrName>fill.type</p:attrName>
                                        </p:attrNameLst>
                                      </p:cBhvr>
                                      <p:to>
                                        <p:strVal val="solid"/>
                                      </p:to>
                                    </p:set>
                                  </p:childTnLst>
                                </p:cTn>
                              </p:par>
                              <p:par>
                                <p:cTn id="15" presetID="27" presetClass="entr" presetSubtype="0" fill="hold" nodeType="withEffect">
                                  <p:stCondLst>
                                    <p:cond delay="0"/>
                                  </p:stCondLst>
                                  <p:iterate type="lt">
                                    <p:tmPct val="50000"/>
                                  </p:iterate>
                                  <p:childTnLst>
                                    <p:set>
                                      <p:cBhvr>
                                        <p:cTn id="16"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7"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9" dur="80"/>
                                        <p:tgtEl>
                                          <p:spTgt spid="5">
                                            <p:txEl>
                                              <p:pRg st="1" end="1"/>
                                            </p:txEl>
                                          </p:spTgt>
                                        </p:tgtEl>
                                        <p:attrNameLst>
                                          <p:attrName>fill.type</p:attrName>
                                        </p:attrNameLst>
                                      </p:cBhvr>
                                      <p:to>
                                        <p:strVal val="solid"/>
                                      </p:to>
                                    </p:set>
                                  </p:childTnLst>
                                </p:cTn>
                              </p:par>
                              <p:par>
                                <p:cTn id="20" presetID="27" presetClass="entr" presetSubtype="0" fill="hold" nodeType="withEffect">
                                  <p:stCondLst>
                                    <p:cond delay="0"/>
                                  </p:stCondLst>
                                  <p:iterate type="lt">
                                    <p:tmPct val="50000"/>
                                  </p:iterate>
                                  <p:childTnLst>
                                    <p:set>
                                      <p:cBhvr>
                                        <p:cTn id="21"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2"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marL="0" indent="0" algn="just">
              <a:lnSpc>
                <a:spcPct val="170000"/>
              </a:lnSpc>
              <a:buNone/>
            </a:pPr>
            <a:r>
              <a:rPr lang="en-IN" sz="2400" b="1" dirty="0"/>
              <a:t>Construction:</a:t>
            </a:r>
          </a:p>
          <a:p>
            <a:pPr marL="0" indent="0" algn="just">
              <a:lnSpc>
                <a:spcPct val="170000"/>
              </a:lnSpc>
            </a:pPr>
            <a:r>
              <a:rPr lang="en-IN" sz="2400" b="1" dirty="0"/>
              <a:t> </a:t>
            </a:r>
            <a:r>
              <a:rPr lang="en-IN" sz="2400" dirty="0"/>
              <a:t>It consist of a tank having two chambers, separated by semipermeable membrane.</a:t>
            </a:r>
          </a:p>
          <a:p>
            <a:pPr marL="0" indent="0" algn="just">
              <a:lnSpc>
                <a:spcPct val="170000"/>
              </a:lnSpc>
            </a:pPr>
            <a:r>
              <a:rPr lang="en-IN" sz="2400" dirty="0"/>
              <a:t>The semipermeable membrane is strong enough to withstand high pressure.</a:t>
            </a:r>
          </a:p>
          <a:p>
            <a:pPr marL="0" indent="0" algn="just">
              <a:lnSpc>
                <a:spcPct val="170000"/>
              </a:lnSpc>
            </a:pPr>
            <a:r>
              <a:rPr lang="en-IN" sz="2400" dirty="0"/>
              <a:t>Upper chamber is provided with a piston to apply pressure on hard water.</a:t>
            </a:r>
          </a:p>
          <a:p>
            <a:pPr marL="0" indent="0" algn="just">
              <a:lnSpc>
                <a:spcPct val="170000"/>
              </a:lnSpc>
            </a:pPr>
            <a:r>
              <a:rPr lang="en-IN" sz="2400" dirty="0"/>
              <a:t>Soft water is collected in lower chamber</a:t>
            </a:r>
          </a:p>
          <a:p>
            <a:pPr marL="0" indent="0" algn="just">
              <a:lnSpc>
                <a:spcPct val="170000"/>
              </a:lnSpc>
            </a:pPr>
            <a:endParaRPr lang="en-IN" sz="2400" b="1" dirty="0"/>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spTree>
    <p:extLst>
      <p:ext uri="{BB962C8B-B14F-4D97-AF65-F5344CB8AC3E}">
        <p14:creationId xmlns:p14="http://schemas.microsoft.com/office/powerpoint/2010/main" val="4366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fontScale="92500"/>
          </a:bodyPr>
          <a:lstStyle/>
          <a:p>
            <a:pPr marL="0" indent="0" algn="just">
              <a:lnSpc>
                <a:spcPct val="170000"/>
              </a:lnSpc>
              <a:buNone/>
            </a:pPr>
            <a:r>
              <a:rPr lang="en-IN" sz="2400" b="1" dirty="0"/>
              <a:t>Working:</a:t>
            </a:r>
          </a:p>
          <a:p>
            <a:pPr marL="365125" indent="-365125" algn="just">
              <a:lnSpc>
                <a:spcPct val="170000"/>
              </a:lnSpc>
            </a:pPr>
            <a:r>
              <a:rPr lang="en-IN" sz="2400" dirty="0"/>
              <a:t>Hard water is filled in upper chamber</a:t>
            </a:r>
          </a:p>
          <a:p>
            <a:pPr marL="365125" indent="-365125" algn="just">
              <a:lnSpc>
                <a:spcPct val="170000"/>
              </a:lnSpc>
            </a:pPr>
            <a:r>
              <a:rPr lang="en-IN" sz="2400" dirty="0"/>
              <a:t>Pressure is applied on hard water with the help of piston</a:t>
            </a:r>
          </a:p>
          <a:p>
            <a:pPr marL="365125" indent="-365125" algn="just">
              <a:lnSpc>
                <a:spcPct val="170000"/>
              </a:lnSpc>
            </a:pPr>
            <a:r>
              <a:rPr lang="en-IN" sz="2400" dirty="0"/>
              <a:t>Applied pressure should higher than osmotic pressure</a:t>
            </a:r>
          </a:p>
          <a:p>
            <a:pPr marL="365125" indent="-365125" algn="just">
              <a:lnSpc>
                <a:spcPct val="170000"/>
              </a:lnSpc>
            </a:pPr>
            <a:r>
              <a:rPr lang="en-IN" sz="2400" dirty="0"/>
              <a:t>Here water flows from upper chamber to lower chamber through semipermeable membrane.</a:t>
            </a:r>
          </a:p>
          <a:p>
            <a:pPr marL="365125" indent="-365125" algn="just">
              <a:lnSpc>
                <a:spcPct val="170000"/>
              </a:lnSpc>
            </a:pPr>
            <a:r>
              <a:rPr lang="en-IN" sz="2400" dirty="0"/>
              <a:t>The soft water is collected in lower chamber will be free from all ionic, suspended and colloidal impurities, but it needs sterilization to remove biological impurities.</a:t>
            </a:r>
          </a:p>
          <a:p>
            <a:pPr marL="0" indent="0" algn="just">
              <a:lnSpc>
                <a:spcPct val="170000"/>
              </a:lnSpc>
            </a:pPr>
            <a:endParaRPr lang="en-IN" sz="2400" b="1" dirty="0"/>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spTree>
    <p:extLst>
      <p:ext uri="{BB962C8B-B14F-4D97-AF65-F5344CB8AC3E}">
        <p14:creationId xmlns:p14="http://schemas.microsoft.com/office/powerpoint/2010/main" val="4366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1"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8"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35"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marL="0" indent="0" algn="just">
              <a:lnSpc>
                <a:spcPct val="170000"/>
              </a:lnSpc>
              <a:buNone/>
            </a:pPr>
            <a:r>
              <a:rPr lang="en-IN" sz="2400" b="1" dirty="0"/>
              <a:t>Advantages:</a:t>
            </a:r>
          </a:p>
          <a:p>
            <a:pPr marL="365125" indent="-365125" algn="just">
              <a:lnSpc>
                <a:spcPct val="170000"/>
              </a:lnSpc>
            </a:pPr>
            <a:r>
              <a:rPr lang="en-IN" sz="2400" dirty="0"/>
              <a:t>By this process all the ionic, non-ionic, colloidal impurities can be removed.</a:t>
            </a:r>
          </a:p>
          <a:p>
            <a:pPr marL="365125" indent="-365125" algn="just">
              <a:lnSpc>
                <a:spcPct val="170000"/>
              </a:lnSpc>
            </a:pPr>
            <a:r>
              <a:rPr lang="en-IN" sz="2400" dirty="0"/>
              <a:t>The membrane have long life and only membrane needs to be changed hence low maintenance cost.</a:t>
            </a:r>
          </a:p>
          <a:p>
            <a:pPr marL="365125" indent="-365125" algn="just">
              <a:lnSpc>
                <a:spcPct val="170000"/>
              </a:lnSpc>
            </a:pPr>
            <a:r>
              <a:rPr lang="en-IN" sz="2400" dirty="0"/>
              <a:t>Easy to operate, requires small space</a:t>
            </a:r>
          </a:p>
          <a:p>
            <a:pPr marL="365125" indent="-365125" algn="just">
              <a:lnSpc>
                <a:spcPct val="170000"/>
              </a:lnSpc>
            </a:pPr>
            <a:r>
              <a:rPr lang="en-IN" sz="2400" dirty="0"/>
              <a:t>The process can be used for desalination of water</a:t>
            </a:r>
          </a:p>
          <a:p>
            <a:pPr marL="365125" indent="-365125" algn="just">
              <a:lnSpc>
                <a:spcPct val="170000"/>
              </a:lnSpc>
            </a:pPr>
            <a:r>
              <a:rPr lang="en-IN" sz="2400" dirty="0"/>
              <a:t>Hardness up to zero </a:t>
            </a:r>
            <a:r>
              <a:rPr lang="en-IN" sz="2400" dirty="0" err="1"/>
              <a:t>ppm</a:t>
            </a:r>
            <a:r>
              <a:rPr lang="en-IN" sz="2400" dirty="0"/>
              <a:t> can be achieved.</a:t>
            </a:r>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spTree>
    <p:extLst>
      <p:ext uri="{BB962C8B-B14F-4D97-AF65-F5344CB8AC3E}">
        <p14:creationId xmlns:p14="http://schemas.microsoft.com/office/powerpoint/2010/main" val="4366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marL="0" indent="0" algn="just">
              <a:lnSpc>
                <a:spcPct val="170000"/>
              </a:lnSpc>
              <a:buNone/>
            </a:pPr>
            <a:r>
              <a:rPr lang="en-IN" sz="2400" b="1" dirty="0"/>
              <a:t>Limitations:</a:t>
            </a:r>
          </a:p>
          <a:p>
            <a:pPr marL="365125" indent="-365125" algn="just">
              <a:lnSpc>
                <a:spcPct val="170000"/>
              </a:lnSpc>
            </a:pPr>
            <a:r>
              <a:rPr lang="en-IN" sz="2400" b="1" dirty="0"/>
              <a:t> Water needs to be pre-treated so as to remove colloidal and suspended impurities, as they may choke membrane.</a:t>
            </a:r>
          </a:p>
          <a:p>
            <a:pPr marL="365125" indent="-365125" algn="just">
              <a:lnSpc>
                <a:spcPct val="170000"/>
              </a:lnSpc>
            </a:pPr>
            <a:r>
              <a:rPr lang="en-IN" sz="2400" b="1" dirty="0"/>
              <a:t>Purified water may consist of biological impurities hence sterilization of water is needed.</a:t>
            </a:r>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spTree>
    <p:extLst>
      <p:ext uri="{BB962C8B-B14F-4D97-AF65-F5344CB8AC3E}">
        <p14:creationId xmlns:p14="http://schemas.microsoft.com/office/powerpoint/2010/main" val="4366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791200"/>
          </a:xfrm>
        </p:spPr>
        <p:txBody>
          <a:bodyPr>
            <a:normAutofit/>
          </a:bodyPr>
          <a:lstStyle/>
          <a:p>
            <a:pPr marL="457200" indent="-457200" algn="just">
              <a:lnSpc>
                <a:spcPct val="170000"/>
              </a:lnSpc>
              <a:buFont typeface="+mj-lt"/>
              <a:buAutoNum type="arabicPeriod"/>
            </a:pPr>
            <a:r>
              <a:rPr lang="en-IN" sz="2400" b="1" dirty="0"/>
              <a:t>What is osmosis</a:t>
            </a:r>
          </a:p>
          <a:p>
            <a:pPr marL="457200" indent="-457200" algn="just">
              <a:lnSpc>
                <a:spcPct val="170000"/>
              </a:lnSpc>
              <a:buFont typeface="+mj-lt"/>
              <a:buAutoNum type="arabicPeriod"/>
            </a:pPr>
            <a:r>
              <a:rPr lang="en-IN" sz="2400" b="1" dirty="0"/>
              <a:t>What is semipermeable membrane</a:t>
            </a:r>
          </a:p>
          <a:p>
            <a:pPr marL="457200" indent="-457200" algn="just">
              <a:lnSpc>
                <a:spcPct val="170000"/>
              </a:lnSpc>
              <a:buFont typeface="+mj-lt"/>
              <a:buAutoNum type="arabicPeriod"/>
            </a:pPr>
            <a:r>
              <a:rPr lang="en-IN" sz="2400" b="1" dirty="0"/>
              <a:t>What is osmotic pressure</a:t>
            </a:r>
          </a:p>
          <a:p>
            <a:pPr marL="457200" indent="-457200" algn="just">
              <a:lnSpc>
                <a:spcPct val="170000"/>
              </a:lnSpc>
              <a:buFont typeface="+mj-lt"/>
              <a:buAutoNum type="arabicPeriod"/>
            </a:pPr>
            <a:r>
              <a:rPr lang="en-IN" sz="2400" b="1" dirty="0"/>
              <a:t>Principle of reverse osmosis</a:t>
            </a:r>
          </a:p>
          <a:p>
            <a:pPr marL="457200" indent="-457200" algn="just">
              <a:lnSpc>
                <a:spcPct val="170000"/>
              </a:lnSpc>
              <a:buFont typeface="+mj-lt"/>
              <a:buAutoNum type="arabicPeriod"/>
            </a:pPr>
            <a:r>
              <a:rPr lang="en-IN" sz="2400" b="1" dirty="0"/>
              <a:t>Advantages, limitations </a:t>
            </a:r>
            <a:r>
              <a:rPr lang="en-IN" sz="2400" b="1"/>
              <a:t>of Reverse Osmosis </a:t>
            </a:r>
            <a:r>
              <a:rPr lang="en-IN" sz="2400" b="1" dirty="0"/>
              <a:t>process</a:t>
            </a:r>
          </a:p>
          <a:p>
            <a:pPr marL="457200" indent="-457200" algn="just">
              <a:lnSpc>
                <a:spcPct val="170000"/>
              </a:lnSpc>
              <a:buFont typeface="+mj-lt"/>
              <a:buAutoNum type="arabicPeriod"/>
            </a:pPr>
            <a:endParaRPr lang="en-IN" sz="2400" b="1" dirty="0"/>
          </a:p>
          <a:p>
            <a:pPr marL="0" indent="0" algn="just">
              <a:lnSpc>
                <a:spcPct val="170000"/>
              </a:lnSpc>
              <a:buNone/>
            </a:pPr>
            <a:endParaRPr lang="en-IN" sz="2400" b="1" dirty="0"/>
          </a:p>
          <a:p>
            <a:pPr algn="just">
              <a:lnSpc>
                <a:spcPct val="170000"/>
              </a:lnSpc>
            </a:pPr>
            <a:endParaRPr lang="en-IN" sz="2400" dirty="0"/>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Summary</a:t>
            </a:r>
          </a:p>
        </p:txBody>
      </p:sp>
    </p:spTree>
    <p:extLst>
      <p:ext uri="{BB962C8B-B14F-4D97-AF65-F5344CB8AC3E}">
        <p14:creationId xmlns:p14="http://schemas.microsoft.com/office/powerpoint/2010/main" val="135529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14" y="2852936"/>
            <a:ext cx="9144000" cy="1862048"/>
          </a:xfrm>
          <a:prstGeom prst="rect">
            <a:avLst/>
          </a:prstGeom>
          <a:noFill/>
        </p:spPr>
        <p:txBody>
          <a:bodyPr wrap="square" rtlCol="0">
            <a:spAutoFit/>
          </a:bodyPr>
          <a:lstStyle/>
          <a:p>
            <a:r>
              <a:rPr lang="en-IN" sz="11500" dirty="0">
                <a:solidFill>
                  <a:schemeClr val="tx2">
                    <a:lumMod val="20000"/>
                    <a:lumOff val="80000"/>
                  </a:schemeClr>
                </a:solidFill>
                <a:latin typeface="Arial Black" pitchFamily="34" charset="0"/>
              </a:rPr>
              <a:t>Thank You</a:t>
            </a:r>
            <a:endParaRPr lang="en-US" sz="11500" dirty="0">
              <a:solidFill>
                <a:schemeClr val="tx2">
                  <a:lumMod val="20000"/>
                  <a:lumOff val="80000"/>
                </a:schemeClr>
              </a:solidFill>
              <a:latin typeface="Arial Black" pitchFamily="34" charset="0"/>
            </a:endParaRPr>
          </a:p>
        </p:txBody>
      </p:sp>
      <p:sp>
        <p:nvSpPr>
          <p:cNvPr id="13" name="Freeform: Shape 12">
            <a:extLst>
              <a:ext uri="{FF2B5EF4-FFF2-40B4-BE49-F238E27FC236}">
                <a16:creationId xmlns:a16="http://schemas.microsoft.com/office/drawing/2014/main" id="{B890B4BB-5AF8-4921-95A3-280E67B6F28D}"/>
              </a:ext>
            </a:extLst>
          </p:cNvPr>
          <p:cNvSpPr/>
          <p:nvPr/>
        </p:nvSpPr>
        <p:spPr>
          <a:xfrm>
            <a:off x="250858" y="2863096"/>
            <a:ext cx="8893142" cy="1862048"/>
          </a:xfrm>
          <a:custGeom>
            <a:avLst/>
            <a:gdLst>
              <a:gd name="connsiteX0" fmla="*/ 0 w 6143668"/>
              <a:gd name="connsiteY0" fmla="*/ 0 h 2286016"/>
              <a:gd name="connsiteX1" fmla="*/ 6143668 w 6143668"/>
              <a:gd name="connsiteY1" fmla="*/ 0 h 2286016"/>
              <a:gd name="connsiteX2" fmla="*/ 6143668 w 6143668"/>
              <a:gd name="connsiteY2" fmla="*/ 2286016 h 2286016"/>
              <a:gd name="connsiteX3" fmla="*/ 6048789 w 6143668"/>
              <a:gd name="connsiteY3" fmla="*/ 2286016 h 2286016"/>
              <a:gd name="connsiteX4" fmla="*/ 6039050 w 6143668"/>
              <a:gd name="connsiteY4" fmla="*/ 2277350 h 2286016"/>
              <a:gd name="connsiteX5" fmla="*/ 5786478 w 6143668"/>
              <a:gd name="connsiteY5" fmla="*/ 2214578 h 2286016"/>
              <a:gd name="connsiteX6" fmla="*/ 5533907 w 6143668"/>
              <a:gd name="connsiteY6" fmla="*/ 2277350 h 2286016"/>
              <a:gd name="connsiteX7" fmla="*/ 5527617 w 6143668"/>
              <a:gd name="connsiteY7" fmla="*/ 2282946 h 2286016"/>
              <a:gd name="connsiteX8" fmla="*/ 5457084 w 6143668"/>
              <a:gd name="connsiteY8" fmla="*/ 2216373 h 2286016"/>
              <a:gd name="connsiteX9" fmla="*/ 5179255 w 6143668"/>
              <a:gd name="connsiteY9" fmla="*/ 2143140 h 2286016"/>
              <a:gd name="connsiteX10" fmla="*/ 4901426 w 6143668"/>
              <a:gd name="connsiteY10" fmla="*/ 2216373 h 2286016"/>
              <a:gd name="connsiteX11" fmla="*/ 4827641 w 6143668"/>
              <a:gd name="connsiteY11" fmla="*/ 2286016 h 2286016"/>
              <a:gd name="connsiteX12" fmla="*/ 4812337 w 6143668"/>
              <a:gd name="connsiteY12" fmla="*/ 2286016 h 2286016"/>
              <a:gd name="connsiteX13" fmla="*/ 4761833 w 6143668"/>
              <a:gd name="connsiteY13" fmla="*/ 2247759 h 2286016"/>
              <a:gd name="connsiteX14" fmla="*/ 4357718 w 6143668"/>
              <a:gd name="connsiteY14" fmla="*/ 2143140 h 2286016"/>
              <a:gd name="connsiteX15" fmla="*/ 4038185 w 6143668"/>
              <a:gd name="connsiteY15" fmla="*/ 2204143 h 2286016"/>
              <a:gd name="connsiteX16" fmla="*/ 3994777 w 6143668"/>
              <a:gd name="connsiteY16" fmla="*/ 2226527 h 2286016"/>
              <a:gd name="connsiteX17" fmla="*/ 3991820 w 6143668"/>
              <a:gd name="connsiteY17" fmla="*/ 2214304 h 2286016"/>
              <a:gd name="connsiteX18" fmla="*/ 3571900 w 6143668"/>
              <a:gd name="connsiteY18" fmla="*/ 2071702 h 2286016"/>
              <a:gd name="connsiteX19" fmla="*/ 3268814 w 6143668"/>
              <a:gd name="connsiteY19" fmla="*/ 2124012 h 2286016"/>
              <a:gd name="connsiteX20" fmla="*/ 3254296 w 6143668"/>
              <a:gd name="connsiteY20" fmla="*/ 2132984 h 2286016"/>
              <a:gd name="connsiteX21" fmla="*/ 3247047 w 6143668"/>
              <a:gd name="connsiteY21" fmla="*/ 2128798 h 2286016"/>
              <a:gd name="connsiteX22" fmla="*/ 2928958 w 6143668"/>
              <a:gd name="connsiteY22" fmla="*/ 2071702 h 2286016"/>
              <a:gd name="connsiteX23" fmla="*/ 2439052 w 6143668"/>
              <a:gd name="connsiteY23" fmla="*/ 2271345 h 2286016"/>
              <a:gd name="connsiteX24" fmla="*/ 2436094 w 6143668"/>
              <a:gd name="connsiteY24" fmla="*/ 2286016 h 2286016"/>
              <a:gd name="connsiteX25" fmla="*/ 2410712 w 6143668"/>
              <a:gd name="connsiteY25" fmla="*/ 2286016 h 2286016"/>
              <a:gd name="connsiteX26" fmla="*/ 2395209 w 6143668"/>
              <a:gd name="connsiteY26" fmla="*/ 2240235 h 2286016"/>
              <a:gd name="connsiteX27" fmla="*/ 2000264 w 6143668"/>
              <a:gd name="connsiteY27" fmla="*/ 2000264 h 2286016"/>
              <a:gd name="connsiteX28" fmla="*/ 1644839 w 6143668"/>
              <a:gd name="connsiteY28" fmla="*/ 2173494 h 2286016"/>
              <a:gd name="connsiteX29" fmla="*/ 1632091 w 6143668"/>
              <a:gd name="connsiteY29" fmla="*/ 2195024 h 2286016"/>
              <a:gd name="connsiteX30" fmla="*/ 1606584 w 6143668"/>
              <a:gd name="connsiteY30" fmla="*/ 2119175 h 2286016"/>
              <a:gd name="connsiteX31" fmla="*/ 1178727 w 6143668"/>
              <a:gd name="connsiteY31" fmla="*/ 1857388 h 2286016"/>
              <a:gd name="connsiteX32" fmla="*/ 793683 w 6143668"/>
              <a:gd name="connsiteY32" fmla="*/ 2046366 h 2286016"/>
              <a:gd name="connsiteX33" fmla="*/ 751860 w 6143668"/>
              <a:gd name="connsiteY33" fmla="*/ 2117493 h 2286016"/>
              <a:gd name="connsiteX34" fmla="*/ 701276 w 6143668"/>
              <a:gd name="connsiteY34" fmla="*/ 2073672 h 2286016"/>
              <a:gd name="connsiteX35" fmla="*/ 428629 w 6143668"/>
              <a:gd name="connsiteY35" fmla="*/ 2000264 h 2286016"/>
              <a:gd name="connsiteX36" fmla="*/ 8709 w 6143668"/>
              <a:gd name="connsiteY36" fmla="*/ 2256947 h 2286016"/>
              <a:gd name="connsiteX37" fmla="*/ 4802 w 6143668"/>
              <a:gd name="connsiteY37" fmla="*/ 2286016 h 2286016"/>
              <a:gd name="connsiteX38" fmla="*/ 0 w 6143668"/>
              <a:gd name="connsiteY38" fmla="*/ 2286016 h 228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43668" h="2286016">
                <a:moveTo>
                  <a:pt x="0" y="0"/>
                </a:moveTo>
                <a:lnTo>
                  <a:pt x="6143668" y="0"/>
                </a:lnTo>
                <a:lnTo>
                  <a:pt x="6143668" y="2286016"/>
                </a:lnTo>
                <a:lnTo>
                  <a:pt x="6048789" y="2286016"/>
                </a:lnTo>
                <a:lnTo>
                  <a:pt x="6039050" y="2277350"/>
                </a:lnTo>
                <a:cubicBezTo>
                  <a:pt x="5974411" y="2238566"/>
                  <a:pt x="5885114" y="2214578"/>
                  <a:pt x="5786478" y="2214578"/>
                </a:cubicBezTo>
                <a:cubicBezTo>
                  <a:pt x="5687843" y="2214578"/>
                  <a:pt x="5598545" y="2238566"/>
                  <a:pt x="5533907" y="2277350"/>
                </a:cubicBezTo>
                <a:lnTo>
                  <a:pt x="5527617" y="2282946"/>
                </a:lnTo>
                <a:lnTo>
                  <a:pt x="5457084" y="2216373"/>
                </a:lnTo>
                <a:cubicBezTo>
                  <a:pt x="5385981" y="2171126"/>
                  <a:pt x="5287754" y="2143140"/>
                  <a:pt x="5179255" y="2143140"/>
                </a:cubicBezTo>
                <a:cubicBezTo>
                  <a:pt x="5070756" y="2143140"/>
                  <a:pt x="4972529" y="2171126"/>
                  <a:pt x="4901426" y="2216373"/>
                </a:cubicBezTo>
                <a:lnTo>
                  <a:pt x="4827641" y="2286016"/>
                </a:lnTo>
                <a:lnTo>
                  <a:pt x="4812337" y="2286016"/>
                </a:lnTo>
                <a:lnTo>
                  <a:pt x="4761833" y="2247759"/>
                </a:lnTo>
                <a:cubicBezTo>
                  <a:pt x="4658411" y="2183120"/>
                  <a:pt x="4515535" y="2143140"/>
                  <a:pt x="4357718" y="2143140"/>
                </a:cubicBezTo>
                <a:cubicBezTo>
                  <a:pt x="4239356" y="2143140"/>
                  <a:pt x="4129398" y="2165629"/>
                  <a:pt x="4038185" y="2204143"/>
                </a:cubicBezTo>
                <a:lnTo>
                  <a:pt x="3994777" y="2226527"/>
                </a:lnTo>
                <a:lnTo>
                  <a:pt x="3991820" y="2214304"/>
                </a:lnTo>
                <a:cubicBezTo>
                  <a:pt x="3951852" y="2132922"/>
                  <a:pt x="3779035" y="2071702"/>
                  <a:pt x="3571900" y="2071702"/>
                </a:cubicBezTo>
                <a:cubicBezTo>
                  <a:pt x="3453538" y="2071702"/>
                  <a:pt x="3346381" y="2091692"/>
                  <a:pt x="3268814" y="2124012"/>
                </a:cubicBezTo>
                <a:lnTo>
                  <a:pt x="3254296" y="2132984"/>
                </a:lnTo>
                <a:lnTo>
                  <a:pt x="3247047" y="2128798"/>
                </a:lnTo>
                <a:cubicBezTo>
                  <a:pt x="3160606" y="2093129"/>
                  <a:pt x="3049787" y="2071702"/>
                  <a:pt x="2928958" y="2071702"/>
                </a:cubicBezTo>
                <a:cubicBezTo>
                  <a:pt x="2687302" y="2071702"/>
                  <a:pt x="2485681" y="2157409"/>
                  <a:pt x="2439052" y="2271345"/>
                </a:cubicBezTo>
                <a:lnTo>
                  <a:pt x="2436094" y="2286016"/>
                </a:lnTo>
                <a:lnTo>
                  <a:pt x="2410712" y="2286016"/>
                </a:lnTo>
                <a:lnTo>
                  <a:pt x="2395209" y="2240235"/>
                </a:lnTo>
                <a:cubicBezTo>
                  <a:pt x="2330139" y="2099214"/>
                  <a:pt x="2177808" y="2000264"/>
                  <a:pt x="2000264" y="2000264"/>
                </a:cubicBezTo>
                <a:cubicBezTo>
                  <a:pt x="1852311" y="2000264"/>
                  <a:pt x="1721867" y="2068979"/>
                  <a:pt x="1644839" y="2173494"/>
                </a:cubicBezTo>
                <a:lnTo>
                  <a:pt x="1632091" y="2195024"/>
                </a:lnTo>
                <a:lnTo>
                  <a:pt x="1606584" y="2119175"/>
                </a:lnTo>
                <a:cubicBezTo>
                  <a:pt x="1536092" y="1965334"/>
                  <a:pt x="1371066" y="1857388"/>
                  <a:pt x="1178727" y="1857388"/>
                </a:cubicBezTo>
                <a:cubicBezTo>
                  <a:pt x="1018445" y="1857388"/>
                  <a:pt x="877130" y="1932350"/>
                  <a:pt x="793683" y="2046366"/>
                </a:cubicBezTo>
                <a:lnTo>
                  <a:pt x="751860" y="2117493"/>
                </a:lnTo>
                <a:lnTo>
                  <a:pt x="701276" y="2073672"/>
                </a:lnTo>
                <a:cubicBezTo>
                  <a:pt x="627183" y="2027813"/>
                  <a:pt x="532196" y="2000264"/>
                  <a:pt x="428629" y="2000264"/>
                </a:cubicBezTo>
                <a:cubicBezTo>
                  <a:pt x="221495" y="2000264"/>
                  <a:pt x="48677" y="2110458"/>
                  <a:pt x="8709" y="2256947"/>
                </a:cubicBezTo>
                <a:lnTo>
                  <a:pt x="4802" y="2286016"/>
                </a:lnTo>
                <a:lnTo>
                  <a:pt x="0" y="22860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p:cNvSpPr txBox="1"/>
          <p:nvPr/>
        </p:nvSpPr>
        <p:spPr>
          <a:xfrm>
            <a:off x="214282" y="2852936"/>
            <a:ext cx="9001188" cy="1862048"/>
          </a:xfrm>
          <a:prstGeom prst="rect">
            <a:avLst/>
          </a:prstGeom>
          <a:noFill/>
        </p:spPr>
        <p:txBody>
          <a:bodyPr wrap="square" rtlCol="0">
            <a:spAutoFit/>
          </a:bodyPr>
          <a:lstStyle/>
          <a:p>
            <a:r>
              <a:rPr lang="en-IN" sz="11500" dirty="0">
                <a:ln w="25400">
                  <a:solidFill>
                    <a:schemeClr val="tx1"/>
                  </a:solidFill>
                </a:ln>
                <a:noFill/>
                <a:latin typeface="Arial Black" pitchFamily="34" charset="0"/>
              </a:rPr>
              <a:t>Thank You</a:t>
            </a:r>
            <a:endParaRPr lang="en-US" sz="11500" dirty="0">
              <a:ln w="25400">
                <a:solidFill>
                  <a:schemeClr val="tx1"/>
                </a:solidFill>
              </a:ln>
              <a:no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fill="hold" grpId="0" nodeType="clickEffect">
                                  <p:stCondLst>
                                    <p:cond delay="0"/>
                                  </p:stCondLst>
                                  <p:childTnLst>
                                    <p:animMotion origin="layout" path="M -3.05556E-6 -7.40741E-7 L -3.05556E-6 -0.25 " pathEditMode="relative" rAng="0" ptsTypes="AA">
                                      <p:cBhvr>
                                        <p:cTn id="6" dur="5000" fill="hold"/>
                                        <p:tgtEl>
                                          <p:spTgt spid="13"/>
                                        </p:tgtEl>
                                        <p:attrNameLst>
                                          <p:attrName>ppt_x</p:attrName>
                                          <p:attrName>ppt_y</p:attrName>
                                        </p:attrNameLst>
                                      </p:cBhvr>
                                      <p:rCtr x="0" y="-12500"/>
                                    </p:animMotion>
                                  </p:childTnLst>
                                </p:cTn>
                              </p:par>
                              <p:par>
                                <p:cTn id="7" presetID="32" presetClass="emph" presetSubtype="0" repeatCount="5000" fill="hold" grpId="1" nodeType="withEffect">
                                  <p:stCondLst>
                                    <p:cond delay="0"/>
                                  </p:stCondLst>
                                  <p:childTnLst>
                                    <p:animRot by="120000">
                                      <p:cBhvr>
                                        <p:cTn id="8" dur="100" fill="hold">
                                          <p:stCondLst>
                                            <p:cond delay="0"/>
                                          </p:stCondLst>
                                        </p:cTn>
                                        <p:tgtEl>
                                          <p:spTgt spid="13"/>
                                        </p:tgtEl>
                                        <p:attrNameLst>
                                          <p:attrName>r</p:attrName>
                                        </p:attrNameLst>
                                      </p:cBhvr>
                                    </p:animRot>
                                    <p:animRot by="-240000">
                                      <p:cBhvr>
                                        <p:cTn id="9" dur="200" fill="hold">
                                          <p:stCondLst>
                                            <p:cond delay="200"/>
                                          </p:stCondLst>
                                        </p:cTn>
                                        <p:tgtEl>
                                          <p:spTgt spid="13"/>
                                        </p:tgtEl>
                                        <p:attrNameLst>
                                          <p:attrName>r</p:attrName>
                                        </p:attrNameLst>
                                      </p:cBhvr>
                                    </p:animRot>
                                    <p:animRot by="240000">
                                      <p:cBhvr>
                                        <p:cTn id="10" dur="200" fill="hold">
                                          <p:stCondLst>
                                            <p:cond delay="400"/>
                                          </p:stCondLst>
                                        </p:cTn>
                                        <p:tgtEl>
                                          <p:spTgt spid="13"/>
                                        </p:tgtEl>
                                        <p:attrNameLst>
                                          <p:attrName>r</p:attrName>
                                        </p:attrNameLst>
                                      </p:cBhvr>
                                    </p:animRot>
                                    <p:animRot by="-240000">
                                      <p:cBhvr>
                                        <p:cTn id="11" dur="200" fill="hold">
                                          <p:stCondLst>
                                            <p:cond delay="600"/>
                                          </p:stCondLst>
                                        </p:cTn>
                                        <p:tgtEl>
                                          <p:spTgt spid="13"/>
                                        </p:tgtEl>
                                        <p:attrNameLst>
                                          <p:attrName>r</p:attrName>
                                        </p:attrNameLst>
                                      </p:cBhvr>
                                    </p:animRot>
                                    <p:animRot by="120000">
                                      <p:cBhvr>
                                        <p:cTn id="12" dur="200" fill="hold">
                                          <p:stCondLst>
                                            <p:cond delay="80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713387"/>
          </a:xfrm>
        </p:spPr>
        <p:txBody>
          <a:bodyPr>
            <a:normAutofit lnSpcReduction="10000"/>
          </a:bodyPr>
          <a:lstStyle/>
          <a:p>
            <a:pPr algn="just"/>
            <a:r>
              <a:rPr lang="en-IN" dirty="0"/>
              <a:t>Students should able to </a:t>
            </a:r>
            <a:r>
              <a:rPr lang="en-IN" dirty="0">
                <a:solidFill>
                  <a:srgbClr val="0070C0"/>
                </a:solidFill>
              </a:rPr>
              <a:t>express</a:t>
            </a:r>
            <a:r>
              <a:rPr lang="en-IN" dirty="0"/>
              <a:t> principle of osmosis.</a:t>
            </a:r>
          </a:p>
          <a:p>
            <a:pPr algn="just"/>
            <a:endParaRPr lang="en-IN" dirty="0"/>
          </a:p>
          <a:p>
            <a:pPr algn="just"/>
            <a:r>
              <a:rPr lang="en-IN" dirty="0"/>
              <a:t>Student should be able to </a:t>
            </a:r>
            <a:r>
              <a:rPr lang="en-IN" dirty="0">
                <a:solidFill>
                  <a:srgbClr val="0070C0"/>
                </a:solidFill>
              </a:rPr>
              <a:t>describe</a:t>
            </a:r>
            <a:r>
              <a:rPr lang="en-IN" dirty="0"/>
              <a:t> the construction and working of reverse osmosis unit.</a:t>
            </a:r>
          </a:p>
          <a:p>
            <a:pPr algn="just"/>
            <a:endParaRPr lang="en-IN" dirty="0"/>
          </a:p>
          <a:p>
            <a:pPr algn="just"/>
            <a:r>
              <a:rPr lang="en-IN" dirty="0"/>
              <a:t>Student </a:t>
            </a:r>
            <a:r>
              <a:rPr lang="en-IN" dirty="0">
                <a:solidFill>
                  <a:srgbClr val="0070C0"/>
                </a:solidFill>
              </a:rPr>
              <a:t>should give </a:t>
            </a:r>
            <a:r>
              <a:rPr lang="en-IN" dirty="0"/>
              <a:t>the advantages and limitations of reverse osmosis process. </a:t>
            </a:r>
          </a:p>
          <a:p>
            <a:endParaRPr lang="en-IN" dirty="0"/>
          </a:p>
          <a:p>
            <a:endParaRPr lang="en-IN" dirty="0"/>
          </a:p>
          <a:p>
            <a:endParaRPr lang="en-US" dirty="0"/>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Learning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Osmosis</a:t>
            </a:r>
          </a:p>
        </p:txBody>
      </p:sp>
      <p:pic>
        <p:nvPicPr>
          <p:cNvPr id="1026" name="Picture 2"/>
          <p:cNvPicPr>
            <a:picLocks noGrp="1" noChangeAspect="1" noChangeArrowheads="1"/>
          </p:cNvPicPr>
          <p:nvPr>
            <p:ph idx="1"/>
          </p:nvPr>
        </p:nvPicPr>
        <p:blipFill>
          <a:blip r:embed="rId2"/>
          <a:srcRect/>
          <a:stretch>
            <a:fillRect/>
          </a:stretch>
        </p:blipFill>
        <p:spPr bwMode="auto">
          <a:xfrm>
            <a:off x="1928794" y="2285992"/>
            <a:ext cx="5364502" cy="3229743"/>
          </a:xfrm>
          <a:prstGeom prst="rect">
            <a:avLst/>
          </a:prstGeom>
          <a:noFill/>
          <a:ln w="9525">
            <a:noFill/>
            <a:miter lim="800000"/>
            <a:headEnd/>
            <a:tailEnd/>
          </a:ln>
          <a:effectLst/>
        </p:spPr>
      </p:pic>
      <p:cxnSp>
        <p:nvCxnSpPr>
          <p:cNvPr id="6" name="Straight Arrow Connector 5"/>
          <p:cNvCxnSpPr/>
          <p:nvPr/>
        </p:nvCxnSpPr>
        <p:spPr>
          <a:xfrm rot="5400000">
            <a:off x="4214810" y="2571744"/>
            <a:ext cx="71438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81393" y="1571612"/>
            <a:ext cx="2000264" cy="707886"/>
          </a:xfrm>
          <a:prstGeom prst="rect">
            <a:avLst/>
          </a:prstGeom>
          <a:noFill/>
        </p:spPr>
        <p:txBody>
          <a:bodyPr wrap="square" rtlCol="0">
            <a:spAutoFit/>
          </a:bodyPr>
          <a:lstStyle/>
          <a:p>
            <a:pPr algn="ctr"/>
            <a:r>
              <a:rPr lang="en-IN" sz="2000" dirty="0">
                <a:latin typeface="Agency FB" pitchFamily="34" charset="0"/>
              </a:rPr>
              <a:t>Semipermeable membrane</a:t>
            </a:r>
            <a:endParaRPr lang="en-US" sz="2000" dirty="0">
              <a:latin typeface="Agency FB" pitchFamily="34" charset="0"/>
            </a:endParaRPr>
          </a:p>
        </p:txBody>
      </p:sp>
      <p:sp>
        <p:nvSpPr>
          <p:cNvPr id="8" name="TextBox 7"/>
          <p:cNvSpPr txBox="1"/>
          <p:nvPr/>
        </p:nvSpPr>
        <p:spPr>
          <a:xfrm>
            <a:off x="2214546" y="3429000"/>
            <a:ext cx="2000264" cy="707886"/>
          </a:xfrm>
          <a:prstGeom prst="rect">
            <a:avLst/>
          </a:prstGeom>
          <a:noFill/>
        </p:spPr>
        <p:txBody>
          <a:bodyPr wrap="square" rtlCol="0">
            <a:spAutoFit/>
          </a:bodyPr>
          <a:lstStyle/>
          <a:p>
            <a:pPr algn="ctr"/>
            <a:r>
              <a:rPr lang="en-IN" sz="2000" dirty="0">
                <a:latin typeface="Agency FB" pitchFamily="34" charset="0"/>
              </a:rPr>
              <a:t>Solution of low concentration</a:t>
            </a:r>
            <a:endParaRPr lang="en-US" sz="2000" dirty="0">
              <a:latin typeface="Agency FB" pitchFamily="34" charset="0"/>
            </a:endParaRPr>
          </a:p>
        </p:txBody>
      </p:sp>
      <p:sp>
        <p:nvSpPr>
          <p:cNvPr id="9" name="TextBox 8"/>
          <p:cNvSpPr txBox="1"/>
          <p:nvPr/>
        </p:nvSpPr>
        <p:spPr>
          <a:xfrm>
            <a:off x="5143504" y="3429000"/>
            <a:ext cx="2000264" cy="707886"/>
          </a:xfrm>
          <a:prstGeom prst="rect">
            <a:avLst/>
          </a:prstGeom>
          <a:noFill/>
        </p:spPr>
        <p:txBody>
          <a:bodyPr wrap="square" rtlCol="0">
            <a:spAutoFit/>
          </a:bodyPr>
          <a:lstStyle/>
          <a:p>
            <a:pPr algn="ctr"/>
            <a:r>
              <a:rPr lang="en-IN" sz="2000" dirty="0">
                <a:latin typeface="Agency FB" pitchFamily="34" charset="0"/>
              </a:rPr>
              <a:t>Solution of high concentration</a:t>
            </a:r>
            <a:endParaRPr lang="en-US" sz="2000" dirty="0">
              <a:latin typeface="Agency FB" pitchFamily="34" charset="0"/>
            </a:endParaRPr>
          </a:p>
        </p:txBody>
      </p:sp>
      <p:cxnSp>
        <p:nvCxnSpPr>
          <p:cNvPr id="13" name="Straight Arrow Connector 12"/>
          <p:cNvCxnSpPr/>
          <p:nvPr/>
        </p:nvCxnSpPr>
        <p:spPr>
          <a:xfrm rot="5400000" flipH="1" flipV="1">
            <a:off x="4143769" y="5214553"/>
            <a:ext cx="1000132" cy="79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14744" y="5672096"/>
            <a:ext cx="2000264" cy="400110"/>
          </a:xfrm>
          <a:prstGeom prst="rect">
            <a:avLst/>
          </a:prstGeom>
          <a:noFill/>
        </p:spPr>
        <p:txBody>
          <a:bodyPr wrap="square" rtlCol="0">
            <a:spAutoFit/>
          </a:bodyPr>
          <a:lstStyle/>
          <a:p>
            <a:pPr algn="ctr"/>
            <a:r>
              <a:rPr lang="en-IN" sz="2000" dirty="0">
                <a:latin typeface="Agency FB" pitchFamily="34" charset="0"/>
              </a:rPr>
              <a:t>Flow of Solvent</a:t>
            </a:r>
            <a:endParaRPr lang="en-US" sz="2000" dirty="0">
              <a:latin typeface="Agency FB" pitchFamily="34" charset="0"/>
            </a:endParaRPr>
          </a:p>
        </p:txBody>
      </p:sp>
    </p:spTree>
    <p:extLst>
      <p:ext uri="{BB962C8B-B14F-4D97-AF65-F5344CB8AC3E}">
        <p14:creationId xmlns:p14="http://schemas.microsoft.com/office/powerpoint/2010/main" val="397499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857752" y="3500438"/>
            <a:ext cx="2857520" cy="242889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643042" y="2071678"/>
            <a:ext cx="2857520" cy="31432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Osmosis</a:t>
            </a:r>
          </a:p>
        </p:txBody>
      </p:sp>
      <p:sp>
        <p:nvSpPr>
          <p:cNvPr id="7" name="TextBox 6"/>
          <p:cNvSpPr txBox="1"/>
          <p:nvPr/>
        </p:nvSpPr>
        <p:spPr>
          <a:xfrm>
            <a:off x="3581393" y="1006602"/>
            <a:ext cx="2000264" cy="707886"/>
          </a:xfrm>
          <a:prstGeom prst="rect">
            <a:avLst/>
          </a:prstGeom>
          <a:noFill/>
        </p:spPr>
        <p:txBody>
          <a:bodyPr wrap="square" rtlCol="0">
            <a:spAutoFit/>
          </a:bodyPr>
          <a:lstStyle/>
          <a:p>
            <a:pPr algn="ctr"/>
            <a:r>
              <a:rPr lang="en-IN" sz="2000" dirty="0">
                <a:latin typeface="Agency FB" pitchFamily="34" charset="0"/>
              </a:rPr>
              <a:t>Semipermeable membrane</a:t>
            </a:r>
            <a:endParaRPr lang="en-US" sz="2000" dirty="0">
              <a:latin typeface="Agency FB" pitchFamily="34" charset="0"/>
            </a:endParaRPr>
          </a:p>
        </p:txBody>
      </p:sp>
      <p:sp>
        <p:nvSpPr>
          <p:cNvPr id="8" name="TextBox 7"/>
          <p:cNvSpPr txBox="1"/>
          <p:nvPr/>
        </p:nvSpPr>
        <p:spPr>
          <a:xfrm>
            <a:off x="2214546" y="6150138"/>
            <a:ext cx="2000264" cy="707886"/>
          </a:xfrm>
          <a:prstGeom prst="rect">
            <a:avLst/>
          </a:prstGeom>
          <a:noFill/>
        </p:spPr>
        <p:txBody>
          <a:bodyPr wrap="square" rtlCol="0">
            <a:spAutoFit/>
          </a:bodyPr>
          <a:lstStyle/>
          <a:p>
            <a:pPr algn="ctr"/>
            <a:r>
              <a:rPr lang="en-IN" sz="2000" dirty="0">
                <a:latin typeface="Agency FB" pitchFamily="34" charset="0"/>
              </a:rPr>
              <a:t>Solution of low concentration</a:t>
            </a:r>
            <a:endParaRPr lang="en-US" sz="2000" dirty="0">
              <a:latin typeface="Agency FB" pitchFamily="34" charset="0"/>
            </a:endParaRPr>
          </a:p>
        </p:txBody>
      </p:sp>
      <p:sp>
        <p:nvSpPr>
          <p:cNvPr id="9" name="TextBox 8"/>
          <p:cNvSpPr txBox="1"/>
          <p:nvPr/>
        </p:nvSpPr>
        <p:spPr>
          <a:xfrm>
            <a:off x="5715008" y="6150138"/>
            <a:ext cx="2000264" cy="707886"/>
          </a:xfrm>
          <a:prstGeom prst="rect">
            <a:avLst/>
          </a:prstGeom>
          <a:noFill/>
        </p:spPr>
        <p:txBody>
          <a:bodyPr wrap="square" rtlCol="0">
            <a:spAutoFit/>
          </a:bodyPr>
          <a:lstStyle/>
          <a:p>
            <a:pPr algn="ctr"/>
            <a:r>
              <a:rPr lang="en-IN" sz="2000" dirty="0">
                <a:latin typeface="Agency FB" pitchFamily="34" charset="0"/>
              </a:rPr>
              <a:t>Solution of high concentration</a:t>
            </a:r>
            <a:endParaRPr lang="en-US" sz="2000" dirty="0">
              <a:latin typeface="Agency FB" pitchFamily="34" charset="0"/>
            </a:endParaRPr>
          </a:p>
        </p:txBody>
      </p:sp>
      <p:sp>
        <p:nvSpPr>
          <p:cNvPr id="16" name="Rectangle 15"/>
          <p:cNvSpPr/>
          <p:nvPr/>
        </p:nvSpPr>
        <p:spPr>
          <a:xfrm>
            <a:off x="1571604" y="5929330"/>
            <a:ext cx="621507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43042" y="2786058"/>
            <a:ext cx="2857520" cy="31432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57488" y="314324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19" name="Oval 18"/>
          <p:cNvSpPr/>
          <p:nvPr/>
        </p:nvSpPr>
        <p:spPr>
          <a:xfrm>
            <a:off x="3571868" y="257174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0" name="Oval 19"/>
          <p:cNvSpPr/>
          <p:nvPr/>
        </p:nvSpPr>
        <p:spPr>
          <a:xfrm>
            <a:off x="2285984" y="228599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1" name="Oval 20"/>
          <p:cNvSpPr/>
          <p:nvPr/>
        </p:nvSpPr>
        <p:spPr>
          <a:xfrm>
            <a:off x="2285984" y="335756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2" name="Oval 21"/>
          <p:cNvSpPr/>
          <p:nvPr/>
        </p:nvSpPr>
        <p:spPr>
          <a:xfrm>
            <a:off x="2285984" y="442913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3" name="Oval 22"/>
          <p:cNvSpPr/>
          <p:nvPr/>
        </p:nvSpPr>
        <p:spPr>
          <a:xfrm>
            <a:off x="2928926" y="4643446"/>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4" name="Oval 23"/>
          <p:cNvSpPr/>
          <p:nvPr/>
        </p:nvSpPr>
        <p:spPr>
          <a:xfrm>
            <a:off x="3214678" y="407194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5" name="Oval 24"/>
          <p:cNvSpPr/>
          <p:nvPr/>
        </p:nvSpPr>
        <p:spPr>
          <a:xfrm>
            <a:off x="3571868" y="528638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6" name="Oval 25"/>
          <p:cNvSpPr/>
          <p:nvPr/>
        </p:nvSpPr>
        <p:spPr>
          <a:xfrm>
            <a:off x="2285984" y="542926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7" name="Oval 26"/>
          <p:cNvSpPr/>
          <p:nvPr/>
        </p:nvSpPr>
        <p:spPr>
          <a:xfrm>
            <a:off x="3786182" y="400050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8" name="Oval 27"/>
          <p:cNvSpPr/>
          <p:nvPr/>
        </p:nvSpPr>
        <p:spPr>
          <a:xfrm>
            <a:off x="3857620" y="471488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9" name="Oval 28"/>
          <p:cNvSpPr/>
          <p:nvPr/>
        </p:nvSpPr>
        <p:spPr>
          <a:xfrm>
            <a:off x="3286116" y="329564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0" name="Oval 29"/>
          <p:cNvSpPr/>
          <p:nvPr/>
        </p:nvSpPr>
        <p:spPr>
          <a:xfrm>
            <a:off x="3438516" y="3714752"/>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1" name="Oval 30"/>
          <p:cNvSpPr/>
          <p:nvPr/>
        </p:nvSpPr>
        <p:spPr>
          <a:xfrm>
            <a:off x="3857620" y="285749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2" name="Oval 31"/>
          <p:cNvSpPr/>
          <p:nvPr/>
        </p:nvSpPr>
        <p:spPr>
          <a:xfrm>
            <a:off x="4143372" y="4000504"/>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3" name="Oval 32"/>
          <p:cNvSpPr/>
          <p:nvPr/>
        </p:nvSpPr>
        <p:spPr>
          <a:xfrm>
            <a:off x="2714612" y="2357430"/>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4" name="Oval 33"/>
          <p:cNvSpPr/>
          <p:nvPr/>
        </p:nvSpPr>
        <p:spPr>
          <a:xfrm>
            <a:off x="2428860" y="3714752"/>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5" name="Oval 34"/>
          <p:cNvSpPr/>
          <p:nvPr/>
        </p:nvSpPr>
        <p:spPr>
          <a:xfrm>
            <a:off x="1928794" y="421004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6" name="Oval 35"/>
          <p:cNvSpPr/>
          <p:nvPr/>
        </p:nvSpPr>
        <p:spPr>
          <a:xfrm>
            <a:off x="2714612" y="5143512"/>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7" name="Oval 36"/>
          <p:cNvSpPr/>
          <p:nvPr/>
        </p:nvSpPr>
        <p:spPr>
          <a:xfrm>
            <a:off x="2786050" y="421481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8" name="Oval 37"/>
          <p:cNvSpPr/>
          <p:nvPr/>
        </p:nvSpPr>
        <p:spPr>
          <a:xfrm>
            <a:off x="3500430" y="466724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9" name="Oval 38"/>
          <p:cNvSpPr/>
          <p:nvPr/>
        </p:nvSpPr>
        <p:spPr>
          <a:xfrm>
            <a:off x="3929058" y="5500702"/>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14" name="Rectangle 13"/>
          <p:cNvSpPr/>
          <p:nvPr/>
        </p:nvSpPr>
        <p:spPr>
          <a:xfrm>
            <a:off x="1571636" y="1857364"/>
            <a:ext cx="621507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857752" y="3500438"/>
            <a:ext cx="2857520" cy="242889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143636" y="407194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3" name="Oval 42"/>
          <p:cNvSpPr/>
          <p:nvPr/>
        </p:nvSpPr>
        <p:spPr>
          <a:xfrm>
            <a:off x="6858016" y="3571876"/>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4" name="Oval 43"/>
          <p:cNvSpPr/>
          <p:nvPr/>
        </p:nvSpPr>
        <p:spPr>
          <a:xfrm>
            <a:off x="5286380" y="364331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a:t>
            </a:r>
            <a:endParaRPr lang="en-US" dirty="0"/>
          </a:p>
        </p:txBody>
      </p:sp>
      <p:sp>
        <p:nvSpPr>
          <p:cNvPr id="45" name="Oval 44"/>
          <p:cNvSpPr/>
          <p:nvPr/>
        </p:nvSpPr>
        <p:spPr>
          <a:xfrm>
            <a:off x="5786446" y="435769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6" name="Oval 45"/>
          <p:cNvSpPr/>
          <p:nvPr/>
        </p:nvSpPr>
        <p:spPr>
          <a:xfrm>
            <a:off x="5500694" y="4857760"/>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7" name="Oval 46"/>
          <p:cNvSpPr/>
          <p:nvPr/>
        </p:nvSpPr>
        <p:spPr>
          <a:xfrm>
            <a:off x="6143636" y="507207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8" name="Oval 47"/>
          <p:cNvSpPr/>
          <p:nvPr/>
        </p:nvSpPr>
        <p:spPr>
          <a:xfrm>
            <a:off x="6643702" y="442913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49" name="Oval 48"/>
          <p:cNvSpPr/>
          <p:nvPr/>
        </p:nvSpPr>
        <p:spPr>
          <a:xfrm>
            <a:off x="6429388" y="542926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50" name="Oval 49"/>
          <p:cNvSpPr/>
          <p:nvPr/>
        </p:nvSpPr>
        <p:spPr>
          <a:xfrm>
            <a:off x="5286380" y="5572140"/>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51" name="Oval 50"/>
          <p:cNvSpPr/>
          <p:nvPr/>
        </p:nvSpPr>
        <p:spPr>
          <a:xfrm>
            <a:off x="7000892" y="400050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52" name="Oval 51"/>
          <p:cNvSpPr/>
          <p:nvPr/>
        </p:nvSpPr>
        <p:spPr>
          <a:xfrm>
            <a:off x="7072330" y="514351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53" name="Oval 52"/>
          <p:cNvSpPr/>
          <p:nvPr/>
        </p:nvSpPr>
        <p:spPr>
          <a:xfrm>
            <a:off x="6572264" y="3938590"/>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54" name="Oval 53"/>
          <p:cNvSpPr/>
          <p:nvPr/>
        </p:nvSpPr>
        <p:spPr>
          <a:xfrm>
            <a:off x="6938978" y="4714884"/>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55" name="Oval 54"/>
          <p:cNvSpPr/>
          <p:nvPr/>
        </p:nvSpPr>
        <p:spPr>
          <a:xfrm>
            <a:off x="7143768" y="350043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56" name="Oval 55"/>
          <p:cNvSpPr/>
          <p:nvPr/>
        </p:nvSpPr>
        <p:spPr>
          <a:xfrm>
            <a:off x="7358082" y="4000504"/>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57" name="Oval 56"/>
          <p:cNvSpPr/>
          <p:nvPr/>
        </p:nvSpPr>
        <p:spPr>
          <a:xfrm>
            <a:off x="5786446" y="3786190"/>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58" name="Oval 57"/>
          <p:cNvSpPr/>
          <p:nvPr/>
        </p:nvSpPr>
        <p:spPr>
          <a:xfrm>
            <a:off x="5429256" y="4143380"/>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59" name="Oval 58"/>
          <p:cNvSpPr/>
          <p:nvPr/>
        </p:nvSpPr>
        <p:spPr>
          <a:xfrm>
            <a:off x="5143504" y="463867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60" name="Oval 59"/>
          <p:cNvSpPr/>
          <p:nvPr/>
        </p:nvSpPr>
        <p:spPr>
          <a:xfrm>
            <a:off x="5786446" y="5429264"/>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61" name="Oval 60"/>
          <p:cNvSpPr/>
          <p:nvPr/>
        </p:nvSpPr>
        <p:spPr>
          <a:xfrm>
            <a:off x="6215074" y="457200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62" name="Oval 61"/>
          <p:cNvSpPr/>
          <p:nvPr/>
        </p:nvSpPr>
        <p:spPr>
          <a:xfrm>
            <a:off x="6715140" y="509587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63" name="Oval 62"/>
          <p:cNvSpPr/>
          <p:nvPr/>
        </p:nvSpPr>
        <p:spPr>
          <a:xfrm>
            <a:off x="7072330" y="5572140"/>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11" name="Rounded Rectangle 10"/>
          <p:cNvSpPr/>
          <p:nvPr/>
        </p:nvSpPr>
        <p:spPr>
          <a:xfrm>
            <a:off x="4500562" y="1857364"/>
            <a:ext cx="357190" cy="421484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4286248" y="3286124"/>
            <a:ext cx="928694" cy="714380"/>
          </a:xfrm>
          <a:prstGeom prst="rightArrow">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a:off x="4286248" y="4500570"/>
            <a:ext cx="928694" cy="714380"/>
          </a:xfrm>
          <a:prstGeom prst="rightArrow">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9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grpId="0" nodeType="clickEffect">
                                  <p:stCondLst>
                                    <p:cond delay="0"/>
                                  </p:stCondLst>
                                  <p:endCondLst>
                                    <p:cond evt="onNext" delay="0">
                                      <p:tgtEl>
                                        <p:sldTgt/>
                                      </p:tgtEl>
                                    </p:cond>
                                  </p:endCondLst>
                                  <p:childTnLst>
                                    <p:animClr clrSpc="rgb" dir="cw">
                                      <p:cBhvr override="childStyle">
                                        <p:cTn id="6" dur="100" fill="hold"/>
                                        <p:tgtEl>
                                          <p:spTgt spid="67"/>
                                        </p:tgtEl>
                                        <p:attrNameLst>
                                          <p:attrName>style.color</p:attrName>
                                        </p:attrNameLst>
                                      </p:cBhvr>
                                      <p:to>
                                        <a:srgbClr val="ACE7EA"/>
                                      </p:to>
                                    </p:animClr>
                                    <p:animClr clrSpc="rgb" dir="cw">
                                      <p:cBhvr>
                                        <p:cTn id="7" dur="100" fill="hold"/>
                                        <p:tgtEl>
                                          <p:spTgt spid="67"/>
                                        </p:tgtEl>
                                        <p:attrNameLst>
                                          <p:attrName>fillcolor</p:attrName>
                                        </p:attrNameLst>
                                      </p:cBhvr>
                                      <p:to>
                                        <a:srgbClr val="ACE7EA"/>
                                      </p:to>
                                    </p:animClr>
                                    <p:set>
                                      <p:cBhvr>
                                        <p:cTn id="8" dur="100" fill="hold"/>
                                        <p:tgtEl>
                                          <p:spTgt spid="67"/>
                                        </p:tgtEl>
                                        <p:attrNameLst>
                                          <p:attrName>fill.type</p:attrName>
                                        </p:attrNameLst>
                                      </p:cBhvr>
                                      <p:to>
                                        <p:strVal val="solid"/>
                                      </p:to>
                                    </p:set>
                                    <p:set>
                                      <p:cBhvr>
                                        <p:cTn id="9" dur="100" fill="hold"/>
                                        <p:tgtEl>
                                          <p:spTgt spid="67"/>
                                        </p:tgtEl>
                                        <p:attrNameLst>
                                          <p:attrName>fill.on</p:attrName>
                                        </p:attrNameLst>
                                      </p:cBhvr>
                                      <p:to>
                                        <p:strVal val="true"/>
                                      </p:to>
                                    </p:set>
                                    <p:animRot by="120000">
                                      <p:cBhvr>
                                        <p:cTn id="10" dur="100" fill="hold">
                                          <p:stCondLst>
                                            <p:cond delay="0"/>
                                          </p:stCondLst>
                                        </p:cTn>
                                        <p:tgtEl>
                                          <p:spTgt spid="67"/>
                                        </p:tgtEl>
                                        <p:attrNameLst>
                                          <p:attrName>r</p:attrName>
                                        </p:attrNameLst>
                                      </p:cBhvr>
                                    </p:animRot>
                                    <p:animRot by="-240000">
                                      <p:cBhvr>
                                        <p:cTn id="11" dur="200" fill="hold">
                                          <p:stCondLst>
                                            <p:cond delay="200"/>
                                          </p:stCondLst>
                                        </p:cTn>
                                        <p:tgtEl>
                                          <p:spTgt spid="67"/>
                                        </p:tgtEl>
                                        <p:attrNameLst>
                                          <p:attrName>r</p:attrName>
                                        </p:attrNameLst>
                                      </p:cBhvr>
                                    </p:animRot>
                                    <p:animRot by="240000">
                                      <p:cBhvr>
                                        <p:cTn id="12" dur="200" fill="hold">
                                          <p:stCondLst>
                                            <p:cond delay="400"/>
                                          </p:stCondLst>
                                        </p:cTn>
                                        <p:tgtEl>
                                          <p:spTgt spid="67"/>
                                        </p:tgtEl>
                                        <p:attrNameLst>
                                          <p:attrName>r</p:attrName>
                                        </p:attrNameLst>
                                      </p:cBhvr>
                                    </p:animRot>
                                    <p:animRot by="-240000">
                                      <p:cBhvr>
                                        <p:cTn id="13" dur="200" fill="hold">
                                          <p:stCondLst>
                                            <p:cond delay="600"/>
                                          </p:stCondLst>
                                        </p:cTn>
                                        <p:tgtEl>
                                          <p:spTgt spid="67"/>
                                        </p:tgtEl>
                                        <p:attrNameLst>
                                          <p:attrName>r</p:attrName>
                                        </p:attrNameLst>
                                      </p:cBhvr>
                                    </p:animRot>
                                    <p:animRot by="120000">
                                      <p:cBhvr>
                                        <p:cTn id="14" dur="200" fill="hold">
                                          <p:stCondLst>
                                            <p:cond delay="800"/>
                                          </p:stCondLst>
                                        </p:cTn>
                                        <p:tgtEl>
                                          <p:spTgt spid="67"/>
                                        </p:tgtEl>
                                        <p:attrNameLst>
                                          <p:attrName>r</p:attrName>
                                        </p:attrNameLst>
                                      </p:cBhvr>
                                    </p:animRot>
                                  </p:childTnLst>
                                </p:cTn>
                              </p:par>
                              <p:par>
                                <p:cTn id="15" presetID="32" presetClass="emph" presetSubtype="0" repeatCount="indefinite" fill="hold" grpId="0" nodeType="withEffect">
                                  <p:stCondLst>
                                    <p:cond delay="0"/>
                                  </p:stCondLst>
                                  <p:endCondLst>
                                    <p:cond evt="onNext" delay="0">
                                      <p:tgtEl>
                                        <p:sldTgt/>
                                      </p:tgtEl>
                                    </p:cond>
                                  </p:endCondLst>
                                  <p:childTnLst>
                                    <p:animClr clrSpc="rgb" dir="cw">
                                      <p:cBhvr override="childStyle">
                                        <p:cTn id="16" dur="100" fill="hold"/>
                                        <p:tgtEl>
                                          <p:spTgt spid="66"/>
                                        </p:tgtEl>
                                        <p:attrNameLst>
                                          <p:attrName>style.color</p:attrName>
                                        </p:attrNameLst>
                                      </p:cBhvr>
                                      <p:to>
                                        <a:srgbClr val="ACE7EA"/>
                                      </p:to>
                                    </p:animClr>
                                    <p:animClr clrSpc="rgb" dir="cw">
                                      <p:cBhvr>
                                        <p:cTn id="17" dur="100" fill="hold"/>
                                        <p:tgtEl>
                                          <p:spTgt spid="66"/>
                                        </p:tgtEl>
                                        <p:attrNameLst>
                                          <p:attrName>fillcolor</p:attrName>
                                        </p:attrNameLst>
                                      </p:cBhvr>
                                      <p:to>
                                        <a:srgbClr val="ACE7EA"/>
                                      </p:to>
                                    </p:animClr>
                                    <p:set>
                                      <p:cBhvr>
                                        <p:cTn id="18" dur="100" fill="hold"/>
                                        <p:tgtEl>
                                          <p:spTgt spid="66"/>
                                        </p:tgtEl>
                                        <p:attrNameLst>
                                          <p:attrName>fill.type</p:attrName>
                                        </p:attrNameLst>
                                      </p:cBhvr>
                                      <p:to>
                                        <p:strVal val="solid"/>
                                      </p:to>
                                    </p:set>
                                    <p:set>
                                      <p:cBhvr>
                                        <p:cTn id="19" dur="100" fill="hold"/>
                                        <p:tgtEl>
                                          <p:spTgt spid="66"/>
                                        </p:tgtEl>
                                        <p:attrNameLst>
                                          <p:attrName>fill.on</p:attrName>
                                        </p:attrNameLst>
                                      </p:cBhvr>
                                      <p:to>
                                        <p:strVal val="true"/>
                                      </p:to>
                                    </p:set>
                                    <p:animRot by="120000">
                                      <p:cBhvr>
                                        <p:cTn id="20" dur="100" fill="hold">
                                          <p:stCondLst>
                                            <p:cond delay="0"/>
                                          </p:stCondLst>
                                        </p:cTn>
                                        <p:tgtEl>
                                          <p:spTgt spid="66"/>
                                        </p:tgtEl>
                                        <p:attrNameLst>
                                          <p:attrName>r</p:attrName>
                                        </p:attrNameLst>
                                      </p:cBhvr>
                                    </p:animRot>
                                    <p:animRot by="-240000">
                                      <p:cBhvr>
                                        <p:cTn id="21" dur="200" fill="hold">
                                          <p:stCondLst>
                                            <p:cond delay="200"/>
                                          </p:stCondLst>
                                        </p:cTn>
                                        <p:tgtEl>
                                          <p:spTgt spid="66"/>
                                        </p:tgtEl>
                                        <p:attrNameLst>
                                          <p:attrName>r</p:attrName>
                                        </p:attrNameLst>
                                      </p:cBhvr>
                                    </p:animRot>
                                    <p:animRot by="240000">
                                      <p:cBhvr>
                                        <p:cTn id="22" dur="200" fill="hold">
                                          <p:stCondLst>
                                            <p:cond delay="400"/>
                                          </p:stCondLst>
                                        </p:cTn>
                                        <p:tgtEl>
                                          <p:spTgt spid="66"/>
                                        </p:tgtEl>
                                        <p:attrNameLst>
                                          <p:attrName>r</p:attrName>
                                        </p:attrNameLst>
                                      </p:cBhvr>
                                    </p:animRot>
                                    <p:animRot by="-240000">
                                      <p:cBhvr>
                                        <p:cTn id="23" dur="200" fill="hold">
                                          <p:stCondLst>
                                            <p:cond delay="600"/>
                                          </p:stCondLst>
                                        </p:cTn>
                                        <p:tgtEl>
                                          <p:spTgt spid="66"/>
                                        </p:tgtEl>
                                        <p:attrNameLst>
                                          <p:attrName>r</p:attrName>
                                        </p:attrNameLst>
                                      </p:cBhvr>
                                    </p:animRot>
                                    <p:animRot by="120000">
                                      <p:cBhvr>
                                        <p:cTn id="24" dur="200" fill="hold">
                                          <p:stCondLst>
                                            <p:cond delay="800"/>
                                          </p:stCondLst>
                                        </p:cTn>
                                        <p:tgtEl>
                                          <p:spTgt spid="66"/>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5.83333E-6 -2.96296E-6 L 5.83333E-6 0.11551 " pathEditMode="relative" ptsTypes="AA">
                                      <p:cBhvr>
                                        <p:cTn id="28" dur="5000" fill="hold"/>
                                        <p:tgtEl>
                                          <p:spTgt spid="64"/>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3.61111E-6 1.11111E-6 L 3.61111E-6 -0.0838 " pathEditMode="relative" ptsTypes="AA">
                                      <p:cBhvr>
                                        <p:cTn id="30" dur="5000" fill="hold"/>
                                        <p:tgtEl>
                                          <p:spTgt spid="65"/>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9.72222E-6 -2.59259E-6 L 9.72222E-6 0.10509 " pathEditMode="relative" ptsTypes="AA">
                                      <p:cBhvr>
                                        <p:cTn id="32" dur="5000" fill="hold"/>
                                        <p:tgtEl>
                                          <p:spTgt spid="20"/>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5.55112E-17 -3.33333E-6 L -0.00156 0.07246 " pathEditMode="relative" rAng="0" ptsTypes="AA">
                                      <p:cBhvr>
                                        <p:cTn id="34" dur="5000" fill="hold"/>
                                        <p:tgtEl>
                                          <p:spTgt spid="33"/>
                                        </p:tgtEl>
                                        <p:attrNameLst>
                                          <p:attrName>ppt_x</p:attrName>
                                          <p:attrName>ppt_y</p:attrName>
                                        </p:attrNameLst>
                                      </p:cBhvr>
                                      <p:rCtr x="-100" y="3600"/>
                                    </p:animMotion>
                                  </p:childTnLst>
                                </p:cTn>
                              </p:par>
                              <p:par>
                                <p:cTn id="35" presetID="0" presetClass="path" presetSubtype="0" accel="50000" decel="50000" fill="hold" grpId="0" nodeType="withEffect">
                                  <p:stCondLst>
                                    <p:cond delay="0"/>
                                  </p:stCondLst>
                                  <p:childTnLst>
                                    <p:animMotion origin="layout" path="M 0 0 L 0 0.0419 " pathEditMode="relative" ptsTypes="AA">
                                      <p:cBhvr>
                                        <p:cTn id="36" dur="5000" fill="hold"/>
                                        <p:tgtEl>
                                          <p:spTgt spid="19"/>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 0.0419 " pathEditMode="relative" ptsTypes="AA">
                                      <p:cBhvr>
                                        <p:cTn id="38" dur="5000" fill="hold"/>
                                        <p:tgtEl>
                                          <p:spTgt spid="31"/>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0 L 0 0.0419 " pathEditMode="relative" ptsTypes="AA">
                                      <p:cBhvr>
                                        <p:cTn id="40" dur="5000" fill="hold"/>
                                        <p:tgtEl>
                                          <p:spTgt spid="29"/>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 0 L 0 0.0419 " pathEditMode="relative" ptsTypes="AA">
                                      <p:cBhvr>
                                        <p:cTn id="42" dur="5000" fill="hold"/>
                                        <p:tgtEl>
                                          <p:spTgt spid="34"/>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 0 L 0 0.0419 " pathEditMode="relative" ptsTypes="AA">
                                      <p:cBhvr>
                                        <p:cTn id="44" dur="5000" fill="hold"/>
                                        <p:tgtEl>
                                          <p:spTgt spid="35"/>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0 0 L 0 0.0419 " pathEditMode="relative" ptsTypes="AA">
                                      <p:cBhvr>
                                        <p:cTn id="46" dur="5000" fill="hold"/>
                                        <p:tgtEl>
                                          <p:spTgt spid="24"/>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 0 L 0 0.0419 " pathEditMode="relative" ptsTypes="AA">
                                      <p:cBhvr>
                                        <p:cTn id="48" dur="5000" fill="hold"/>
                                        <p:tgtEl>
                                          <p:spTgt spid="27"/>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 0 L 0 0.0419 " pathEditMode="relative" ptsTypes="AA">
                                      <p:cBhvr>
                                        <p:cTn id="50" dur="5000" fill="hold"/>
                                        <p:tgtEl>
                                          <p:spTgt spid="25"/>
                                        </p:tgtEl>
                                        <p:attrNameLst>
                                          <p:attrName>ppt_x</p:attrName>
                                          <p:attrName>ppt_y</p:attrName>
                                        </p:attrNameLst>
                                      </p:cBhvr>
                                    </p:animMotion>
                                  </p:childTnLst>
                                </p:cTn>
                              </p:par>
                              <p:par>
                                <p:cTn id="51" presetID="0" presetClass="path" presetSubtype="0" accel="50000" decel="50000" fill="hold" grpId="0" nodeType="withEffect">
                                  <p:stCondLst>
                                    <p:cond delay="0"/>
                                  </p:stCondLst>
                                  <p:childTnLst>
                                    <p:animMotion origin="layout" path="M 0 0 L 0 0.0419 " pathEditMode="relative" ptsTypes="AA">
                                      <p:cBhvr>
                                        <p:cTn id="52" dur="5000" fill="hold"/>
                                        <p:tgtEl>
                                          <p:spTgt spid="38"/>
                                        </p:tgtEl>
                                        <p:attrNameLst>
                                          <p:attrName>ppt_x</p:attrName>
                                          <p:attrName>ppt_y</p:attrName>
                                        </p:attrNameLst>
                                      </p:cBhvr>
                                    </p:animMotion>
                                  </p:childTnLst>
                                </p:cTn>
                              </p:par>
                              <p:par>
                                <p:cTn id="53" presetID="0" presetClass="path" presetSubtype="0" accel="50000" decel="50000" fill="hold" grpId="0" nodeType="withEffect">
                                  <p:stCondLst>
                                    <p:cond delay="0"/>
                                  </p:stCondLst>
                                  <p:childTnLst>
                                    <p:animMotion origin="layout" path="M 0 0 L 0 0.0419 " pathEditMode="relative" ptsTypes="AA">
                                      <p:cBhvr>
                                        <p:cTn id="54" dur="5000" fill="hold"/>
                                        <p:tgtEl>
                                          <p:spTgt spid="28"/>
                                        </p:tgtEl>
                                        <p:attrNameLst>
                                          <p:attrName>ppt_x</p:attrName>
                                          <p:attrName>ppt_y</p:attrName>
                                        </p:attrNameLst>
                                      </p:cBhvr>
                                    </p:animMotion>
                                  </p:childTnLst>
                                </p:cTn>
                              </p:par>
                              <p:par>
                                <p:cTn id="55" presetID="0" presetClass="path" presetSubtype="0" accel="50000" decel="50000" fill="hold" grpId="0" nodeType="withEffect">
                                  <p:stCondLst>
                                    <p:cond delay="0"/>
                                  </p:stCondLst>
                                  <p:childTnLst>
                                    <p:animMotion origin="layout" path="M 0 0 L 0 0.0419 " pathEditMode="relative" ptsTypes="AA">
                                      <p:cBhvr>
                                        <p:cTn id="56" dur="5000" fill="hold"/>
                                        <p:tgtEl>
                                          <p:spTgt spid="32"/>
                                        </p:tgtEl>
                                        <p:attrNameLst>
                                          <p:attrName>ppt_x</p:attrName>
                                          <p:attrName>ppt_y</p:attrName>
                                        </p:attrNameLst>
                                      </p:cBhvr>
                                    </p:animMotion>
                                  </p:childTnLst>
                                </p:cTn>
                              </p:par>
                              <p:par>
                                <p:cTn id="57" presetID="0" presetClass="path" presetSubtype="0" accel="50000" decel="50000" fill="hold" grpId="0" nodeType="withEffect">
                                  <p:stCondLst>
                                    <p:cond delay="0"/>
                                  </p:stCondLst>
                                  <p:childTnLst>
                                    <p:animMotion origin="layout" path="M 0 0 L 0 0.0419 " pathEditMode="relative" ptsTypes="AA">
                                      <p:cBhvr>
                                        <p:cTn id="58" dur="5000" fill="hold"/>
                                        <p:tgtEl>
                                          <p:spTgt spid="37"/>
                                        </p:tgtEl>
                                        <p:attrNameLst>
                                          <p:attrName>ppt_x</p:attrName>
                                          <p:attrName>ppt_y</p:attrName>
                                        </p:attrNameLst>
                                      </p:cBhvr>
                                    </p:animMotion>
                                  </p:childTnLst>
                                </p:cTn>
                              </p:par>
                              <p:par>
                                <p:cTn id="59" presetID="0" presetClass="path" presetSubtype="0" accel="50000" decel="50000" fill="hold" grpId="0" nodeType="withEffect">
                                  <p:stCondLst>
                                    <p:cond delay="0"/>
                                  </p:stCondLst>
                                  <p:childTnLst>
                                    <p:animMotion origin="layout" path="M 0 0 L 0 0.0419 " pathEditMode="relative" ptsTypes="AA">
                                      <p:cBhvr>
                                        <p:cTn id="60" dur="5000" fill="hold"/>
                                        <p:tgtEl>
                                          <p:spTgt spid="36"/>
                                        </p:tgtEl>
                                        <p:attrNameLst>
                                          <p:attrName>ppt_x</p:attrName>
                                          <p:attrName>ppt_y</p:attrName>
                                        </p:attrNameLst>
                                      </p:cBhvr>
                                    </p:animMotion>
                                  </p:childTnLst>
                                </p:cTn>
                              </p:par>
                              <p:par>
                                <p:cTn id="61" presetID="0" presetClass="path" presetSubtype="0" accel="50000" decel="50000" fill="hold" grpId="0" nodeType="withEffect">
                                  <p:stCondLst>
                                    <p:cond delay="0"/>
                                  </p:stCondLst>
                                  <p:childTnLst>
                                    <p:animMotion origin="layout" path="M 0 0 L 0 0.0419 " pathEditMode="relative" ptsTypes="AA">
                                      <p:cBhvr>
                                        <p:cTn id="62" dur="5000" fill="hold"/>
                                        <p:tgtEl>
                                          <p:spTgt spid="26"/>
                                        </p:tgtEl>
                                        <p:attrNameLst>
                                          <p:attrName>ppt_x</p:attrName>
                                          <p:attrName>ppt_y</p:attrName>
                                        </p:attrNameLst>
                                      </p:cBhvr>
                                    </p:animMotion>
                                  </p:childTnLst>
                                </p:cTn>
                              </p:par>
                              <p:par>
                                <p:cTn id="63" presetID="0" presetClass="path" presetSubtype="0" accel="50000" decel="50000" fill="hold" grpId="0" nodeType="withEffect">
                                  <p:stCondLst>
                                    <p:cond delay="0"/>
                                  </p:stCondLst>
                                  <p:childTnLst>
                                    <p:animMotion origin="layout" path="M 0 0 L 0 -0.07338 " pathEditMode="relative" ptsTypes="AA">
                                      <p:cBhvr>
                                        <p:cTn id="64" dur="5000" fill="hold"/>
                                        <p:tgtEl>
                                          <p:spTgt spid="44"/>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0 0 L 0 -0.07338 " pathEditMode="relative" ptsTypes="AA">
                                      <p:cBhvr>
                                        <p:cTn id="66" dur="5000" fill="hold"/>
                                        <p:tgtEl>
                                          <p:spTgt spid="43"/>
                                        </p:tgtEl>
                                        <p:attrNameLst>
                                          <p:attrName>ppt_x</p:attrName>
                                          <p:attrName>ppt_y</p:attrName>
                                        </p:attrNameLst>
                                      </p:cBhvr>
                                    </p:animMotion>
                                  </p:childTnLst>
                                </p:cTn>
                              </p:par>
                              <p:par>
                                <p:cTn id="67" presetID="0" presetClass="path" presetSubtype="0" accel="50000" decel="50000" fill="hold" grpId="0" nodeType="withEffect">
                                  <p:stCondLst>
                                    <p:cond delay="0"/>
                                  </p:stCondLst>
                                  <p:childTnLst>
                                    <p:animMotion origin="layout" path="M 0 0 L 0 -0.07338 " pathEditMode="relative" ptsTypes="AA">
                                      <p:cBhvr>
                                        <p:cTn id="68" dur="5000" fill="hold"/>
                                        <p:tgtEl>
                                          <p:spTgt spid="53"/>
                                        </p:tgtEl>
                                        <p:attrNameLst>
                                          <p:attrName>ppt_x</p:attrName>
                                          <p:attrName>ppt_y</p:attrName>
                                        </p:attrNameLst>
                                      </p:cBhvr>
                                    </p:animMotion>
                                  </p:childTnLst>
                                </p:cTn>
                              </p:par>
                              <p:par>
                                <p:cTn id="69" presetID="0" presetClass="path" presetSubtype="0" accel="50000" decel="50000" fill="hold" grpId="0" nodeType="withEffect">
                                  <p:stCondLst>
                                    <p:cond delay="0"/>
                                  </p:stCondLst>
                                  <p:childTnLst>
                                    <p:animMotion origin="layout" path="M 0 0 L 0 -0.07338 " pathEditMode="relative" ptsTypes="AA">
                                      <p:cBhvr>
                                        <p:cTn id="70" dur="5000" fill="hold"/>
                                        <p:tgtEl>
                                          <p:spTgt spid="45"/>
                                        </p:tgtEl>
                                        <p:attrNameLst>
                                          <p:attrName>ppt_x</p:attrName>
                                          <p:attrName>ppt_y</p:attrName>
                                        </p:attrNameLst>
                                      </p:cBhvr>
                                    </p:animMotion>
                                  </p:childTnLst>
                                </p:cTn>
                              </p:par>
                              <p:par>
                                <p:cTn id="71" presetID="0" presetClass="path" presetSubtype="0" accel="50000" decel="50000" fill="hold" grpId="0" nodeType="withEffect">
                                  <p:stCondLst>
                                    <p:cond delay="0"/>
                                  </p:stCondLst>
                                  <p:childTnLst>
                                    <p:animMotion origin="layout" path="M 0 0 L 0 -0.07338 " pathEditMode="relative" ptsTypes="AA">
                                      <p:cBhvr>
                                        <p:cTn id="72" dur="5000" fill="hold"/>
                                        <p:tgtEl>
                                          <p:spTgt spid="57"/>
                                        </p:tgtEl>
                                        <p:attrNameLst>
                                          <p:attrName>ppt_x</p:attrName>
                                          <p:attrName>ppt_y</p:attrName>
                                        </p:attrNameLst>
                                      </p:cBhvr>
                                    </p:animMotion>
                                  </p:childTnLst>
                                </p:cTn>
                              </p:par>
                              <p:par>
                                <p:cTn id="73" presetID="0" presetClass="path" presetSubtype="0" accel="50000" decel="50000" fill="hold" grpId="0" nodeType="withEffect">
                                  <p:stCondLst>
                                    <p:cond delay="0"/>
                                  </p:stCondLst>
                                  <p:childTnLst>
                                    <p:animMotion origin="layout" path="M 0 0 L 0 -0.07338 " pathEditMode="relative" ptsTypes="AA">
                                      <p:cBhvr>
                                        <p:cTn id="74" dur="5000" fill="hold"/>
                                        <p:tgtEl>
                                          <p:spTgt spid="58"/>
                                        </p:tgtEl>
                                        <p:attrNameLst>
                                          <p:attrName>ppt_x</p:attrName>
                                          <p:attrName>ppt_y</p:attrName>
                                        </p:attrNameLst>
                                      </p:cBhvr>
                                    </p:animMotion>
                                  </p:childTnLst>
                                </p:cTn>
                              </p:par>
                              <p:par>
                                <p:cTn id="75" presetID="0" presetClass="path" presetSubtype="0" accel="50000" decel="50000" fill="hold" grpId="0" nodeType="withEffect">
                                  <p:stCondLst>
                                    <p:cond delay="0"/>
                                  </p:stCondLst>
                                  <p:childTnLst>
                                    <p:animMotion origin="layout" path="M 0 0 L 0 -0.07338 " pathEditMode="relative" ptsTypes="AA">
                                      <p:cBhvr>
                                        <p:cTn id="76" dur="5000" fill="hold"/>
                                        <p:tgtEl>
                                          <p:spTgt spid="59"/>
                                        </p:tgtEl>
                                        <p:attrNameLst>
                                          <p:attrName>ppt_x</p:attrName>
                                          <p:attrName>ppt_y</p:attrName>
                                        </p:attrNameLst>
                                      </p:cBhvr>
                                    </p:animMotion>
                                  </p:childTnLst>
                                </p:cTn>
                              </p:par>
                              <p:par>
                                <p:cTn id="77" presetID="0" presetClass="path" presetSubtype="0" accel="50000" decel="50000" fill="hold" grpId="0" nodeType="withEffect">
                                  <p:stCondLst>
                                    <p:cond delay="0"/>
                                  </p:stCondLst>
                                  <p:childTnLst>
                                    <p:animMotion origin="layout" path="M 0 0 L 0 -0.07338 " pathEditMode="relative" ptsTypes="AA">
                                      <p:cBhvr>
                                        <p:cTn id="78" dur="5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4" grpId="0" animBg="1"/>
      <p:bldP spid="19" grpId="0" animBg="1"/>
      <p:bldP spid="20"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43" grpId="0" animBg="1"/>
      <p:bldP spid="44" grpId="0" animBg="1"/>
      <p:bldP spid="45" grpId="0" animBg="1"/>
      <p:bldP spid="48" grpId="0" animBg="1"/>
      <p:bldP spid="53" grpId="0" animBg="1"/>
      <p:bldP spid="57" grpId="0" animBg="1"/>
      <p:bldP spid="58" grpId="0" animBg="1"/>
      <p:bldP spid="59" grpId="0" animBg="1"/>
      <p:bldP spid="66" grpId="0" animBg="1"/>
      <p:bldP spid="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algn="just">
              <a:lnSpc>
                <a:spcPct val="170000"/>
              </a:lnSpc>
            </a:pPr>
            <a:r>
              <a:rPr lang="en-IN" sz="2400" dirty="0"/>
              <a:t>Osmosis is a spontaneous process</a:t>
            </a:r>
          </a:p>
          <a:p>
            <a:pPr algn="just">
              <a:lnSpc>
                <a:spcPct val="170000"/>
              </a:lnSpc>
            </a:pPr>
            <a:r>
              <a:rPr lang="en-IN" sz="2400" dirty="0">
                <a:solidFill>
                  <a:srgbClr val="0070C0"/>
                </a:solidFill>
              </a:rPr>
              <a:t>When two solutions of different concentration are separated by a semipermeable membrane then solvent flows from </a:t>
            </a:r>
            <a:r>
              <a:rPr lang="en-IN" sz="2400" dirty="0">
                <a:solidFill>
                  <a:srgbClr val="C00000"/>
                </a:solidFill>
              </a:rPr>
              <a:t>low concentration to high concentration </a:t>
            </a:r>
            <a:r>
              <a:rPr lang="en-IN" sz="2400" dirty="0">
                <a:solidFill>
                  <a:srgbClr val="0070C0"/>
                </a:solidFill>
              </a:rPr>
              <a:t>through semipermeable membrane  to achieve osmotic equilibrium, this process is called as osmosis.</a:t>
            </a:r>
          </a:p>
          <a:p>
            <a:pPr algn="just">
              <a:lnSpc>
                <a:spcPct val="170000"/>
              </a:lnSpc>
            </a:pPr>
            <a:r>
              <a:rPr lang="en-IN" sz="2400" dirty="0"/>
              <a:t>The force which makes solvent flow from low concentration to high concentration is called osmotic pressure.</a:t>
            </a:r>
          </a:p>
          <a:p>
            <a:pPr algn="just">
              <a:lnSpc>
                <a:spcPct val="170000"/>
              </a:lnSpc>
            </a:pPr>
            <a:endParaRPr lang="en-IN" sz="2400" dirty="0"/>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Osmosis</a:t>
            </a:r>
          </a:p>
        </p:txBody>
      </p:sp>
    </p:spTree>
    <p:extLst>
      <p:ext uri="{BB962C8B-B14F-4D97-AF65-F5344CB8AC3E}">
        <p14:creationId xmlns:p14="http://schemas.microsoft.com/office/powerpoint/2010/main" val="204892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marL="447675" indent="-447675" algn="just">
              <a:lnSpc>
                <a:spcPct val="170000"/>
              </a:lnSpc>
            </a:pPr>
            <a:r>
              <a:rPr lang="en-IN" sz="2400" dirty="0"/>
              <a:t>Semipermeable membranes are the one which allows certain molecule or ion pass through it.</a:t>
            </a:r>
          </a:p>
          <a:p>
            <a:pPr marL="447675" indent="-447675" algn="just">
              <a:lnSpc>
                <a:spcPct val="170000"/>
              </a:lnSpc>
            </a:pPr>
            <a:r>
              <a:rPr lang="en-IN" sz="2400" dirty="0"/>
              <a:t>Flow of other molecule or ion is restricted by the membrane.</a:t>
            </a:r>
          </a:p>
          <a:p>
            <a:pPr marL="447675" indent="-447675" algn="just">
              <a:lnSpc>
                <a:spcPct val="170000"/>
              </a:lnSpc>
            </a:pPr>
            <a:r>
              <a:rPr lang="en-IN" sz="2400" dirty="0"/>
              <a:t>Permeability of these membrane depends on pore size, pressure, temperature, solubility, chemical nature of molecule/ion/solvent.</a:t>
            </a:r>
          </a:p>
          <a:p>
            <a:pPr marL="447675" indent="-447675" algn="just">
              <a:lnSpc>
                <a:spcPct val="170000"/>
              </a:lnSpc>
            </a:pPr>
            <a:r>
              <a:rPr lang="en-IN" sz="2400" dirty="0"/>
              <a:t>They may be natural(</a:t>
            </a:r>
            <a:r>
              <a:rPr lang="en-IN" sz="2400" dirty="0" err="1"/>
              <a:t>phospholipid</a:t>
            </a:r>
            <a:r>
              <a:rPr lang="en-IN" sz="2400" dirty="0"/>
              <a:t>) or synthetic (polyamide polymer).</a:t>
            </a:r>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rgbClr val="FFFF00"/>
                </a:solidFill>
              </a:rPr>
              <a:t>Semipermeable</a:t>
            </a:r>
            <a:r>
              <a:rPr lang="en-US" dirty="0"/>
              <a:t> </a:t>
            </a:r>
            <a:r>
              <a:rPr lang="en-US" dirty="0">
                <a:solidFill>
                  <a:srgbClr val="FFFF00"/>
                </a:solidFill>
              </a:rPr>
              <a:t>membrane</a:t>
            </a:r>
          </a:p>
        </p:txBody>
      </p:sp>
    </p:spTree>
    <p:extLst>
      <p:ext uri="{BB962C8B-B14F-4D97-AF65-F5344CB8AC3E}">
        <p14:creationId xmlns:p14="http://schemas.microsoft.com/office/powerpoint/2010/main" val="253148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marL="0" indent="0" algn="just">
              <a:lnSpc>
                <a:spcPct val="170000"/>
              </a:lnSpc>
              <a:buNone/>
            </a:pPr>
            <a:r>
              <a:rPr lang="en-IN" sz="2400" b="1" dirty="0"/>
              <a:t>Diagram</a:t>
            </a:r>
            <a:r>
              <a:rPr lang="en-IN" sz="2400" dirty="0"/>
              <a:t>:</a:t>
            </a:r>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pic>
        <p:nvPicPr>
          <p:cNvPr id="2050" name="Picture 2"/>
          <p:cNvPicPr>
            <a:picLocks noChangeAspect="1" noChangeArrowheads="1"/>
          </p:cNvPicPr>
          <p:nvPr/>
        </p:nvPicPr>
        <p:blipFill>
          <a:blip r:embed="rId2"/>
          <a:srcRect/>
          <a:stretch>
            <a:fillRect/>
          </a:stretch>
        </p:blipFill>
        <p:spPr bwMode="auto">
          <a:xfrm>
            <a:off x="3428992" y="1428736"/>
            <a:ext cx="2947996" cy="5001481"/>
          </a:xfrm>
          <a:prstGeom prst="rect">
            <a:avLst/>
          </a:prstGeom>
          <a:noFill/>
          <a:ln w="9525">
            <a:noFill/>
            <a:miter lim="800000"/>
            <a:headEnd/>
            <a:tailEnd/>
          </a:ln>
          <a:effectLst/>
        </p:spPr>
      </p:pic>
      <p:sp>
        <p:nvSpPr>
          <p:cNvPr id="5" name="TextBox 4"/>
          <p:cNvSpPr txBox="1"/>
          <p:nvPr/>
        </p:nvSpPr>
        <p:spPr>
          <a:xfrm>
            <a:off x="1571604" y="2845354"/>
            <a:ext cx="1000132" cy="369332"/>
          </a:xfrm>
          <a:prstGeom prst="rect">
            <a:avLst/>
          </a:prstGeom>
          <a:noFill/>
        </p:spPr>
        <p:txBody>
          <a:bodyPr wrap="square" rtlCol="0">
            <a:spAutoFit/>
          </a:bodyPr>
          <a:lstStyle/>
          <a:p>
            <a:r>
              <a:rPr lang="en-IN" dirty="0">
                <a:latin typeface="Agency FB" pitchFamily="34" charset="0"/>
              </a:rPr>
              <a:t>Piston</a:t>
            </a:r>
            <a:endParaRPr lang="en-US" dirty="0">
              <a:latin typeface="Agency FB" pitchFamily="34" charset="0"/>
            </a:endParaRPr>
          </a:p>
        </p:txBody>
      </p:sp>
      <p:sp>
        <p:nvSpPr>
          <p:cNvPr id="6" name="TextBox 5"/>
          <p:cNvSpPr txBox="1"/>
          <p:nvPr/>
        </p:nvSpPr>
        <p:spPr>
          <a:xfrm>
            <a:off x="1571604" y="4211429"/>
            <a:ext cx="1714512" cy="646331"/>
          </a:xfrm>
          <a:prstGeom prst="rect">
            <a:avLst/>
          </a:prstGeom>
          <a:noFill/>
        </p:spPr>
        <p:txBody>
          <a:bodyPr wrap="square" rtlCol="0">
            <a:spAutoFit/>
          </a:bodyPr>
          <a:lstStyle/>
          <a:p>
            <a:r>
              <a:rPr lang="en-IN" dirty="0">
                <a:latin typeface="Agency FB" pitchFamily="34" charset="0"/>
              </a:rPr>
              <a:t>Semipermeable membrane</a:t>
            </a:r>
            <a:endParaRPr lang="en-US" dirty="0">
              <a:latin typeface="Agency FB" pitchFamily="34" charset="0"/>
            </a:endParaRPr>
          </a:p>
        </p:txBody>
      </p:sp>
      <p:sp>
        <p:nvSpPr>
          <p:cNvPr id="7" name="TextBox 6"/>
          <p:cNvSpPr txBox="1"/>
          <p:nvPr/>
        </p:nvSpPr>
        <p:spPr>
          <a:xfrm>
            <a:off x="1571604" y="5286388"/>
            <a:ext cx="1714512" cy="369332"/>
          </a:xfrm>
          <a:prstGeom prst="rect">
            <a:avLst/>
          </a:prstGeom>
          <a:noFill/>
        </p:spPr>
        <p:txBody>
          <a:bodyPr wrap="square" rtlCol="0">
            <a:spAutoFit/>
          </a:bodyPr>
          <a:lstStyle/>
          <a:p>
            <a:r>
              <a:rPr lang="en-IN" dirty="0">
                <a:latin typeface="Agency FB" pitchFamily="34" charset="0"/>
              </a:rPr>
              <a:t>Soft water</a:t>
            </a:r>
            <a:endParaRPr lang="en-US" dirty="0">
              <a:latin typeface="Agency FB" pitchFamily="34" charset="0"/>
            </a:endParaRPr>
          </a:p>
        </p:txBody>
      </p:sp>
      <p:sp>
        <p:nvSpPr>
          <p:cNvPr id="8" name="TextBox 7"/>
          <p:cNvSpPr txBox="1"/>
          <p:nvPr/>
        </p:nvSpPr>
        <p:spPr>
          <a:xfrm>
            <a:off x="1571604" y="3571876"/>
            <a:ext cx="1714512" cy="369332"/>
          </a:xfrm>
          <a:prstGeom prst="rect">
            <a:avLst/>
          </a:prstGeom>
          <a:noFill/>
        </p:spPr>
        <p:txBody>
          <a:bodyPr wrap="square" rtlCol="0">
            <a:spAutoFit/>
          </a:bodyPr>
          <a:lstStyle/>
          <a:p>
            <a:r>
              <a:rPr lang="en-IN" dirty="0">
                <a:latin typeface="Agency FB" pitchFamily="34" charset="0"/>
              </a:rPr>
              <a:t>Hard water</a:t>
            </a:r>
            <a:endParaRPr lang="en-US" dirty="0">
              <a:latin typeface="Agency FB" pitchFamily="34" charset="0"/>
            </a:endParaRPr>
          </a:p>
        </p:txBody>
      </p:sp>
      <p:cxnSp>
        <p:nvCxnSpPr>
          <p:cNvPr id="10" name="Straight Arrow Connector 9"/>
          <p:cNvCxnSpPr/>
          <p:nvPr/>
        </p:nvCxnSpPr>
        <p:spPr>
          <a:xfrm>
            <a:off x="2214546" y="3070222"/>
            <a:ext cx="1857388" cy="158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71736" y="3784602"/>
            <a:ext cx="1857388" cy="158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14612" y="4570420"/>
            <a:ext cx="1857388" cy="158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22041" y="5520580"/>
            <a:ext cx="1857388" cy="158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44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357422" y="5581665"/>
            <a:ext cx="4572032" cy="42862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357422" y="2071678"/>
            <a:ext cx="4572032" cy="17145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sp>
        <p:nvSpPr>
          <p:cNvPr id="18" name="Rectangle 17"/>
          <p:cNvSpPr/>
          <p:nvPr/>
        </p:nvSpPr>
        <p:spPr>
          <a:xfrm>
            <a:off x="2285984" y="3786190"/>
            <a:ext cx="4714908" cy="42862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57158" y="3782801"/>
            <a:ext cx="1714512" cy="646331"/>
          </a:xfrm>
          <a:prstGeom prst="rect">
            <a:avLst/>
          </a:prstGeom>
          <a:noFill/>
        </p:spPr>
        <p:txBody>
          <a:bodyPr wrap="square" rtlCol="0">
            <a:spAutoFit/>
          </a:bodyPr>
          <a:lstStyle/>
          <a:p>
            <a:r>
              <a:rPr lang="en-IN" dirty="0">
                <a:latin typeface="Agency FB" pitchFamily="34" charset="0"/>
              </a:rPr>
              <a:t>Semipermeable membrane</a:t>
            </a:r>
            <a:endParaRPr lang="en-US" dirty="0">
              <a:latin typeface="Agency FB" pitchFamily="34" charset="0"/>
            </a:endParaRPr>
          </a:p>
        </p:txBody>
      </p:sp>
      <p:sp>
        <p:nvSpPr>
          <p:cNvPr id="22" name="Oval 21"/>
          <p:cNvSpPr/>
          <p:nvPr/>
        </p:nvSpPr>
        <p:spPr>
          <a:xfrm>
            <a:off x="4357686" y="2928934"/>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3" name="Oval 22"/>
          <p:cNvSpPr/>
          <p:nvPr/>
        </p:nvSpPr>
        <p:spPr>
          <a:xfrm>
            <a:off x="4857752" y="2357430"/>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4" name="Oval 23"/>
          <p:cNvSpPr/>
          <p:nvPr/>
        </p:nvSpPr>
        <p:spPr>
          <a:xfrm>
            <a:off x="3000364" y="2285992"/>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5" name="Oval 24"/>
          <p:cNvSpPr/>
          <p:nvPr/>
        </p:nvSpPr>
        <p:spPr>
          <a:xfrm>
            <a:off x="3786182" y="314324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6" name="Oval 25"/>
          <p:cNvSpPr/>
          <p:nvPr/>
        </p:nvSpPr>
        <p:spPr>
          <a:xfrm>
            <a:off x="4500562" y="3429000"/>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7" name="Oval 26"/>
          <p:cNvSpPr/>
          <p:nvPr/>
        </p:nvSpPr>
        <p:spPr>
          <a:xfrm>
            <a:off x="5929322" y="2786058"/>
            <a:ext cx="285752"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sp>
        <p:nvSpPr>
          <p:cNvPr id="28" name="Oval 27"/>
          <p:cNvSpPr/>
          <p:nvPr/>
        </p:nvSpPr>
        <p:spPr>
          <a:xfrm>
            <a:off x="5000628" y="3081334"/>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29" name="Oval 28"/>
          <p:cNvSpPr/>
          <p:nvPr/>
        </p:nvSpPr>
        <p:spPr>
          <a:xfrm>
            <a:off x="5572132" y="3357562"/>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0" name="Oval 29"/>
          <p:cNvSpPr/>
          <p:nvPr/>
        </p:nvSpPr>
        <p:spPr>
          <a:xfrm>
            <a:off x="5357818" y="250030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1" name="Oval 30"/>
          <p:cNvSpPr/>
          <p:nvPr/>
        </p:nvSpPr>
        <p:spPr>
          <a:xfrm>
            <a:off x="3786182" y="2214554"/>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2" name="Oval 31"/>
          <p:cNvSpPr/>
          <p:nvPr/>
        </p:nvSpPr>
        <p:spPr>
          <a:xfrm>
            <a:off x="2643174" y="3143248"/>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3" name="Oval 32"/>
          <p:cNvSpPr/>
          <p:nvPr/>
        </p:nvSpPr>
        <p:spPr>
          <a:xfrm>
            <a:off x="3214678" y="3214686"/>
            <a:ext cx="285752" cy="2857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t>
            </a:r>
            <a:endParaRPr lang="en-US" dirty="0">
              <a:solidFill>
                <a:schemeClr val="tx1"/>
              </a:solidFill>
            </a:endParaRPr>
          </a:p>
        </p:txBody>
      </p:sp>
      <p:sp>
        <p:nvSpPr>
          <p:cNvPr id="35" name="Rectangle 34"/>
          <p:cNvSpPr/>
          <p:nvPr/>
        </p:nvSpPr>
        <p:spPr>
          <a:xfrm>
            <a:off x="2357422" y="1357298"/>
            <a:ext cx="457203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248" y="785794"/>
            <a:ext cx="57150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00232" y="1714488"/>
            <a:ext cx="357190" cy="464347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29454" y="1714488"/>
            <a:ext cx="357190" cy="464347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ardrop 37"/>
          <p:cNvSpPr/>
          <p:nvPr/>
        </p:nvSpPr>
        <p:spPr>
          <a:xfrm rot="4012594" flipH="1">
            <a:off x="2790671" y="4289410"/>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p:nvSpPr>
        <p:spPr>
          <a:xfrm rot="4012594" flipH="1">
            <a:off x="3290737" y="4289410"/>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ardrop 39"/>
          <p:cNvSpPr/>
          <p:nvPr/>
        </p:nvSpPr>
        <p:spPr>
          <a:xfrm rot="4012594" flipH="1">
            <a:off x="3719365" y="4312314"/>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p:nvSpPr>
        <p:spPr>
          <a:xfrm rot="4012594" flipH="1">
            <a:off x="4674233" y="4312314"/>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p:nvSpPr>
        <p:spPr>
          <a:xfrm rot="4012594" flipH="1">
            <a:off x="5648191" y="4289410"/>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ardrop 42"/>
          <p:cNvSpPr/>
          <p:nvPr/>
        </p:nvSpPr>
        <p:spPr>
          <a:xfrm rot="4012594" flipH="1">
            <a:off x="6148257" y="4312314"/>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4012594" flipH="1">
            <a:off x="5148125" y="4312314"/>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p:cNvSpPr/>
          <p:nvPr/>
        </p:nvSpPr>
        <p:spPr>
          <a:xfrm rot="4012594" flipH="1">
            <a:off x="4174167" y="4312314"/>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45"/>
          <p:cNvSpPr/>
          <p:nvPr/>
        </p:nvSpPr>
        <p:spPr>
          <a:xfrm rot="4012594" flipH="1">
            <a:off x="6576885" y="4312314"/>
            <a:ext cx="178898" cy="185102"/>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357422" y="6019818"/>
            <a:ext cx="4572032" cy="35719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1643042" y="4071942"/>
            <a:ext cx="928694"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44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grpId="0" nodeType="clickEffect">
                                  <p:stCondLst>
                                    <p:cond delay="0"/>
                                  </p:stCondLst>
                                  <p:childTnLst>
                                    <p:animMotion origin="layout" path="M 0 0 L 0 0.07361 " pathEditMode="relative" ptsTypes="AA">
                                      <p:cBhvr>
                                        <p:cTn id="6" dur="5000" fill="hold"/>
                                        <p:tgtEl>
                                          <p:spTgt spid="36"/>
                                        </p:tgtEl>
                                        <p:attrNameLst>
                                          <p:attrName>ppt_x</p:attrName>
                                          <p:attrName>ppt_y</p:attrName>
                                        </p:attrNameLst>
                                      </p:cBhvr>
                                    </p:animMotion>
                                  </p:childTnLst>
                                </p:cTn>
                              </p:par>
                              <p:par>
                                <p:cTn id="7" presetID="0" presetClass="path" presetSubtype="0" fill="hold" grpId="0" nodeType="withEffect">
                                  <p:stCondLst>
                                    <p:cond delay="0"/>
                                  </p:stCondLst>
                                  <p:childTnLst>
                                    <p:animMotion origin="layout" path="M 0 0 L 0 0.07361 " pathEditMode="relative" ptsTypes="AA">
                                      <p:cBhvr>
                                        <p:cTn id="8" dur="5000" fill="hold"/>
                                        <p:tgtEl>
                                          <p:spTgt spid="35"/>
                                        </p:tgtEl>
                                        <p:attrNameLst>
                                          <p:attrName>ppt_x</p:attrName>
                                          <p:attrName>ppt_y</p:attrName>
                                        </p:attrNameLst>
                                      </p:cBhvr>
                                    </p:animMotion>
                                  </p:childTnLst>
                                </p:cTn>
                              </p:par>
                              <p:par>
                                <p:cTn id="9" presetID="0" presetClass="path" presetSubtype="0" fill="hold" grpId="0" nodeType="withEffect">
                                  <p:stCondLst>
                                    <p:cond delay="0"/>
                                  </p:stCondLst>
                                  <p:childTnLst>
                                    <p:animMotion origin="layout" path="M 0 0 L 0 0.07361 " pathEditMode="relative" ptsTypes="AA">
                                      <p:cBhvr>
                                        <p:cTn id="10" dur="5000" fill="hold"/>
                                        <p:tgtEl>
                                          <p:spTgt spid="24"/>
                                        </p:tgtEl>
                                        <p:attrNameLst>
                                          <p:attrName>ppt_x</p:attrName>
                                          <p:attrName>ppt_y</p:attrName>
                                        </p:attrNameLst>
                                      </p:cBhvr>
                                    </p:animMotion>
                                  </p:childTnLst>
                                </p:cTn>
                              </p:par>
                              <p:par>
                                <p:cTn id="11" presetID="0" presetClass="path" presetSubtype="0" fill="hold" grpId="0" nodeType="withEffect">
                                  <p:stCondLst>
                                    <p:cond delay="0"/>
                                  </p:stCondLst>
                                  <p:childTnLst>
                                    <p:animMotion origin="layout" path="M 0 0 L 0 0.07361 " pathEditMode="relative" ptsTypes="AA">
                                      <p:cBhvr>
                                        <p:cTn id="12" dur="5000" fill="hold"/>
                                        <p:tgtEl>
                                          <p:spTgt spid="3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 0.07361 " pathEditMode="relative" ptsTypes="AA">
                                      <p:cBhvr>
                                        <p:cTn id="14" dur="5000" fill="hold"/>
                                        <p:tgtEl>
                                          <p:spTgt spid="23"/>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 0.07361 " pathEditMode="relative" ptsTypes="AA">
                                      <p:cBhvr>
                                        <p:cTn id="16" dur="5000" fill="hold"/>
                                        <p:tgtEl>
                                          <p:spTgt spid="30"/>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 0.07361 " pathEditMode="relative" ptsTypes="AA">
                                      <p:cBhvr>
                                        <p:cTn id="18" dur="5000" fill="hold"/>
                                        <p:tgtEl>
                                          <p:spTgt spid="27"/>
                                        </p:tgtEl>
                                        <p:attrNameLst>
                                          <p:attrName>ppt_x</p:attrName>
                                          <p:attrName>ppt_y</p:attrName>
                                        </p:attrNameLst>
                                      </p:cBhvr>
                                    </p:animMotion>
                                  </p:childTnLst>
                                </p:cTn>
                              </p:par>
                              <p:par>
                                <p:cTn id="19" presetID="12" presetClass="entr" presetSubtype="1"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slide(fromTop)">
                                      <p:cBhvr>
                                        <p:cTn id="21" dur="2000"/>
                                        <p:tgtEl>
                                          <p:spTgt spid="38"/>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slide(fromTop)">
                                      <p:cBhvr>
                                        <p:cTn id="24" dur="2000"/>
                                        <p:tgtEl>
                                          <p:spTgt spid="39"/>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slide(fromTop)">
                                      <p:cBhvr>
                                        <p:cTn id="27" dur="2000"/>
                                        <p:tgtEl>
                                          <p:spTgt spid="4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slide(fromTop)">
                                      <p:cBhvr>
                                        <p:cTn id="30" dur="2000"/>
                                        <p:tgtEl>
                                          <p:spTgt spid="41"/>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slide(fromTop)">
                                      <p:cBhvr>
                                        <p:cTn id="33" dur="2000"/>
                                        <p:tgtEl>
                                          <p:spTgt spid="42"/>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slide(fromTop)">
                                      <p:cBhvr>
                                        <p:cTn id="36" dur="2000"/>
                                        <p:tgtEl>
                                          <p:spTgt spid="43"/>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slide(fromTop)">
                                      <p:cBhvr>
                                        <p:cTn id="39" dur="2000"/>
                                        <p:tgtEl>
                                          <p:spTgt spid="44"/>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slide(fromTop)">
                                      <p:cBhvr>
                                        <p:cTn id="42" dur="2000"/>
                                        <p:tgtEl>
                                          <p:spTgt spid="45"/>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slide(fromTop)">
                                      <p:cBhvr>
                                        <p:cTn id="45" dur="2000"/>
                                        <p:tgtEl>
                                          <p:spTgt spid="46"/>
                                        </p:tgtEl>
                                      </p:cBhvr>
                                    </p:animEffect>
                                  </p:childTnLst>
                                </p:cTn>
                              </p:par>
                            </p:childTnLst>
                          </p:cTn>
                        </p:par>
                        <p:par>
                          <p:cTn id="46" fill="hold">
                            <p:stCondLst>
                              <p:cond delay="5000"/>
                            </p:stCondLst>
                            <p:childTnLst>
                              <p:par>
                                <p:cTn id="47" presetID="0" presetClass="path" presetSubtype="0" repeatCount="5000" fill="hold" nodeType="afterEffect">
                                  <p:stCondLst>
                                    <p:cond delay="0"/>
                                  </p:stCondLst>
                                  <p:childTnLst>
                                    <p:animMotion origin="layout" path="M 0 0 L 0 0.23102 " pathEditMode="relative" ptsTypes="AA">
                                      <p:cBhvr>
                                        <p:cTn id="48" dur="2000" fill="hold"/>
                                        <p:tgtEl>
                                          <p:spTgt spid="38"/>
                                        </p:tgtEl>
                                        <p:attrNameLst>
                                          <p:attrName>ppt_x</p:attrName>
                                          <p:attrName>ppt_y</p:attrName>
                                        </p:attrNameLst>
                                      </p:cBhvr>
                                    </p:animMotion>
                                  </p:childTnLst>
                                  <p:subTnLst>
                                    <p:set>
                                      <p:cBhvr override="childStyle">
                                        <p:cTn dur="1" fill="hold" display="0" masterRel="sameClick" afterEffect="1">
                                          <p:stCondLst>
                                            <p:cond evt="end" delay="0">
                                              <p:tn val="47"/>
                                            </p:cond>
                                          </p:stCondLst>
                                        </p:cTn>
                                        <p:tgtEl>
                                          <p:spTgt spid="38"/>
                                        </p:tgtEl>
                                        <p:attrNameLst>
                                          <p:attrName>style.visibility</p:attrName>
                                        </p:attrNameLst>
                                      </p:cBhvr>
                                      <p:to>
                                        <p:strVal val="hidden"/>
                                      </p:to>
                                    </p:set>
                                  </p:subTnLst>
                                </p:cTn>
                              </p:par>
                              <p:par>
                                <p:cTn id="49" presetID="0" presetClass="path" presetSubtype="0" repeatCount="5000" fill="hold" nodeType="withEffect">
                                  <p:stCondLst>
                                    <p:cond delay="0"/>
                                  </p:stCondLst>
                                  <p:childTnLst>
                                    <p:animMotion origin="layout" path="M 0 0 L 0 0.23102 " pathEditMode="relative" ptsTypes="AA">
                                      <p:cBhvr>
                                        <p:cTn id="50" dur="2000" fill="hold"/>
                                        <p:tgtEl>
                                          <p:spTgt spid="39"/>
                                        </p:tgtEl>
                                        <p:attrNameLst>
                                          <p:attrName>ppt_x</p:attrName>
                                          <p:attrName>ppt_y</p:attrName>
                                        </p:attrNameLst>
                                      </p:cBhvr>
                                    </p:animMotion>
                                  </p:childTnLst>
                                  <p:subTnLst>
                                    <p:set>
                                      <p:cBhvr override="childStyle">
                                        <p:cTn dur="1" fill="hold" display="0" masterRel="sameClick" afterEffect="1">
                                          <p:stCondLst>
                                            <p:cond evt="end" delay="0">
                                              <p:tn val="49"/>
                                            </p:cond>
                                          </p:stCondLst>
                                        </p:cTn>
                                        <p:tgtEl>
                                          <p:spTgt spid="39"/>
                                        </p:tgtEl>
                                        <p:attrNameLst>
                                          <p:attrName>style.visibility</p:attrName>
                                        </p:attrNameLst>
                                      </p:cBhvr>
                                      <p:to>
                                        <p:strVal val="hidden"/>
                                      </p:to>
                                    </p:set>
                                  </p:subTnLst>
                                </p:cTn>
                              </p:par>
                              <p:par>
                                <p:cTn id="51" presetID="0" presetClass="path" presetSubtype="0" repeatCount="5000" fill="hold" nodeType="withEffect">
                                  <p:stCondLst>
                                    <p:cond delay="0"/>
                                  </p:stCondLst>
                                  <p:childTnLst>
                                    <p:animMotion origin="layout" path="M 0 0 L 0 0.23102 " pathEditMode="relative" ptsTypes="AA">
                                      <p:cBhvr>
                                        <p:cTn id="52" dur="2000" fill="hold"/>
                                        <p:tgtEl>
                                          <p:spTgt spid="40"/>
                                        </p:tgtEl>
                                        <p:attrNameLst>
                                          <p:attrName>ppt_x</p:attrName>
                                          <p:attrName>ppt_y</p:attrName>
                                        </p:attrNameLst>
                                      </p:cBhvr>
                                    </p:animMotion>
                                  </p:childTnLst>
                                  <p:subTnLst>
                                    <p:set>
                                      <p:cBhvr override="childStyle">
                                        <p:cTn dur="1" fill="hold" display="0" masterRel="sameClick" afterEffect="1">
                                          <p:stCondLst>
                                            <p:cond evt="end" delay="0">
                                              <p:tn val="51"/>
                                            </p:cond>
                                          </p:stCondLst>
                                        </p:cTn>
                                        <p:tgtEl>
                                          <p:spTgt spid="40"/>
                                        </p:tgtEl>
                                        <p:attrNameLst>
                                          <p:attrName>style.visibility</p:attrName>
                                        </p:attrNameLst>
                                      </p:cBhvr>
                                      <p:to>
                                        <p:strVal val="hidden"/>
                                      </p:to>
                                    </p:set>
                                  </p:subTnLst>
                                </p:cTn>
                              </p:par>
                              <p:par>
                                <p:cTn id="53" presetID="0" presetClass="path" presetSubtype="0" repeatCount="5000" fill="hold" nodeType="withEffect">
                                  <p:stCondLst>
                                    <p:cond delay="0"/>
                                  </p:stCondLst>
                                  <p:childTnLst>
                                    <p:animMotion origin="layout" path="M 0 0 L 0 0.23102 " pathEditMode="relative" ptsTypes="AA">
                                      <p:cBhvr>
                                        <p:cTn id="54" dur="2000" fill="hold"/>
                                        <p:tgtEl>
                                          <p:spTgt spid="45"/>
                                        </p:tgtEl>
                                        <p:attrNameLst>
                                          <p:attrName>ppt_x</p:attrName>
                                          <p:attrName>ppt_y</p:attrName>
                                        </p:attrNameLst>
                                      </p:cBhvr>
                                    </p:animMotion>
                                  </p:childTnLst>
                                  <p:subTnLst>
                                    <p:set>
                                      <p:cBhvr override="childStyle">
                                        <p:cTn dur="1" fill="hold" display="0" masterRel="sameClick" afterEffect="1">
                                          <p:stCondLst>
                                            <p:cond evt="end" delay="0">
                                              <p:tn val="53"/>
                                            </p:cond>
                                          </p:stCondLst>
                                        </p:cTn>
                                        <p:tgtEl>
                                          <p:spTgt spid="45"/>
                                        </p:tgtEl>
                                        <p:attrNameLst>
                                          <p:attrName>style.visibility</p:attrName>
                                        </p:attrNameLst>
                                      </p:cBhvr>
                                      <p:to>
                                        <p:strVal val="hidden"/>
                                      </p:to>
                                    </p:set>
                                  </p:subTnLst>
                                </p:cTn>
                              </p:par>
                              <p:par>
                                <p:cTn id="55" presetID="0" presetClass="path" presetSubtype="0" repeatCount="5000" fill="hold" nodeType="withEffect">
                                  <p:stCondLst>
                                    <p:cond delay="0"/>
                                  </p:stCondLst>
                                  <p:childTnLst>
                                    <p:animMotion origin="layout" path="M 0 0 L 0 0.23102 " pathEditMode="relative" ptsTypes="AA">
                                      <p:cBhvr>
                                        <p:cTn id="56" dur="2000" fill="hold"/>
                                        <p:tgtEl>
                                          <p:spTgt spid="41"/>
                                        </p:tgtEl>
                                        <p:attrNameLst>
                                          <p:attrName>ppt_x</p:attrName>
                                          <p:attrName>ppt_y</p:attrName>
                                        </p:attrNameLst>
                                      </p:cBhvr>
                                    </p:animMotion>
                                  </p:childTnLst>
                                  <p:subTnLst>
                                    <p:set>
                                      <p:cBhvr override="childStyle">
                                        <p:cTn dur="1" fill="hold" display="0" masterRel="sameClick" afterEffect="1">
                                          <p:stCondLst>
                                            <p:cond evt="end" delay="0">
                                              <p:tn val="55"/>
                                            </p:cond>
                                          </p:stCondLst>
                                        </p:cTn>
                                        <p:tgtEl>
                                          <p:spTgt spid="41"/>
                                        </p:tgtEl>
                                        <p:attrNameLst>
                                          <p:attrName>style.visibility</p:attrName>
                                        </p:attrNameLst>
                                      </p:cBhvr>
                                      <p:to>
                                        <p:strVal val="hidden"/>
                                      </p:to>
                                    </p:set>
                                  </p:subTnLst>
                                </p:cTn>
                              </p:par>
                              <p:par>
                                <p:cTn id="57" presetID="0" presetClass="path" presetSubtype="0" repeatCount="5000" fill="hold" nodeType="withEffect">
                                  <p:stCondLst>
                                    <p:cond delay="0"/>
                                  </p:stCondLst>
                                  <p:childTnLst>
                                    <p:animMotion origin="layout" path="M 0 0 L 0 0.23102 " pathEditMode="relative" ptsTypes="AA">
                                      <p:cBhvr>
                                        <p:cTn id="58" dur="2000" fill="hold"/>
                                        <p:tgtEl>
                                          <p:spTgt spid="44"/>
                                        </p:tgtEl>
                                        <p:attrNameLst>
                                          <p:attrName>ppt_x</p:attrName>
                                          <p:attrName>ppt_y</p:attrName>
                                        </p:attrNameLst>
                                      </p:cBhvr>
                                    </p:animMotion>
                                  </p:childTnLst>
                                  <p:subTnLst>
                                    <p:set>
                                      <p:cBhvr override="childStyle">
                                        <p:cTn dur="1" fill="hold" display="0" masterRel="sameClick" afterEffect="1">
                                          <p:stCondLst>
                                            <p:cond evt="end" delay="0">
                                              <p:tn val="57"/>
                                            </p:cond>
                                          </p:stCondLst>
                                        </p:cTn>
                                        <p:tgtEl>
                                          <p:spTgt spid="44"/>
                                        </p:tgtEl>
                                        <p:attrNameLst>
                                          <p:attrName>style.visibility</p:attrName>
                                        </p:attrNameLst>
                                      </p:cBhvr>
                                      <p:to>
                                        <p:strVal val="hidden"/>
                                      </p:to>
                                    </p:set>
                                  </p:subTnLst>
                                </p:cTn>
                              </p:par>
                              <p:par>
                                <p:cTn id="59" presetID="0" presetClass="path" presetSubtype="0" repeatCount="5000" fill="hold" nodeType="withEffect">
                                  <p:stCondLst>
                                    <p:cond delay="0"/>
                                  </p:stCondLst>
                                  <p:childTnLst>
                                    <p:animMotion origin="layout" path="M 0 0 L 0 0.23102 " pathEditMode="relative" ptsTypes="AA">
                                      <p:cBhvr>
                                        <p:cTn id="60" dur="2000" fill="hold"/>
                                        <p:tgtEl>
                                          <p:spTgt spid="42"/>
                                        </p:tgtEl>
                                        <p:attrNameLst>
                                          <p:attrName>ppt_x</p:attrName>
                                          <p:attrName>ppt_y</p:attrName>
                                        </p:attrNameLst>
                                      </p:cBhvr>
                                    </p:animMotion>
                                  </p:childTnLst>
                                  <p:subTnLst>
                                    <p:set>
                                      <p:cBhvr override="childStyle">
                                        <p:cTn dur="1" fill="hold" display="0" masterRel="sameClick" afterEffect="1">
                                          <p:stCondLst>
                                            <p:cond evt="end" delay="0">
                                              <p:tn val="59"/>
                                            </p:cond>
                                          </p:stCondLst>
                                        </p:cTn>
                                        <p:tgtEl>
                                          <p:spTgt spid="42"/>
                                        </p:tgtEl>
                                        <p:attrNameLst>
                                          <p:attrName>style.visibility</p:attrName>
                                        </p:attrNameLst>
                                      </p:cBhvr>
                                      <p:to>
                                        <p:strVal val="hidden"/>
                                      </p:to>
                                    </p:set>
                                  </p:subTnLst>
                                </p:cTn>
                              </p:par>
                              <p:par>
                                <p:cTn id="61" presetID="0" presetClass="path" presetSubtype="0" repeatCount="5000" fill="hold" nodeType="withEffect">
                                  <p:stCondLst>
                                    <p:cond delay="0"/>
                                  </p:stCondLst>
                                  <p:childTnLst>
                                    <p:animMotion origin="layout" path="M 0 0 L 0 0.23102 " pathEditMode="relative" ptsTypes="AA">
                                      <p:cBhvr>
                                        <p:cTn id="62" dur="2000" fill="hold"/>
                                        <p:tgtEl>
                                          <p:spTgt spid="43"/>
                                        </p:tgtEl>
                                        <p:attrNameLst>
                                          <p:attrName>ppt_x</p:attrName>
                                          <p:attrName>ppt_y</p:attrName>
                                        </p:attrNameLst>
                                      </p:cBhvr>
                                    </p:animMotion>
                                  </p:childTnLst>
                                  <p:subTnLst>
                                    <p:set>
                                      <p:cBhvr override="childStyle">
                                        <p:cTn dur="1" fill="hold" display="0" masterRel="sameClick" afterEffect="1">
                                          <p:stCondLst>
                                            <p:cond evt="end" delay="0">
                                              <p:tn val="61"/>
                                            </p:cond>
                                          </p:stCondLst>
                                        </p:cTn>
                                        <p:tgtEl>
                                          <p:spTgt spid="43"/>
                                        </p:tgtEl>
                                        <p:attrNameLst>
                                          <p:attrName>style.visibility</p:attrName>
                                        </p:attrNameLst>
                                      </p:cBhvr>
                                      <p:to>
                                        <p:strVal val="hidden"/>
                                      </p:to>
                                    </p:set>
                                  </p:subTnLst>
                                </p:cTn>
                              </p:par>
                              <p:par>
                                <p:cTn id="63" presetID="0" presetClass="path" presetSubtype="0" repeatCount="5000" fill="hold" nodeType="withEffect">
                                  <p:stCondLst>
                                    <p:cond delay="0"/>
                                  </p:stCondLst>
                                  <p:childTnLst>
                                    <p:animMotion origin="layout" path="M 0 0 L 0 0.23102 " pathEditMode="relative" ptsTypes="AA">
                                      <p:cBhvr>
                                        <p:cTn id="64" dur="2000" fill="hold"/>
                                        <p:tgtEl>
                                          <p:spTgt spid="46"/>
                                        </p:tgtEl>
                                        <p:attrNameLst>
                                          <p:attrName>ppt_x</p:attrName>
                                          <p:attrName>ppt_y</p:attrName>
                                        </p:attrNameLst>
                                      </p:cBhvr>
                                    </p:animMotion>
                                  </p:childTnLst>
                                  <p:subTnLst>
                                    <p:set>
                                      <p:cBhvr override="childStyle">
                                        <p:cTn dur="1" fill="hold" display="0" masterRel="sameClick" afterEffect="1">
                                          <p:stCondLst>
                                            <p:cond evt="end" delay="0">
                                              <p:tn val="63"/>
                                            </p:cond>
                                          </p:stCondLst>
                                        </p:cTn>
                                        <p:tgtEl>
                                          <p:spTgt spid="46"/>
                                        </p:tgtEl>
                                        <p:attrNameLst>
                                          <p:attrName>style.visibility</p:attrName>
                                        </p:attrNameLst>
                                      </p:cBhvr>
                                      <p:to>
                                        <p:strVal val="hidden"/>
                                      </p:to>
                                    </p:set>
                                  </p:subTnLst>
                                </p:cTn>
                              </p:par>
                              <p:par>
                                <p:cTn id="65" presetID="12" presetClass="entr" presetSubtype="4" fill="hold" nodeType="withEffect">
                                  <p:stCondLst>
                                    <p:cond delay="3000"/>
                                  </p:stCondLst>
                                  <p:childTnLst>
                                    <p:set>
                                      <p:cBhvr>
                                        <p:cTn id="66" dur="1" fill="hold">
                                          <p:stCondLst>
                                            <p:cond delay="0"/>
                                          </p:stCondLst>
                                        </p:cTn>
                                        <p:tgtEl>
                                          <p:spTgt spid="47"/>
                                        </p:tgtEl>
                                        <p:attrNameLst>
                                          <p:attrName>style.visibility</p:attrName>
                                        </p:attrNameLst>
                                      </p:cBhvr>
                                      <p:to>
                                        <p:strVal val="visible"/>
                                      </p:to>
                                    </p:set>
                                    <p:animEffect transition="in" filter="slide(fromBottom)">
                                      <p:cBhvr>
                                        <p:cTn id="67" dur="5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30" grpId="0" animBg="1"/>
      <p:bldP spid="31" grpId="0" animBg="1"/>
      <p:bldP spid="35" grpId="0" animBg="1"/>
      <p:bldP spid="36"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C1A87-574C-408A-ADA7-BD49C4742FF5}"/>
              </a:ext>
            </a:extLst>
          </p:cNvPr>
          <p:cNvSpPr>
            <a:spLocks noGrp="1"/>
          </p:cNvSpPr>
          <p:nvPr>
            <p:ph idx="1"/>
          </p:nvPr>
        </p:nvSpPr>
        <p:spPr>
          <a:xfrm>
            <a:off x="457200" y="1066800"/>
            <a:ext cx="8229600" cy="5562599"/>
          </a:xfrm>
        </p:spPr>
        <p:txBody>
          <a:bodyPr>
            <a:normAutofit/>
          </a:bodyPr>
          <a:lstStyle/>
          <a:p>
            <a:pPr marL="0" indent="0" algn="just">
              <a:lnSpc>
                <a:spcPct val="170000"/>
              </a:lnSpc>
              <a:buNone/>
            </a:pPr>
            <a:r>
              <a:rPr lang="en-IN" sz="2400" b="1" dirty="0">
                <a:solidFill>
                  <a:srgbClr val="0070C0"/>
                </a:solidFill>
              </a:rPr>
              <a:t>Reverse osmosis is a process in which water is forced to flow from higher concentration to lower concentration through semipermeable membrane by applying pressure on concentrated water. The applied pressure is higher than osmotic pressure.</a:t>
            </a:r>
          </a:p>
          <a:p>
            <a:pPr marL="0" indent="0" algn="just">
              <a:lnSpc>
                <a:spcPct val="170000"/>
              </a:lnSpc>
            </a:pPr>
            <a:endParaRPr lang="en-IN" sz="2400" b="1" dirty="0"/>
          </a:p>
        </p:txBody>
      </p:sp>
      <p:sp>
        <p:nvSpPr>
          <p:cNvPr id="4" name="Title 1">
            <a:extLst>
              <a:ext uri="{FF2B5EF4-FFF2-40B4-BE49-F238E27FC236}">
                <a16:creationId xmlns:a16="http://schemas.microsoft.com/office/drawing/2014/main" id="{C32532E1-A01E-4932-9039-662B2D668391}"/>
              </a:ext>
            </a:extLst>
          </p:cNvPr>
          <p:cNvSpPr txBox="1">
            <a:spLocks/>
          </p:cNvSpPr>
          <p:nvPr/>
        </p:nvSpPr>
        <p:spPr>
          <a:xfrm>
            <a:off x="457200" y="228601"/>
            <a:ext cx="8229600" cy="685800"/>
          </a:xfrm>
          <a:prstGeom prst="rect">
            <a:avLst/>
          </a:prstGeom>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Reverse Osmosis</a:t>
            </a:r>
          </a:p>
        </p:txBody>
      </p:sp>
    </p:spTree>
    <p:extLst>
      <p:ext uri="{BB962C8B-B14F-4D97-AF65-F5344CB8AC3E}">
        <p14:creationId xmlns:p14="http://schemas.microsoft.com/office/powerpoint/2010/main" val="4366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2247</TotalTime>
  <Words>571</Words>
  <Application>Microsoft Office PowerPoint</Application>
  <PresentationFormat>On-screen Show (4:3)</PresentationFormat>
  <Paragraphs>146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Agency FB</vt: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Guest</dc:creator>
  <cp:lastModifiedBy>Dr. Prashant Umape</cp:lastModifiedBy>
  <cp:revision>430</cp:revision>
  <dcterms:created xsi:type="dcterms:W3CDTF">2018-02-20T11:27:13Z</dcterms:created>
  <dcterms:modified xsi:type="dcterms:W3CDTF">2020-10-20T17:58:33Z</dcterms:modified>
</cp:coreProperties>
</file>