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91" r:id="rId3"/>
    <p:sldId id="289" r:id="rId4"/>
    <p:sldId id="292" r:id="rId5"/>
    <p:sldId id="269" r:id="rId6"/>
    <p:sldId id="268" r:id="rId7"/>
    <p:sldId id="286" r:id="rId8"/>
    <p:sldId id="287" r:id="rId9"/>
    <p:sldId id="281" r:id="rId10"/>
    <p:sldId id="282" r:id="rId11"/>
    <p:sldId id="283" r:id="rId12"/>
    <p:sldId id="284" r:id="rId13"/>
    <p:sldId id="285" r:id="rId14"/>
    <p:sldId id="280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2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321" autoAdjust="0"/>
  </p:normalViewPr>
  <p:slideViewPr>
    <p:cSldViewPr>
      <p:cViewPr varScale="1">
        <p:scale>
          <a:sx n="75" d="100"/>
          <a:sy n="75" d="100"/>
        </p:scale>
        <p:origin x="16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40A10-7DA2-4059-9402-F7CAAC89CEC1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3FF7F-8B9E-46BF-B9AA-75330F5696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FF7F-8B9E-46BF-B9AA-75330F5696C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FF7F-8B9E-46BF-B9AA-75330F5696C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FF7F-8B9E-46BF-B9AA-75330F5696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FF7F-8B9E-46BF-B9AA-75330F5696C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FF7F-8B9E-46BF-B9AA-75330F5696C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FF7F-8B9E-46BF-B9AA-75330F5696C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FF7F-8B9E-46BF-B9AA-75330F5696C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FF7F-8B9E-46BF-B9AA-75330F5696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5504-11D7-4B90-9D64-01CF33F03A15}" type="datetimeFigureOut">
              <a:rPr lang="en-US" smtClean="0"/>
              <a:pPr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1857364"/>
            <a:ext cx="7929618" cy="1785950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600" dirty="0"/>
              <a:t>Unit I: Water Technology</a:t>
            </a:r>
            <a:br>
              <a:rPr lang="en-US" sz="6600" dirty="0"/>
            </a:br>
            <a:r>
              <a:rPr lang="en-US" sz="6000" dirty="0"/>
              <a:t>Topic: Electrodialysis</a:t>
            </a:r>
            <a:endParaRPr lang="en-US" sz="6600" dirty="0"/>
          </a:p>
        </p:txBody>
      </p:sp>
      <p:sp>
        <p:nvSpPr>
          <p:cNvPr id="3" name="Rectangle 2"/>
          <p:cNvSpPr/>
          <p:nvPr/>
        </p:nvSpPr>
        <p:spPr>
          <a:xfrm>
            <a:off x="571472" y="3687079"/>
            <a:ext cx="7929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Dr. P. G.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Umape</a:t>
            </a:r>
            <a:endParaRPr lang="en-US" sz="28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Assistant Professor</a:t>
            </a:r>
          </a:p>
          <a:p>
            <a:pPr algn="ctr"/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Pune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Institute of Computer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2400" b="1" dirty="0"/>
              <a:t>Construction and working: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 instrument is also provided with anode and cathode to apply electric field.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Hard water or saline water is filled in the dialysis unit.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Electrical field is applied, perpendicular to the direction of flow of water.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 cation start migrating towards cathode and anion towards anode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</p:spTree>
    <p:extLst>
      <p:ext uri="{BB962C8B-B14F-4D97-AF65-F5344CB8AC3E}">
        <p14:creationId xmlns:p14="http://schemas.microsoft.com/office/powerpoint/2010/main" val="20489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60055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2400" b="1" dirty="0"/>
              <a:t>Construction and working: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While migrating towards the respective pole, the cation will be allowed to pass the cation exchange membrane but anions will be repelled.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While anion will be passed through anion exchange membrane but </a:t>
            </a:r>
            <a:r>
              <a:rPr lang="en-IN" sz="2400" dirty="0" err="1"/>
              <a:t>cations</a:t>
            </a:r>
            <a:r>
              <a:rPr lang="en-IN" sz="2400" dirty="0"/>
              <a:t> will be repelled.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When cation and anion enters in the neighbouring compartment, they will be restricted in the same neighbouring compartment due to membrane of opposite ion permeability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Hence alternate streams of concentrated and pure water is obtained, which are separately removed form the unit.</a:t>
            </a:r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</p:spTree>
    <p:extLst>
      <p:ext uri="{BB962C8B-B14F-4D97-AF65-F5344CB8AC3E}">
        <p14:creationId xmlns:p14="http://schemas.microsoft.com/office/powerpoint/2010/main" val="20489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2400" b="1" dirty="0"/>
              <a:t>Applications: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Saline water can be efficiently converted to water of portable quality by this method.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It can be used to remove ionic impurities from the industrial waste water.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By removing limited amount of salt from water, sea water can be converted to drinkable water.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</p:spTree>
    <p:extLst>
      <p:ext uri="{BB962C8B-B14F-4D97-AF65-F5344CB8AC3E}">
        <p14:creationId xmlns:p14="http://schemas.microsoft.com/office/powerpoint/2010/main" val="20489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572164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2400" b="1" dirty="0"/>
              <a:t>Limitations: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50 % of water is wasted or needs recycling.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 ion exchange membrane requires frequent replacement</a:t>
            </a:r>
            <a:r>
              <a:rPr lang="en-IN" sz="2400" b="1" dirty="0"/>
              <a:t>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Initial investment is high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Non-ionic impurities can not be removed</a:t>
            </a:r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</p:spTree>
    <p:extLst>
      <p:ext uri="{BB962C8B-B14F-4D97-AF65-F5344CB8AC3E}">
        <p14:creationId xmlns:p14="http://schemas.microsoft.com/office/powerpoint/2010/main" val="20489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Principle of electrodialysis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Instrumentation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Working of ion exchange membrane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Electrodialysis process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Applications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Disadvantages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endParaRPr lang="en-IN" sz="2400" b="1" dirty="0"/>
          </a:p>
          <a:p>
            <a:pPr marL="0" indent="0" algn="just">
              <a:lnSpc>
                <a:spcPct val="170000"/>
              </a:lnSpc>
              <a:buNone/>
            </a:pPr>
            <a:endParaRPr lang="en-IN" sz="2400" b="1" dirty="0"/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5529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314" y="2852936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solidFill>
                  <a:schemeClr val="tx2">
                    <a:lumMod val="20000"/>
                    <a:lumOff val="80000"/>
                  </a:schemeClr>
                </a:solidFill>
                <a:latin typeface="Arial Black" pitchFamily="34" charset="0"/>
              </a:rPr>
              <a:t>Thank You</a:t>
            </a:r>
            <a:endParaRPr lang="en-US" sz="11500" dirty="0">
              <a:solidFill>
                <a:schemeClr val="tx2">
                  <a:lumMod val="20000"/>
                  <a:lumOff val="80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890B4BB-5AF8-4921-95A3-280E67B6F28D}"/>
              </a:ext>
            </a:extLst>
          </p:cNvPr>
          <p:cNvSpPr/>
          <p:nvPr/>
        </p:nvSpPr>
        <p:spPr>
          <a:xfrm>
            <a:off x="108014" y="2714620"/>
            <a:ext cx="8893142" cy="1862048"/>
          </a:xfrm>
          <a:custGeom>
            <a:avLst/>
            <a:gdLst>
              <a:gd name="connsiteX0" fmla="*/ 0 w 6143668"/>
              <a:gd name="connsiteY0" fmla="*/ 0 h 2286016"/>
              <a:gd name="connsiteX1" fmla="*/ 6143668 w 6143668"/>
              <a:gd name="connsiteY1" fmla="*/ 0 h 2286016"/>
              <a:gd name="connsiteX2" fmla="*/ 6143668 w 6143668"/>
              <a:gd name="connsiteY2" fmla="*/ 2286016 h 2286016"/>
              <a:gd name="connsiteX3" fmla="*/ 6048789 w 6143668"/>
              <a:gd name="connsiteY3" fmla="*/ 2286016 h 2286016"/>
              <a:gd name="connsiteX4" fmla="*/ 6039050 w 6143668"/>
              <a:gd name="connsiteY4" fmla="*/ 2277350 h 2286016"/>
              <a:gd name="connsiteX5" fmla="*/ 5786478 w 6143668"/>
              <a:gd name="connsiteY5" fmla="*/ 2214578 h 2286016"/>
              <a:gd name="connsiteX6" fmla="*/ 5533907 w 6143668"/>
              <a:gd name="connsiteY6" fmla="*/ 2277350 h 2286016"/>
              <a:gd name="connsiteX7" fmla="*/ 5527617 w 6143668"/>
              <a:gd name="connsiteY7" fmla="*/ 2282946 h 2286016"/>
              <a:gd name="connsiteX8" fmla="*/ 5457084 w 6143668"/>
              <a:gd name="connsiteY8" fmla="*/ 2216373 h 2286016"/>
              <a:gd name="connsiteX9" fmla="*/ 5179255 w 6143668"/>
              <a:gd name="connsiteY9" fmla="*/ 2143140 h 2286016"/>
              <a:gd name="connsiteX10" fmla="*/ 4901426 w 6143668"/>
              <a:gd name="connsiteY10" fmla="*/ 2216373 h 2286016"/>
              <a:gd name="connsiteX11" fmla="*/ 4827641 w 6143668"/>
              <a:gd name="connsiteY11" fmla="*/ 2286016 h 2286016"/>
              <a:gd name="connsiteX12" fmla="*/ 4812337 w 6143668"/>
              <a:gd name="connsiteY12" fmla="*/ 2286016 h 2286016"/>
              <a:gd name="connsiteX13" fmla="*/ 4761833 w 6143668"/>
              <a:gd name="connsiteY13" fmla="*/ 2247759 h 2286016"/>
              <a:gd name="connsiteX14" fmla="*/ 4357718 w 6143668"/>
              <a:gd name="connsiteY14" fmla="*/ 2143140 h 2286016"/>
              <a:gd name="connsiteX15" fmla="*/ 4038185 w 6143668"/>
              <a:gd name="connsiteY15" fmla="*/ 2204143 h 2286016"/>
              <a:gd name="connsiteX16" fmla="*/ 3994777 w 6143668"/>
              <a:gd name="connsiteY16" fmla="*/ 2226527 h 2286016"/>
              <a:gd name="connsiteX17" fmla="*/ 3991820 w 6143668"/>
              <a:gd name="connsiteY17" fmla="*/ 2214304 h 2286016"/>
              <a:gd name="connsiteX18" fmla="*/ 3571900 w 6143668"/>
              <a:gd name="connsiteY18" fmla="*/ 2071702 h 2286016"/>
              <a:gd name="connsiteX19" fmla="*/ 3268814 w 6143668"/>
              <a:gd name="connsiteY19" fmla="*/ 2124012 h 2286016"/>
              <a:gd name="connsiteX20" fmla="*/ 3254296 w 6143668"/>
              <a:gd name="connsiteY20" fmla="*/ 2132984 h 2286016"/>
              <a:gd name="connsiteX21" fmla="*/ 3247047 w 6143668"/>
              <a:gd name="connsiteY21" fmla="*/ 2128798 h 2286016"/>
              <a:gd name="connsiteX22" fmla="*/ 2928958 w 6143668"/>
              <a:gd name="connsiteY22" fmla="*/ 2071702 h 2286016"/>
              <a:gd name="connsiteX23" fmla="*/ 2439052 w 6143668"/>
              <a:gd name="connsiteY23" fmla="*/ 2271345 h 2286016"/>
              <a:gd name="connsiteX24" fmla="*/ 2436094 w 6143668"/>
              <a:gd name="connsiteY24" fmla="*/ 2286016 h 2286016"/>
              <a:gd name="connsiteX25" fmla="*/ 2410712 w 6143668"/>
              <a:gd name="connsiteY25" fmla="*/ 2286016 h 2286016"/>
              <a:gd name="connsiteX26" fmla="*/ 2395209 w 6143668"/>
              <a:gd name="connsiteY26" fmla="*/ 2240235 h 2286016"/>
              <a:gd name="connsiteX27" fmla="*/ 2000264 w 6143668"/>
              <a:gd name="connsiteY27" fmla="*/ 2000264 h 2286016"/>
              <a:gd name="connsiteX28" fmla="*/ 1644839 w 6143668"/>
              <a:gd name="connsiteY28" fmla="*/ 2173494 h 2286016"/>
              <a:gd name="connsiteX29" fmla="*/ 1632091 w 6143668"/>
              <a:gd name="connsiteY29" fmla="*/ 2195024 h 2286016"/>
              <a:gd name="connsiteX30" fmla="*/ 1606584 w 6143668"/>
              <a:gd name="connsiteY30" fmla="*/ 2119175 h 2286016"/>
              <a:gd name="connsiteX31" fmla="*/ 1178727 w 6143668"/>
              <a:gd name="connsiteY31" fmla="*/ 1857388 h 2286016"/>
              <a:gd name="connsiteX32" fmla="*/ 793683 w 6143668"/>
              <a:gd name="connsiteY32" fmla="*/ 2046366 h 2286016"/>
              <a:gd name="connsiteX33" fmla="*/ 751860 w 6143668"/>
              <a:gd name="connsiteY33" fmla="*/ 2117493 h 2286016"/>
              <a:gd name="connsiteX34" fmla="*/ 701276 w 6143668"/>
              <a:gd name="connsiteY34" fmla="*/ 2073672 h 2286016"/>
              <a:gd name="connsiteX35" fmla="*/ 428629 w 6143668"/>
              <a:gd name="connsiteY35" fmla="*/ 2000264 h 2286016"/>
              <a:gd name="connsiteX36" fmla="*/ 8709 w 6143668"/>
              <a:gd name="connsiteY36" fmla="*/ 2256947 h 2286016"/>
              <a:gd name="connsiteX37" fmla="*/ 4802 w 6143668"/>
              <a:gd name="connsiteY37" fmla="*/ 2286016 h 2286016"/>
              <a:gd name="connsiteX38" fmla="*/ 0 w 6143668"/>
              <a:gd name="connsiteY38" fmla="*/ 2286016 h 228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43668" h="2286016">
                <a:moveTo>
                  <a:pt x="0" y="0"/>
                </a:moveTo>
                <a:lnTo>
                  <a:pt x="6143668" y="0"/>
                </a:lnTo>
                <a:lnTo>
                  <a:pt x="6143668" y="2286016"/>
                </a:lnTo>
                <a:lnTo>
                  <a:pt x="6048789" y="2286016"/>
                </a:lnTo>
                <a:lnTo>
                  <a:pt x="6039050" y="2277350"/>
                </a:lnTo>
                <a:cubicBezTo>
                  <a:pt x="5974411" y="2238566"/>
                  <a:pt x="5885114" y="2214578"/>
                  <a:pt x="5786478" y="2214578"/>
                </a:cubicBezTo>
                <a:cubicBezTo>
                  <a:pt x="5687843" y="2214578"/>
                  <a:pt x="5598545" y="2238566"/>
                  <a:pt x="5533907" y="2277350"/>
                </a:cubicBezTo>
                <a:lnTo>
                  <a:pt x="5527617" y="2282946"/>
                </a:lnTo>
                <a:lnTo>
                  <a:pt x="5457084" y="2216373"/>
                </a:lnTo>
                <a:cubicBezTo>
                  <a:pt x="5385981" y="2171126"/>
                  <a:pt x="5287754" y="2143140"/>
                  <a:pt x="5179255" y="2143140"/>
                </a:cubicBezTo>
                <a:cubicBezTo>
                  <a:pt x="5070756" y="2143140"/>
                  <a:pt x="4972529" y="2171126"/>
                  <a:pt x="4901426" y="2216373"/>
                </a:cubicBezTo>
                <a:lnTo>
                  <a:pt x="4827641" y="2286016"/>
                </a:lnTo>
                <a:lnTo>
                  <a:pt x="4812337" y="2286016"/>
                </a:lnTo>
                <a:lnTo>
                  <a:pt x="4761833" y="2247759"/>
                </a:lnTo>
                <a:cubicBezTo>
                  <a:pt x="4658411" y="2183120"/>
                  <a:pt x="4515535" y="2143140"/>
                  <a:pt x="4357718" y="2143140"/>
                </a:cubicBezTo>
                <a:cubicBezTo>
                  <a:pt x="4239356" y="2143140"/>
                  <a:pt x="4129398" y="2165629"/>
                  <a:pt x="4038185" y="2204143"/>
                </a:cubicBezTo>
                <a:lnTo>
                  <a:pt x="3994777" y="2226527"/>
                </a:lnTo>
                <a:lnTo>
                  <a:pt x="3991820" y="2214304"/>
                </a:lnTo>
                <a:cubicBezTo>
                  <a:pt x="3951852" y="2132922"/>
                  <a:pt x="3779035" y="2071702"/>
                  <a:pt x="3571900" y="2071702"/>
                </a:cubicBezTo>
                <a:cubicBezTo>
                  <a:pt x="3453538" y="2071702"/>
                  <a:pt x="3346381" y="2091692"/>
                  <a:pt x="3268814" y="2124012"/>
                </a:cubicBezTo>
                <a:lnTo>
                  <a:pt x="3254296" y="2132984"/>
                </a:lnTo>
                <a:lnTo>
                  <a:pt x="3247047" y="2128798"/>
                </a:lnTo>
                <a:cubicBezTo>
                  <a:pt x="3160606" y="2093129"/>
                  <a:pt x="3049787" y="2071702"/>
                  <a:pt x="2928958" y="2071702"/>
                </a:cubicBezTo>
                <a:cubicBezTo>
                  <a:pt x="2687302" y="2071702"/>
                  <a:pt x="2485681" y="2157409"/>
                  <a:pt x="2439052" y="2271345"/>
                </a:cubicBezTo>
                <a:lnTo>
                  <a:pt x="2436094" y="2286016"/>
                </a:lnTo>
                <a:lnTo>
                  <a:pt x="2410712" y="2286016"/>
                </a:lnTo>
                <a:lnTo>
                  <a:pt x="2395209" y="2240235"/>
                </a:lnTo>
                <a:cubicBezTo>
                  <a:pt x="2330139" y="2099214"/>
                  <a:pt x="2177808" y="2000264"/>
                  <a:pt x="2000264" y="2000264"/>
                </a:cubicBezTo>
                <a:cubicBezTo>
                  <a:pt x="1852311" y="2000264"/>
                  <a:pt x="1721867" y="2068979"/>
                  <a:pt x="1644839" y="2173494"/>
                </a:cubicBezTo>
                <a:lnTo>
                  <a:pt x="1632091" y="2195024"/>
                </a:lnTo>
                <a:lnTo>
                  <a:pt x="1606584" y="2119175"/>
                </a:lnTo>
                <a:cubicBezTo>
                  <a:pt x="1536092" y="1965334"/>
                  <a:pt x="1371066" y="1857388"/>
                  <a:pt x="1178727" y="1857388"/>
                </a:cubicBezTo>
                <a:cubicBezTo>
                  <a:pt x="1018445" y="1857388"/>
                  <a:pt x="877130" y="1932350"/>
                  <a:pt x="793683" y="2046366"/>
                </a:cubicBezTo>
                <a:lnTo>
                  <a:pt x="751860" y="2117493"/>
                </a:lnTo>
                <a:lnTo>
                  <a:pt x="701276" y="2073672"/>
                </a:lnTo>
                <a:cubicBezTo>
                  <a:pt x="627183" y="2027813"/>
                  <a:pt x="532196" y="2000264"/>
                  <a:pt x="428629" y="2000264"/>
                </a:cubicBezTo>
                <a:cubicBezTo>
                  <a:pt x="221495" y="2000264"/>
                  <a:pt x="48677" y="2110458"/>
                  <a:pt x="8709" y="2256947"/>
                </a:cubicBezTo>
                <a:lnTo>
                  <a:pt x="4802" y="2286016"/>
                </a:lnTo>
                <a:lnTo>
                  <a:pt x="0" y="22860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4282" y="2852836"/>
            <a:ext cx="900118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ln w="25400">
                  <a:solidFill>
                    <a:schemeClr val="tx1"/>
                  </a:solidFill>
                </a:ln>
                <a:noFill/>
                <a:latin typeface="Arial Black" pitchFamily="34" charset="0"/>
              </a:rPr>
              <a:t>Thank You</a:t>
            </a:r>
            <a:endParaRPr lang="en-US" sz="11500" dirty="0">
              <a:ln w="25400">
                <a:solidFill>
                  <a:schemeClr val="tx1"/>
                </a:solidFill>
              </a:ln>
              <a:noFill/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0741E-7 L -3.05556E-6 -0.2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Explain why electrodialysis is efficient way for desalination of water?</a:t>
            </a:r>
            <a:endParaRPr lang="en-US" dirty="0"/>
          </a:p>
          <a:p>
            <a:r>
              <a:rPr lang="en-IN" dirty="0"/>
              <a:t>Give the methods used for desalination of water.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457184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r>
              <a:rPr lang="en-IN" dirty="0"/>
              <a:t>Learning outcomes</a:t>
            </a:r>
          </a:p>
          <a:p>
            <a:pPr algn="just"/>
            <a:r>
              <a:rPr lang="en-IN" dirty="0"/>
              <a:t>Students should </a:t>
            </a:r>
            <a:r>
              <a:rPr lang="en-IN" dirty="0">
                <a:solidFill>
                  <a:srgbClr val="0070C0"/>
                </a:solidFill>
              </a:rPr>
              <a:t>have knowledge </a:t>
            </a:r>
            <a:r>
              <a:rPr lang="en-IN" dirty="0"/>
              <a:t>of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principle of electrodialysis.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Student should </a:t>
            </a:r>
            <a:r>
              <a:rPr lang="en-IN" dirty="0">
                <a:solidFill>
                  <a:srgbClr val="0070C0"/>
                </a:solidFill>
              </a:rPr>
              <a:t>describe</a:t>
            </a:r>
            <a:r>
              <a:rPr lang="en-IN" dirty="0"/>
              <a:t> the construction and working of electrodialysis unit.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Student </a:t>
            </a:r>
            <a:r>
              <a:rPr lang="en-IN" dirty="0">
                <a:solidFill>
                  <a:srgbClr val="0070C0"/>
                </a:solidFill>
              </a:rPr>
              <a:t>should know </a:t>
            </a:r>
            <a:r>
              <a:rPr lang="en-IN" dirty="0"/>
              <a:t>the applications and limitations of electrodialysis process. 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pPr>
              <a:buNone/>
            </a:pPr>
            <a:r>
              <a:rPr lang="en-IN" dirty="0"/>
              <a:t>Content:</a:t>
            </a:r>
          </a:p>
          <a:p>
            <a:r>
              <a:rPr lang="en-IN" dirty="0"/>
              <a:t>Principle (1 min)</a:t>
            </a:r>
          </a:p>
          <a:p>
            <a:r>
              <a:rPr lang="en-IN" dirty="0"/>
              <a:t>Construction and working (5 min)</a:t>
            </a:r>
          </a:p>
          <a:p>
            <a:r>
              <a:rPr lang="en-IN" dirty="0"/>
              <a:t>Applications and limitations (1 min)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2400" b="1" dirty="0"/>
              <a:t>Principle: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It is a process of separating ionic impurities from water with help of ion selective membrane, under the influence of electric current.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2400" b="1" dirty="0"/>
              <a:t>Construction and working: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 electrodialysis unit consist of a tank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 tank is provided with number of pairs of ion selective membrane</a:t>
            </a:r>
          </a:p>
          <a:p>
            <a:pPr algn="just">
              <a:lnSpc>
                <a:spcPct val="170000"/>
              </a:lnSpc>
            </a:pPr>
            <a:endParaRPr lang="en-IN" sz="2400" b="1" dirty="0"/>
          </a:p>
          <a:p>
            <a:pPr algn="just">
              <a:lnSpc>
                <a:spcPct val="170000"/>
              </a:lnSpc>
              <a:buNone/>
            </a:pPr>
            <a:endParaRPr lang="en-IN" sz="2400" dirty="0"/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</p:spTree>
    <p:extLst>
      <p:ext uri="{BB962C8B-B14F-4D97-AF65-F5344CB8AC3E}">
        <p14:creationId xmlns:p14="http://schemas.microsoft.com/office/powerpoint/2010/main" val="20489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99994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00108"/>
            <a:ext cx="8184308" cy="48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500166" y="5857892"/>
            <a:ext cx="4214842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C- Cation selective membrane</a:t>
            </a:r>
          </a:p>
          <a:p>
            <a:pPr algn="ctr"/>
            <a:r>
              <a:rPr lang="en-IN" dirty="0"/>
              <a:t>A- Anion selective membrane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857620" y="335756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857620" y="235743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143108" y="4286256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143108" y="335756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143108" y="235743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57620" y="4357694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715008" y="235743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5715008" y="335756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715008" y="4357694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71802" y="371475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71802" y="264318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71802" y="4572008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57752" y="263706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857752" y="3571876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857752" y="4572008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43702" y="264318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43702" y="3571876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715140" y="455500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478632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Concentrated water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-32" y="5354437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Pure water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85852" y="5072074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14414" y="5570552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86116" y="77365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Hard water or Saline water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-2143172" y="557214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321967" y="1392223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9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857364"/>
            <a:ext cx="8643998" cy="465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Rectangle 40"/>
          <p:cNvSpPr/>
          <p:nvPr/>
        </p:nvSpPr>
        <p:spPr>
          <a:xfrm>
            <a:off x="1792040" y="2324772"/>
            <a:ext cx="214314" cy="39617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99994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000364" y="845090"/>
            <a:ext cx="3286148" cy="40011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Hard water or Saline water</a:t>
            </a:r>
            <a:endParaRPr lang="en-US" sz="2000" b="1" dirty="0"/>
          </a:p>
        </p:txBody>
      </p:sp>
      <p:sp>
        <p:nvSpPr>
          <p:cNvPr id="44" name="Rectangle 43"/>
          <p:cNvSpPr/>
          <p:nvPr/>
        </p:nvSpPr>
        <p:spPr>
          <a:xfrm>
            <a:off x="3643306" y="2285992"/>
            <a:ext cx="214314" cy="40005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429256" y="2285992"/>
            <a:ext cx="214314" cy="407196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072330" y="2285992"/>
            <a:ext cx="214314" cy="40719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500562" y="2571744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29124" y="3143248"/>
            <a:ext cx="500066" cy="50006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4500562" y="371475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4429124" y="4286256"/>
            <a:ext cx="500066" cy="50006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4500562" y="4857760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429124" y="5429264"/>
            <a:ext cx="500066" cy="50006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Down Arrow 63"/>
          <p:cNvSpPr/>
          <p:nvPr/>
        </p:nvSpPr>
        <p:spPr>
          <a:xfrm>
            <a:off x="4357686" y="1285860"/>
            <a:ext cx="428628" cy="50006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ame 36"/>
          <p:cNvSpPr/>
          <p:nvPr/>
        </p:nvSpPr>
        <p:spPr>
          <a:xfrm>
            <a:off x="0" y="1785926"/>
            <a:ext cx="9144000" cy="5072074"/>
          </a:xfrm>
          <a:prstGeom prst="fram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714480" y="1928801"/>
            <a:ext cx="357190" cy="37294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000892" y="1928801"/>
            <a:ext cx="357190" cy="3729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3571868" y="1928801"/>
            <a:ext cx="357190" cy="3729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5357818" y="1928801"/>
            <a:ext cx="357190" cy="37294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4110721"/>
            <a:ext cx="714348" cy="59671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714348" y="3786189"/>
            <a:ext cx="285752" cy="12680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-71470" y="4202676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22F271"/>
                </a:solidFill>
              </a:rPr>
              <a:t>Cathode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8435393" y="4214818"/>
            <a:ext cx="851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22F271"/>
                </a:solidFill>
              </a:rPr>
              <a:t>Anode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071538" y="3357562"/>
            <a:ext cx="500066" cy="50006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1071538" y="4500570"/>
            <a:ext cx="500066" cy="50006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1071538" y="5643578"/>
            <a:ext cx="500066" cy="50006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001024" y="2500306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8001024" y="3643314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8001024" y="4786322"/>
            <a:ext cx="500066" cy="50006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143900" y="3786189"/>
            <a:ext cx="285752" cy="126801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429684" y="4115485"/>
            <a:ext cx="785786" cy="59671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2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1" dur="5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50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50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50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5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031 -0.00625 -0.24045 -0.01227 -0.27153 -0.00486 C -0.3026 0.00255 -0.20208 0.0375 -0.18698 0.04445 C -0.17188 0.05139 -0.18247 0.03565 -0.18108 0.03658 C -0.17969 0.0375 -0.17917 0.04329 -0.17865 0.04931 " pathEditMode="relative" ptsTypes="aaaaA">
                                      <p:cBhvr>
                                        <p:cTn id="77" dur="5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031 -0.00625 -0.24045 -0.01227 -0.27153 -0.00486 C -0.3026 0.00255 -0.20208 0.0375 -0.18698 0.04445 C -0.17188 0.05139 -0.18247 0.03565 -0.18108 0.03658 C -0.17969 0.0375 -0.17917 0.04329 -0.17865 0.04931 " pathEditMode="relative" ptsTypes="aaaaA">
                                      <p:cBhvr>
                                        <p:cTn id="79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031 -0.00625 -0.24045 -0.01227 -0.27153 -0.00486 C -0.3026 0.00255 -0.20208 0.0375 -0.18698 0.04445 C -0.17188 0.05139 -0.18247 0.03565 -0.18108 0.03658 C -0.17969 0.0375 -0.17917 0.04329 -0.17865 0.04931 " pathEditMode="relative" ptsTypes="aaaaA">
                                      <p:cBhvr>
                                        <p:cTn id="81" dur="5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948 -0.03333 0.19896 -0.06667 0.22969 -0.0713 C 0.26042 -0.07593 0.19323 -0.03611 0.18455 -0.02847 C 0.17587 -0.02083 0.17656 -0.02315 0.17743 -0.02523 " pathEditMode="relative" ptsTypes="aaaA">
                                      <p:cBhvr>
                                        <p:cTn id="83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948 -0.03333 0.19896 -0.06667 0.22969 -0.0713 C 0.26042 -0.07593 0.19323 -0.03611 0.18455 -0.02847 C 0.17587 -0.02083 0.17656 -0.02315 0.17743 -0.02523 " pathEditMode="relative" ptsTypes="aaaA">
                                      <p:cBhvr>
                                        <p:cTn id="85" dur="5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948 -0.03333 0.19896 -0.06667 0.22969 -0.0713 C 0.26042 -0.07593 0.19323 -0.03611 0.18455 -0.02847 C 0.17587 -0.02083 0.17656 -0.02315 0.17743 -0.02523 " pathEditMode="relative" ptsTypes="aaaA">
                                      <p:cBhvr>
                                        <p:cTn id="87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8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948 -0.03333 0.19896 -0.06667 0.22969 -0.0713 C 0.26042 -0.07593 0.19323 -0.03611 0.18455 -0.02847 C 0.17587 -0.02083 0.17656 -0.02315 0.17743 -0.02523 " pathEditMode="relative" ptsTypes="aaaA">
                                      <p:cBhvr>
                                        <p:cTn id="101" dur="5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948 -0.03333 0.19896 -0.06667 0.22969 -0.0713 C 0.26042 -0.07593 0.19323 -0.03611 0.18455 -0.02847 C 0.17587 -0.02083 0.17656 -0.02315 0.17743 -0.02523 " pathEditMode="relative" ptsTypes="aaaA">
                                      <p:cBhvr>
                                        <p:cTn id="103" dur="5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948 -0.03333 0.19896 -0.06667 0.22969 -0.0713 C 0.26042 -0.07593 0.19323 -0.03611 0.18455 -0.02847 C 0.17587 -0.02083 0.17656 -0.02315 0.17743 -0.02523 " pathEditMode="relative" ptsTypes="aaaA">
                                      <p:cBhvr>
                                        <p:cTn id="105" dur="5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031 -0.00625 -0.24045 -0.01227 -0.27153 -0.00486 C -0.3026 0.00255 -0.20208 0.0375 -0.18698 0.04445 C -0.17188 0.05139 -0.18247 0.03565 -0.18108 0.03658 C -0.17969 0.0375 -0.17917 0.04329 -0.17865 0.04931 " pathEditMode="relative" ptsTypes="aaaaA">
                                      <p:cBhvr>
                                        <p:cTn id="113" dur="5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031 -0.00625 -0.24045 -0.01227 -0.27153 -0.00486 C -0.3026 0.00255 -0.20208 0.0375 -0.18698 0.04445 C -0.17188 0.05139 -0.18247 0.03565 -0.18108 0.03658 C -0.17969 0.0375 -0.17917 0.04329 -0.17865 0.04931 " pathEditMode="relative" ptsTypes="aaaaA">
                                      <p:cBhvr>
                                        <p:cTn id="115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12031 -0.00625 -0.24045 -0.01227 -0.27153 -0.00486 C -0.3026 0.00255 -0.20208 0.0375 -0.18698 0.04445 C -0.17188 0.05139 -0.18247 0.03565 -0.18108 0.03658 C -0.17969 0.0375 -0.17917 0.04329 -0.17865 0.04931 " pathEditMode="relative" ptsTypes="aaaaA">
                                      <p:cBhvr>
                                        <p:cTn id="117" dur="5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54" grpId="0" animBg="1"/>
      <p:bldP spid="52" grpId="0" animBg="1"/>
      <p:bldP spid="56" grpId="0"/>
      <p:bldP spid="57" grpId="0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1" animBg="1"/>
      <p:bldP spid="68" grpId="2" animBg="1"/>
      <p:bldP spid="69" grpId="1" animBg="1"/>
      <p:bldP spid="69" grpId="2" animBg="1"/>
      <p:bldP spid="70" grpId="1" animBg="1"/>
      <p:bldP spid="70" grpId="2" animBg="1"/>
      <p:bldP spid="53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99994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00108"/>
            <a:ext cx="8184308" cy="4856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500166" y="5857892"/>
            <a:ext cx="4214842" cy="7143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C- Cation selective membrane</a:t>
            </a:r>
          </a:p>
          <a:p>
            <a:pPr algn="ctr"/>
            <a:r>
              <a:rPr lang="en-IN" dirty="0"/>
              <a:t>A- Anion selective membrane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3857620" y="335756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857620" y="235743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2143108" y="4286256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2143108" y="335756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143108" y="235743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857620" y="4357694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5715008" y="235743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5715008" y="335756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5715008" y="4357694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071802" y="371475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071802" y="264318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071802" y="4572008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857752" y="263706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857752" y="3571876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857752" y="4572008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643702" y="2643182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643702" y="3571876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715140" y="4555000"/>
            <a:ext cx="428628" cy="1588"/>
          </a:xfrm>
          <a:prstGeom prst="straightConnector1">
            <a:avLst/>
          </a:prstGeom>
          <a:ln w="476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0" y="4786322"/>
            <a:ext cx="1500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Concentrated water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-32" y="5354437"/>
            <a:ext cx="1500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Pure water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285852" y="5072074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214414" y="5570552"/>
            <a:ext cx="571504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286116" y="77365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Hard water or Saline water</a:t>
            </a:r>
            <a:endParaRPr lang="en-US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-2143172" y="557214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5400000">
            <a:off x="4321967" y="1392223"/>
            <a:ext cx="50006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99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 fontScale="925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2400" b="1" dirty="0"/>
              <a:t>Construction and working: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 ion selective membrane are equipped with charged species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Cation selective membranes are fixed with negatively charged species, these membrane allows only cation to pass through and repel anion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Anion selective membranes are fixed with positively charged species, these membrane allows only anion to pass through and repel cation</a:t>
            </a:r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Electrodialysis</a:t>
            </a:r>
          </a:p>
        </p:txBody>
      </p:sp>
    </p:spTree>
    <p:extLst>
      <p:ext uri="{BB962C8B-B14F-4D97-AF65-F5344CB8AC3E}">
        <p14:creationId xmlns:p14="http://schemas.microsoft.com/office/powerpoint/2010/main" val="204892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517</Words>
  <Application>Microsoft Office PowerPoint</Application>
  <PresentationFormat>On-screen Show (4:3)</PresentationFormat>
  <Paragraphs>107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Office Theme</vt:lpstr>
      <vt:lpstr>Unit I: Water Technology Topic: Electrodialysis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cp:lastModifiedBy>Dr. Prashant Umape</cp:lastModifiedBy>
  <cp:revision>500</cp:revision>
  <dcterms:created xsi:type="dcterms:W3CDTF">2018-02-20T11:27:13Z</dcterms:created>
  <dcterms:modified xsi:type="dcterms:W3CDTF">2022-12-21T14:00:40Z</dcterms:modified>
</cp:coreProperties>
</file>