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75" r:id="rId5"/>
    <p:sldId id="262" r:id="rId6"/>
    <p:sldId id="263" r:id="rId7"/>
    <p:sldId id="264" r:id="rId8"/>
    <p:sldId id="265" r:id="rId9"/>
    <p:sldId id="268" r:id="rId10"/>
    <p:sldId id="267" r:id="rId11"/>
    <p:sldId id="266" r:id="rId12"/>
    <p:sldId id="276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1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E3CF-7A16-4ADB-A0F5-922372D82BD4}" type="datetimeFigureOut">
              <a:rPr lang="en-US" smtClean="0"/>
              <a:pPr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3440" y="2873375"/>
            <a:ext cx="7467600" cy="1470025"/>
          </a:xfrm>
        </p:spPr>
        <p:txBody>
          <a:bodyPr>
            <a:normAutofit/>
          </a:bodyPr>
          <a:lstStyle/>
          <a:p>
            <a:r>
              <a:rPr lang="en-US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Hardness of Water</a:t>
            </a:r>
          </a:p>
        </p:txBody>
      </p:sp>
      <p:sp>
        <p:nvSpPr>
          <p:cNvPr id="3074" name="AutoShape 2" descr="Image result for water cycle diagram"/>
          <p:cNvSpPr>
            <a:spLocks noChangeAspect="1" noChangeArrowheads="1"/>
          </p:cNvSpPr>
          <p:nvPr/>
        </p:nvSpPr>
        <p:spPr bwMode="auto">
          <a:xfrm>
            <a:off x="155575" y="-1608138"/>
            <a:ext cx="5048250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  <a:latin typeface="Roboto"/>
              </a:rPr>
              <a:t>Units of Hardness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Roboto"/>
              </a:rPr>
              <a:t>Degree French (</a:t>
            </a:r>
            <a:r>
              <a:rPr lang="en-US" sz="2800" b="1" i="1" dirty="0">
                <a:solidFill>
                  <a:srgbClr val="0070C0"/>
                </a:solidFill>
                <a:latin typeface="Roboto"/>
              </a:rPr>
              <a:t>˚ </a:t>
            </a:r>
            <a:r>
              <a:rPr lang="en-US" sz="2800" b="1" i="1" dirty="0" err="1">
                <a:solidFill>
                  <a:srgbClr val="0070C0"/>
                </a:solidFill>
                <a:latin typeface="Roboto"/>
              </a:rPr>
              <a:t>fr</a:t>
            </a:r>
            <a:r>
              <a:rPr lang="en-US" sz="2800" b="1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Roboto"/>
              </a:rPr>
              <a:t>	Parts of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10</a:t>
            </a:r>
            <a:r>
              <a:rPr lang="en-US" sz="2400" baseline="30000" dirty="0">
                <a:latin typeface="Roboto"/>
              </a:rPr>
              <a:t>5</a:t>
            </a:r>
            <a:r>
              <a:rPr lang="en-US" sz="2400" dirty="0">
                <a:latin typeface="Roboto"/>
              </a:rPr>
              <a:t> parts of water.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Roboto"/>
              </a:rPr>
              <a:t>	Hence 1 </a:t>
            </a:r>
            <a:r>
              <a:rPr lang="en-US" sz="2400" i="1" dirty="0">
                <a:latin typeface="Roboto"/>
              </a:rPr>
              <a:t>˚ </a:t>
            </a:r>
            <a:r>
              <a:rPr lang="en-US" sz="2400" i="1" dirty="0" err="1">
                <a:latin typeface="Roboto"/>
              </a:rPr>
              <a:t>fr</a:t>
            </a:r>
            <a:r>
              <a:rPr lang="en-US" sz="2400" i="1" dirty="0">
                <a:latin typeface="Roboto"/>
              </a:rPr>
              <a:t> </a:t>
            </a:r>
            <a:r>
              <a:rPr lang="en-US" sz="2400" dirty="0">
                <a:latin typeface="Roboto"/>
              </a:rPr>
              <a:t>= 1 part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10</a:t>
            </a:r>
            <a:r>
              <a:rPr lang="en-US" sz="2400" baseline="30000" dirty="0">
                <a:latin typeface="Roboto"/>
              </a:rPr>
              <a:t>5</a:t>
            </a:r>
            <a:r>
              <a:rPr lang="en-US" sz="2400" dirty="0">
                <a:latin typeface="Roboto"/>
              </a:rPr>
              <a:t> parts of water.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Roboto"/>
              </a:rPr>
              <a:t>Clarke’s degree (</a:t>
            </a:r>
            <a:r>
              <a:rPr lang="en-US" sz="2800" b="1" i="1" dirty="0">
                <a:solidFill>
                  <a:srgbClr val="0070C0"/>
                </a:solidFill>
                <a:latin typeface="Roboto"/>
              </a:rPr>
              <a:t>˚ </a:t>
            </a:r>
            <a:r>
              <a:rPr lang="en-US" sz="2800" b="1" i="1" dirty="0" err="1">
                <a:solidFill>
                  <a:srgbClr val="0070C0"/>
                </a:solidFill>
                <a:latin typeface="Roboto"/>
              </a:rPr>
              <a:t>Cl</a:t>
            </a:r>
            <a:r>
              <a:rPr lang="en-US" sz="2800" b="1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r>
              <a:rPr lang="en-US" sz="2400" dirty="0">
                <a:latin typeface="Roboto"/>
              </a:rPr>
              <a:t>Parts of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70,000 parts (per gallon)of water.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Roboto"/>
              </a:rPr>
              <a:t>Hence 1 </a:t>
            </a:r>
            <a:r>
              <a:rPr lang="en-US" sz="2400" i="1" dirty="0">
                <a:latin typeface="Roboto"/>
              </a:rPr>
              <a:t>˚ </a:t>
            </a:r>
            <a:r>
              <a:rPr lang="en-US" sz="2400" i="1" dirty="0" err="1">
                <a:latin typeface="Roboto"/>
              </a:rPr>
              <a:t>Cl</a:t>
            </a:r>
            <a:r>
              <a:rPr lang="en-US" sz="2400" dirty="0">
                <a:latin typeface="Roboto"/>
              </a:rPr>
              <a:t> = 1 part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70,000 parts (per gallon)of water.</a:t>
            </a:r>
            <a:endParaRPr lang="en-US" sz="2400" dirty="0">
              <a:solidFill>
                <a:srgbClr val="0070C0"/>
              </a:solidFill>
              <a:latin typeface="Roboto"/>
            </a:endParaRP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Roboto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>
              <a:latin typeface="Roboto"/>
            </a:endParaRPr>
          </a:p>
        </p:txBody>
      </p:sp>
    </p:spTree>
  </p:cSld>
  <p:clrMapOvr>
    <a:masterClrMapping/>
  </p:clrMapOvr>
  <p:transition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Roboto"/>
              </a:rPr>
              <a:t>Units of Hardness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000" dirty="0" err="1">
                <a:solidFill>
                  <a:srgbClr val="0070C0"/>
                </a:solidFill>
                <a:latin typeface="Roboto"/>
              </a:rPr>
              <a:t>Milliequivalent</a:t>
            </a:r>
            <a:r>
              <a:rPr lang="en-US" sz="3000" dirty="0">
                <a:solidFill>
                  <a:srgbClr val="0070C0"/>
                </a:solidFill>
                <a:latin typeface="Roboto"/>
              </a:rPr>
              <a:t> per liter </a:t>
            </a:r>
            <a:r>
              <a:rPr lang="en-US" sz="3000" i="1" dirty="0">
                <a:solidFill>
                  <a:srgbClr val="0070C0"/>
                </a:solidFill>
                <a:latin typeface="Roboto"/>
              </a:rPr>
              <a:t>(</a:t>
            </a:r>
            <a:r>
              <a:rPr lang="en-US" sz="3000" i="1" dirty="0" err="1">
                <a:solidFill>
                  <a:srgbClr val="0070C0"/>
                </a:solidFill>
                <a:latin typeface="Roboto"/>
              </a:rPr>
              <a:t>meq</a:t>
            </a:r>
            <a:r>
              <a:rPr lang="en-US" sz="3000" i="1" dirty="0">
                <a:solidFill>
                  <a:srgbClr val="0070C0"/>
                </a:solidFill>
                <a:latin typeface="Roboto"/>
              </a:rPr>
              <a:t>/L)</a:t>
            </a:r>
          </a:p>
          <a:p>
            <a:pPr>
              <a:lnSpc>
                <a:spcPct val="150000"/>
              </a:lnSpc>
              <a:buNone/>
            </a:pPr>
            <a:r>
              <a:rPr lang="en-US" sz="2400" i="1" dirty="0">
                <a:solidFill>
                  <a:srgbClr val="0070C0"/>
                </a:solidFill>
                <a:latin typeface="Roboto"/>
              </a:rPr>
              <a:t>	</a:t>
            </a:r>
            <a:r>
              <a:rPr lang="en-US" sz="2400" dirty="0">
                <a:latin typeface="Roboto"/>
              </a:rPr>
              <a:t>Number of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liter of water.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Roboto"/>
              </a:rPr>
              <a:t>	Hence 1 </a:t>
            </a:r>
            <a:r>
              <a:rPr lang="en-US" sz="2400" dirty="0" err="1">
                <a:latin typeface="Roboto"/>
              </a:rPr>
              <a:t>meq</a:t>
            </a:r>
            <a:r>
              <a:rPr lang="en-US" sz="2400" dirty="0">
                <a:latin typeface="Roboto"/>
              </a:rPr>
              <a:t>/L = 1 </a:t>
            </a:r>
            <a:r>
              <a:rPr lang="en-US" sz="2400" dirty="0" err="1">
                <a:latin typeface="Roboto"/>
              </a:rPr>
              <a:t>meq</a:t>
            </a:r>
            <a:r>
              <a:rPr lang="en-US" sz="2400" dirty="0">
                <a:latin typeface="Roboto"/>
              </a:rPr>
              <a:t> of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hardness per liter of water.</a:t>
            </a:r>
            <a:endParaRPr lang="en-US" sz="2400" i="1" dirty="0">
              <a:solidFill>
                <a:srgbClr val="0070C0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rgbClr val="0070C0"/>
                </a:solidFill>
                <a:latin typeface="Roboto"/>
              </a:rPr>
              <a:t>Milligram per liter </a:t>
            </a:r>
            <a:r>
              <a:rPr lang="en-US" sz="3000" i="1" dirty="0">
                <a:solidFill>
                  <a:srgbClr val="0070C0"/>
                </a:solidFill>
                <a:latin typeface="Roboto"/>
              </a:rPr>
              <a:t>(mg/L)</a:t>
            </a:r>
            <a:endParaRPr lang="en-US" sz="3000" dirty="0">
              <a:solidFill>
                <a:srgbClr val="0070C0"/>
              </a:solidFill>
              <a:latin typeface="Roboto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Roboto"/>
              </a:rPr>
              <a:t>	Number of milligrams of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liter of water.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Roboto"/>
              </a:rPr>
              <a:t>	Hence 1 mg/L = 1 mg of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hardness per liter of water.</a:t>
            </a:r>
            <a:endParaRPr lang="en-US" sz="2400" i="1" dirty="0">
              <a:solidFill>
                <a:srgbClr val="0070C0"/>
              </a:solidFill>
              <a:latin typeface="Roboto"/>
            </a:endParaRPr>
          </a:p>
        </p:txBody>
      </p:sp>
    </p:spTree>
  </p:cSld>
  <p:clrMapOvr>
    <a:masterClrMapping/>
  </p:clrMapOvr>
  <p:transition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b="1" dirty="0"/>
              <a:t>Definition of Hardness?</a:t>
            </a:r>
          </a:p>
          <a:p>
            <a:pPr>
              <a:lnSpc>
                <a:spcPct val="200000"/>
              </a:lnSpc>
            </a:pPr>
            <a:r>
              <a:rPr lang="en-IN" b="1" dirty="0"/>
              <a:t>Types of Hardness?</a:t>
            </a:r>
          </a:p>
          <a:p>
            <a:pPr>
              <a:lnSpc>
                <a:spcPct val="200000"/>
              </a:lnSpc>
            </a:pPr>
            <a:r>
              <a:rPr lang="en-IN" b="1" dirty="0"/>
              <a:t>CaCO</a:t>
            </a:r>
            <a:r>
              <a:rPr lang="en-IN" b="1" baseline="-25000" dirty="0"/>
              <a:t>3 </a:t>
            </a:r>
            <a:r>
              <a:rPr lang="en-IN" b="1" dirty="0"/>
              <a:t>equivalent of Hardness?</a:t>
            </a:r>
          </a:p>
          <a:p>
            <a:pPr>
              <a:lnSpc>
                <a:spcPct val="200000"/>
              </a:lnSpc>
            </a:pPr>
            <a:r>
              <a:rPr lang="en-IN" b="1" dirty="0"/>
              <a:t>Units of Hardness?</a:t>
            </a:r>
          </a:p>
          <a:p>
            <a:endParaRPr lang="en-IN" dirty="0"/>
          </a:p>
        </p:txBody>
      </p:sp>
    </p:spTree>
  </p:cSld>
  <p:clrMapOvr>
    <a:masterClrMapping/>
  </p:clrMapOvr>
  <p:transition>
    <p:wheel spokes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 anchor="ctr">
            <a:normAutofit/>
            <a:scene3d>
              <a:camera prst="perspectiveRelaxedModerately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>
              <a:buNone/>
            </a:pPr>
            <a:r>
              <a:rPr lang="en-US" sz="11500" b="1" dirty="0">
                <a:ln/>
                <a:solidFill>
                  <a:srgbClr val="0070C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Thank You</a:t>
            </a:r>
          </a:p>
        </p:txBody>
      </p:sp>
    </p:spTree>
  </p:cSld>
  <p:clrMapOvr>
    <a:masterClrMapping/>
  </p:clrMapOvr>
  <p:transition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0838"/>
            <a:ext cx="8229600" cy="5635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Learning outcomes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214422"/>
            <a:ext cx="8215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Student Should be able to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Define </a:t>
            </a:r>
            <a:r>
              <a:rPr lang="en-IN" sz="2400" dirty="0" smtClean="0"/>
              <a:t>hardness of water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Know</a:t>
            </a:r>
            <a:r>
              <a:rPr lang="en-IN" sz="2400" dirty="0" smtClean="0"/>
              <a:t> the types of hardness in water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Calculate</a:t>
            </a:r>
            <a:r>
              <a:rPr lang="en-IN" sz="2400" dirty="0" smtClean="0"/>
              <a:t> Calcium carbonate equivalent of hardness</a:t>
            </a:r>
          </a:p>
          <a:p>
            <a:pPr>
              <a:lnSpc>
                <a:spcPct val="200000"/>
              </a:lnSpc>
            </a:pPr>
            <a:r>
              <a:rPr lang="en-IN" sz="2400" dirty="0" smtClean="0"/>
              <a:t>	</a:t>
            </a:r>
            <a:r>
              <a:rPr lang="en-IN" sz="2400" dirty="0" smtClean="0">
                <a:solidFill>
                  <a:srgbClr val="FF0000"/>
                </a:solidFill>
              </a:rPr>
              <a:t>Know</a:t>
            </a:r>
            <a:r>
              <a:rPr lang="en-IN" sz="2400" dirty="0" smtClean="0"/>
              <a:t> units of hardness and their relation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0838"/>
            <a:ext cx="8229600" cy="5635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Hardness of Water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3400" y="1295400"/>
            <a:ext cx="815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u="sng" dirty="0">
                <a:solidFill>
                  <a:srgbClr val="002060"/>
                </a:solidFill>
              </a:rPr>
              <a:t>Hard water</a:t>
            </a:r>
            <a:r>
              <a:rPr lang="en-IN" sz="2400" b="1" dirty="0">
                <a:solidFill>
                  <a:srgbClr val="002060"/>
                </a:solidFill>
              </a:rPr>
              <a:t>: </a:t>
            </a:r>
            <a:r>
              <a:rPr lang="en-IN" sz="2400" b="1" dirty="0">
                <a:solidFill>
                  <a:srgbClr val="FF0000"/>
                </a:solidFill>
              </a:rPr>
              <a:t>Water consisting of dissolved salt of Calcium and Magnesium  is called as hard water</a:t>
            </a:r>
            <a:r>
              <a:rPr lang="en-IN" sz="2400" b="1" dirty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Actually hardness is a comparative terminology based concentration of Calcium and Magnesium ions </a:t>
            </a:r>
          </a:p>
          <a:p>
            <a:pPr>
              <a:lnSpc>
                <a:spcPct val="150000"/>
              </a:lnSpc>
            </a:pPr>
            <a:endParaRPr lang="en-IN" sz="2400" dirty="0"/>
          </a:p>
          <a:p>
            <a:r>
              <a:rPr lang="en-IN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733800"/>
          <a:ext cx="609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38727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Soft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 0 - 17.1 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ppm</a:t>
                      </a: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8727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Slightly hard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17.1 – 60 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ppm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8727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Moderately hard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60 - 120 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ppm</a:t>
                      </a: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; 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Hard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120 - 180 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ppm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Very hard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180 </a:t>
                      </a:r>
                      <a:r>
                        <a:rPr lang="en-IN" sz="2400" dirty="0" err="1">
                          <a:solidFill>
                            <a:srgbClr val="002060"/>
                          </a:solidFill>
                        </a:rPr>
                        <a:t>ppm</a:t>
                      </a:r>
                      <a:r>
                        <a:rPr lang="en-IN" sz="2400" dirty="0">
                          <a:solidFill>
                            <a:srgbClr val="002060"/>
                          </a:solidFill>
                        </a:rPr>
                        <a:t> or more</a:t>
                      </a:r>
                      <a:endParaRPr lang="en-IN" sz="2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Hardness of Water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5410200"/>
            <a:ext cx="746228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81000" y="838200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002060"/>
                </a:solidFill>
              </a:rPr>
              <a:t>Soft water</a:t>
            </a:r>
            <a:r>
              <a:rPr lang="en-US" sz="2400" dirty="0">
                <a:solidFill>
                  <a:srgbClr val="002060"/>
                </a:solidFill>
              </a:rPr>
              <a:t>: Easily produce lather with soap.</a:t>
            </a:r>
          </a:p>
          <a:p>
            <a:pPr>
              <a:lnSpc>
                <a:spcPct val="150000"/>
              </a:lnSpc>
            </a:pPr>
            <a:r>
              <a:rPr lang="en-US" sz="2400" b="1" u="sng" dirty="0">
                <a:solidFill>
                  <a:srgbClr val="002060"/>
                </a:solidFill>
              </a:rPr>
              <a:t>Hard water</a:t>
            </a:r>
            <a:r>
              <a:rPr lang="en-US" sz="2400" dirty="0">
                <a:solidFill>
                  <a:srgbClr val="002060"/>
                </a:solidFill>
              </a:rPr>
              <a:t>: Does not produces lather with soap but leads to formation of scum.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590800"/>
            <a:ext cx="5486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6400800" y="2743200"/>
            <a:ext cx="25146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800600"/>
            <a:ext cx="8534400" cy="533400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</a:t>
            </a:r>
            <a:r>
              <a:rPr lang="en-US" baseline="-25000" dirty="0">
                <a:solidFill>
                  <a:srgbClr val="002060"/>
                </a:solidFill>
              </a:rPr>
              <a:t>17</a:t>
            </a:r>
            <a:r>
              <a:rPr lang="en-US" dirty="0">
                <a:solidFill>
                  <a:srgbClr val="002060"/>
                </a:solidFill>
              </a:rPr>
              <a:t>H</a:t>
            </a:r>
            <a:r>
              <a:rPr lang="en-US" baseline="-25000" dirty="0">
                <a:solidFill>
                  <a:srgbClr val="002060"/>
                </a:solidFill>
              </a:rPr>
              <a:t>35</a:t>
            </a:r>
            <a:r>
              <a:rPr lang="en-US" dirty="0">
                <a:solidFill>
                  <a:srgbClr val="002060"/>
                </a:solidFill>
              </a:rPr>
              <a:t>COONa  + H</a:t>
            </a:r>
            <a:r>
              <a:rPr lang="en-US" baseline="-25000" dirty="0">
                <a:solidFill>
                  <a:srgbClr val="002060"/>
                </a:solidFill>
              </a:rPr>
              <a:t>2</a:t>
            </a:r>
            <a:r>
              <a:rPr lang="en-US" dirty="0">
                <a:solidFill>
                  <a:srgbClr val="002060"/>
                </a:solidFill>
              </a:rPr>
              <a:t>O                                          C</a:t>
            </a:r>
            <a:r>
              <a:rPr lang="en-US" baseline="-25000" dirty="0">
                <a:solidFill>
                  <a:srgbClr val="002060"/>
                </a:solidFill>
              </a:rPr>
              <a:t>17</a:t>
            </a:r>
            <a:r>
              <a:rPr lang="en-US" dirty="0">
                <a:solidFill>
                  <a:srgbClr val="002060"/>
                </a:solidFill>
              </a:rPr>
              <a:t>H</a:t>
            </a:r>
            <a:r>
              <a:rPr lang="en-US" baseline="-25000" dirty="0">
                <a:solidFill>
                  <a:srgbClr val="002060"/>
                </a:solidFill>
              </a:rPr>
              <a:t>35</a:t>
            </a:r>
            <a:r>
              <a:rPr lang="en-US" dirty="0">
                <a:solidFill>
                  <a:srgbClr val="002060"/>
                </a:solidFill>
              </a:rPr>
              <a:t>COO</a:t>
            </a:r>
            <a:r>
              <a:rPr lang="en-US" baseline="30000" dirty="0">
                <a:solidFill>
                  <a:srgbClr val="002060"/>
                </a:solidFill>
              </a:rPr>
              <a:t>-    </a:t>
            </a:r>
            <a:r>
              <a:rPr lang="en-US" dirty="0">
                <a:solidFill>
                  <a:srgbClr val="002060"/>
                </a:solidFill>
              </a:rPr>
              <a:t>+      </a:t>
            </a:r>
            <a:r>
              <a:rPr lang="en-US" dirty="0" err="1">
                <a:solidFill>
                  <a:srgbClr val="002060"/>
                </a:solidFill>
              </a:rPr>
              <a:t>NaOH</a:t>
            </a:r>
            <a:r>
              <a:rPr lang="en-US" dirty="0">
                <a:solidFill>
                  <a:srgbClr val="002060"/>
                </a:solidFill>
              </a:rPr>
              <a:t>                                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57600" y="5063706"/>
            <a:ext cx="1524000" cy="1588"/>
          </a:xfrm>
          <a:prstGeom prst="straightConnector1">
            <a:avLst/>
          </a:prstGeom>
          <a:ln>
            <a:solidFill>
              <a:srgbClr val="002060">
                <a:alpha val="51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Hardness of Water</a:t>
            </a:r>
            <a:endParaRPr lang="en-US" dirty="0">
              <a:latin typeface="Robot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12837"/>
            <a:ext cx="8534400" cy="52117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Roboto"/>
              </a:rPr>
              <a:t>Hence, Hardness is the property of water by which it </a:t>
            </a:r>
            <a:r>
              <a:rPr lang="en-US" sz="2400" dirty="0">
                <a:solidFill>
                  <a:srgbClr val="C00000"/>
                </a:solidFill>
                <a:latin typeface="Roboto"/>
              </a:rPr>
              <a:t>prevent formation of lather with soap.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Roboto"/>
              </a:rPr>
              <a:t>Mainly due to presence of Calcium and Magnesium salt in water </a:t>
            </a:r>
            <a:r>
              <a:rPr lang="en-US" sz="2400" dirty="0" err="1">
                <a:solidFill>
                  <a:srgbClr val="002060"/>
                </a:solidFill>
                <a:latin typeface="Roboto"/>
              </a:rPr>
              <a:t>e.g.Ca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(HCO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3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)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,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  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Mg(HCO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3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)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, CaSO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4,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 MgSO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4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,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Roboto"/>
              </a:rPr>
              <a:t>	Ca(NO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3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)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2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,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 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Mg(NO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3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)</a:t>
            </a:r>
            <a:r>
              <a:rPr lang="en-US" sz="2400" baseline="-25000" dirty="0">
                <a:solidFill>
                  <a:srgbClr val="002060"/>
                </a:solidFill>
                <a:latin typeface="Roboto"/>
              </a:rPr>
              <a:t>2 </a:t>
            </a:r>
            <a:r>
              <a:rPr lang="en-US" sz="2400" dirty="0">
                <a:solidFill>
                  <a:srgbClr val="002060"/>
                </a:solidFill>
                <a:latin typeface="Roboto"/>
              </a:rPr>
              <a:t>etc.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Roboto"/>
              </a:rPr>
              <a:t>Types of Hardness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Roboto"/>
              </a:rPr>
              <a:t>Depending the type of salt present in water hardness can be classified in two types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solidFill>
                  <a:srgbClr val="002060"/>
                </a:solidFill>
                <a:latin typeface="Roboto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Roboto"/>
              </a:rPr>
              <a:t>1)Temporary Hardness	 2) Permanent Hardness</a:t>
            </a:r>
          </a:p>
          <a:p>
            <a:pPr>
              <a:buNone/>
            </a:pPr>
            <a:endParaRPr lang="en-US" sz="2400" baseline="-25000" dirty="0">
              <a:latin typeface="Roboto"/>
            </a:endParaRPr>
          </a:p>
          <a:p>
            <a:endParaRPr lang="en-US" sz="2400" baseline="-25000" dirty="0">
              <a:latin typeface="Roboto"/>
            </a:endParaRPr>
          </a:p>
          <a:p>
            <a:endParaRPr lang="en-US" sz="2400" baseline="-25000" dirty="0">
              <a:latin typeface="Roboto"/>
            </a:endParaRPr>
          </a:p>
          <a:p>
            <a:endParaRPr lang="en-US" dirty="0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  <a:latin typeface="Roboto"/>
              </a:rPr>
              <a:t>Types of Hardness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058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  <a:defRPr/>
            </a:pPr>
            <a:r>
              <a:rPr lang="en-US" sz="2400" dirty="0">
                <a:latin typeface="Roboto"/>
                <a:cs typeface="Times New Roman" pitchFamily="18" charset="0"/>
              </a:rPr>
              <a:t>1) </a:t>
            </a:r>
            <a:r>
              <a:rPr lang="en-US" sz="2400" b="1" dirty="0">
                <a:solidFill>
                  <a:srgbClr val="0070C0"/>
                </a:solidFill>
                <a:latin typeface="Roboto"/>
                <a:cs typeface="Times New Roman" pitchFamily="18" charset="0"/>
              </a:rPr>
              <a:t>Temporary hardness (or) Carbonate hardness: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400" dirty="0">
                <a:latin typeface="Roboto"/>
                <a:cs typeface="Times New Roman" pitchFamily="18" charset="0"/>
              </a:rPr>
              <a:t>		</a:t>
            </a:r>
            <a:r>
              <a:rPr lang="en-US" sz="2400" dirty="0">
                <a:latin typeface="Roboto"/>
              </a:rPr>
              <a:t>Ca(HCO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)</a:t>
            </a:r>
            <a:r>
              <a:rPr lang="en-US" sz="2400" baseline="-25000" dirty="0">
                <a:latin typeface="Roboto"/>
              </a:rPr>
              <a:t>2 			</a:t>
            </a:r>
            <a:r>
              <a:rPr lang="en-US" sz="2400" dirty="0">
                <a:latin typeface="Roboto"/>
              </a:rPr>
              <a:t>CaCO</a:t>
            </a:r>
            <a:r>
              <a:rPr lang="en-US" sz="2400" baseline="-25000" dirty="0">
                <a:latin typeface="Roboto"/>
              </a:rPr>
              <a:t>3  </a:t>
            </a:r>
            <a:r>
              <a:rPr lang="en-US" sz="2400" dirty="0">
                <a:latin typeface="Roboto"/>
              </a:rPr>
              <a:t> + H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O  +  CO</a:t>
            </a:r>
            <a:r>
              <a:rPr lang="en-US" sz="2400" baseline="-25000" dirty="0">
                <a:latin typeface="Roboto"/>
              </a:rPr>
              <a:t>2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400" dirty="0">
                <a:latin typeface="Roboto"/>
              </a:rPr>
              <a:t>		Mg(HCO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)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                          Mg(OH)</a:t>
            </a:r>
            <a:r>
              <a:rPr lang="en-US" sz="2400" baseline="-25000" dirty="0">
                <a:latin typeface="Roboto"/>
              </a:rPr>
              <a:t>2</a:t>
            </a:r>
            <a:r>
              <a:rPr lang="en-US" sz="2400" dirty="0">
                <a:latin typeface="Roboto"/>
              </a:rPr>
              <a:t> +  2CO</a:t>
            </a:r>
            <a:r>
              <a:rPr lang="en-US" sz="2400" baseline="-25000" dirty="0">
                <a:latin typeface="Roboto"/>
              </a:rPr>
              <a:t>2</a:t>
            </a:r>
            <a:endParaRPr lang="en-US" sz="2400" dirty="0">
              <a:latin typeface="Roboto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Roboto"/>
                <a:cs typeface="Times New Roman" pitchFamily="18" charset="0"/>
              </a:rPr>
              <a:t>Bicarbonates of Ca and Mg can be easily removed by boiling the water and filtration hence called as temporary hardness</a:t>
            </a:r>
            <a:r>
              <a:rPr lang="en-US" sz="2400" dirty="0">
                <a:latin typeface="Roboto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400" dirty="0">
                <a:latin typeface="Roboto"/>
                <a:cs typeface="Times New Roman" pitchFamily="18" charset="0"/>
              </a:rPr>
              <a:t>2) </a:t>
            </a:r>
            <a:r>
              <a:rPr lang="en-US" sz="2400" b="1" dirty="0">
                <a:solidFill>
                  <a:srgbClr val="0070C0"/>
                </a:solidFill>
                <a:latin typeface="Roboto"/>
                <a:cs typeface="Times New Roman" pitchFamily="18" charset="0"/>
              </a:rPr>
              <a:t>Permanent hardness (or) Non-carbonate hardness: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Roboto"/>
                <a:cs typeface="Times New Roman" pitchFamily="18" charset="0"/>
              </a:rPr>
              <a:t>Can not be easily removed by boiling and filtration. </a:t>
            </a:r>
          </a:p>
          <a:p>
            <a:pPr>
              <a:lnSpc>
                <a:spcPct val="150000"/>
              </a:lnSpc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Roboto"/>
                <a:cs typeface="Times New Roman" pitchFamily="18" charset="0"/>
              </a:rPr>
              <a:t>e.g. chlorides and </a:t>
            </a:r>
            <a:r>
              <a:rPr lang="en-US" sz="2400" dirty="0" err="1">
                <a:solidFill>
                  <a:srgbClr val="002060"/>
                </a:solidFill>
                <a:latin typeface="Roboto"/>
                <a:cs typeface="Times New Roman" pitchFamily="18" charset="0"/>
              </a:rPr>
              <a:t>sulphates</a:t>
            </a:r>
            <a:r>
              <a:rPr lang="en-US" sz="2400" dirty="0">
                <a:solidFill>
                  <a:srgbClr val="002060"/>
                </a:solidFill>
                <a:latin typeface="Roboto"/>
                <a:cs typeface="Times New Roman" pitchFamily="18" charset="0"/>
              </a:rPr>
              <a:t> of Ca and Mg.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solidFill>
                  <a:srgbClr val="002060"/>
                </a:solidFill>
                <a:latin typeface="Roboto"/>
                <a:cs typeface="Times New Roman" pitchFamily="18" charset="0"/>
              </a:rPr>
              <a:t>Removed by: lime soda, </a:t>
            </a:r>
            <a:r>
              <a:rPr lang="en-US" sz="2400" dirty="0" err="1">
                <a:solidFill>
                  <a:srgbClr val="002060"/>
                </a:solidFill>
                <a:latin typeface="Roboto"/>
                <a:cs typeface="Times New Roman" pitchFamily="18" charset="0"/>
              </a:rPr>
              <a:t>zeolite</a:t>
            </a:r>
            <a:r>
              <a:rPr lang="en-US" sz="2400" dirty="0">
                <a:solidFill>
                  <a:srgbClr val="002060"/>
                </a:solidFill>
                <a:latin typeface="Roboto"/>
                <a:cs typeface="Times New Roman" pitchFamily="18" charset="0"/>
              </a:rPr>
              <a:t> process etc.</a:t>
            </a:r>
          </a:p>
          <a:p>
            <a:pPr>
              <a:lnSpc>
                <a:spcPct val="150000"/>
              </a:lnSpc>
              <a:defRPr/>
            </a:pPr>
            <a:endParaRPr lang="en-US" sz="2400" dirty="0">
              <a:latin typeface="Roboto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AutoNum type="arabicPeriod"/>
              <a:defRPr/>
            </a:pPr>
            <a:endParaRPr lang="en-IN" sz="2400" dirty="0">
              <a:latin typeface="Roboto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276600" y="1751012"/>
            <a:ext cx="152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276600" y="2360612"/>
            <a:ext cx="1524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200400" y="1370012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boto"/>
              </a:rPr>
              <a:t>Heat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1979612"/>
            <a:ext cx="1295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Roboto"/>
              </a:rPr>
              <a:t>Heat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5980906" y="1713706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8076406" y="1675605"/>
            <a:ext cx="457200" cy="1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7392194" y="2285205"/>
            <a:ext cx="457200" cy="158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5995205" y="2356636"/>
            <a:ext cx="381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  <a:latin typeface="Roboto"/>
              </a:rPr>
              <a:t>Hardness of water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Roboto"/>
                <a:cs typeface="Times New Roman" pitchFamily="18" charset="0"/>
              </a:rPr>
              <a:t>Total Hardness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002060"/>
                </a:solidFill>
                <a:latin typeface="Roboto"/>
                <a:cs typeface="Times New Roman" pitchFamily="18" charset="0"/>
              </a:rPr>
              <a:t>		= Temporary Hardness + Permanent Hardness</a:t>
            </a:r>
          </a:p>
          <a:p>
            <a:pPr>
              <a:lnSpc>
                <a:spcPct val="150000"/>
              </a:lnSpc>
            </a:pPr>
            <a:r>
              <a:rPr lang="en-US" sz="2400" i="1" u="sng" dirty="0">
                <a:solidFill>
                  <a:srgbClr val="7030A0"/>
                </a:solidFill>
                <a:latin typeface="Roboto"/>
              </a:rPr>
              <a:t>Hardness is expressed in terms of CaCO</a:t>
            </a:r>
            <a:r>
              <a:rPr lang="en-US" sz="2400" i="1" u="sng" baseline="-25000" dirty="0">
                <a:solidFill>
                  <a:srgbClr val="7030A0"/>
                </a:solidFill>
                <a:latin typeface="Roboto"/>
              </a:rPr>
              <a:t>3</a:t>
            </a:r>
            <a:r>
              <a:rPr lang="en-US" sz="2400" i="1" u="sng" dirty="0">
                <a:solidFill>
                  <a:srgbClr val="7030A0"/>
                </a:solidFill>
                <a:latin typeface="Roboto"/>
              </a:rPr>
              <a:t> equivalent</a:t>
            </a: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Roboto"/>
              </a:rPr>
              <a:t>Why only CaCO</a:t>
            </a:r>
            <a:r>
              <a:rPr lang="en-US" sz="2400" b="1" baseline="-25000" dirty="0">
                <a:latin typeface="Roboto"/>
              </a:rPr>
              <a:t>3</a:t>
            </a:r>
            <a:r>
              <a:rPr lang="en-US" sz="2400" b="1" dirty="0">
                <a:latin typeface="Roboto"/>
              </a:rPr>
              <a:t> equivalent ?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1C81D4"/>
                </a:solidFill>
                <a:latin typeface="Roboto"/>
              </a:rPr>
              <a:t>Molecular weight is 100 (equivalent wt. = 50)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1C81D4"/>
                </a:solidFill>
                <a:latin typeface="Roboto"/>
              </a:rPr>
              <a:t>CaCO</a:t>
            </a:r>
            <a:r>
              <a:rPr lang="en-US" sz="2000" baseline="-25000" dirty="0">
                <a:solidFill>
                  <a:srgbClr val="1C81D4"/>
                </a:solidFill>
                <a:latin typeface="Roboto"/>
              </a:rPr>
              <a:t>3</a:t>
            </a:r>
            <a:r>
              <a:rPr lang="en-US" sz="2000" dirty="0">
                <a:solidFill>
                  <a:srgbClr val="1C81D4"/>
                </a:solidFill>
                <a:latin typeface="Roboto"/>
              </a:rPr>
              <a:t> is most insoluble salt that can be precipitated in water treatment.</a:t>
            </a:r>
          </a:p>
          <a:p>
            <a:pPr marL="344488" lvl="1" indent="-344488">
              <a:buNone/>
            </a:pPr>
            <a:r>
              <a:rPr lang="en-US" sz="2000" dirty="0">
                <a:solidFill>
                  <a:srgbClr val="1C81D4"/>
                </a:solidFill>
                <a:latin typeface="Roboto"/>
              </a:rPr>
              <a:t>	</a:t>
            </a:r>
          </a:p>
          <a:p>
            <a:pPr marL="344488" lvl="1" indent="-344488">
              <a:buNone/>
            </a:pPr>
            <a:r>
              <a:rPr lang="en-US" sz="2000" dirty="0">
                <a:solidFill>
                  <a:srgbClr val="1C81D4"/>
                </a:solidFill>
                <a:latin typeface="Roboto"/>
              </a:rPr>
              <a:t>	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CaCO</a:t>
            </a:r>
            <a:r>
              <a:rPr lang="en-US" sz="2400" baseline="-25000" dirty="0">
                <a:solidFill>
                  <a:srgbClr val="FF0000"/>
                </a:solidFill>
                <a:latin typeface="Roboto"/>
              </a:rPr>
              <a:t>3 </a:t>
            </a:r>
            <a:r>
              <a:rPr lang="en-US" sz="2400" dirty="0">
                <a:solidFill>
                  <a:srgbClr val="FF0000"/>
                </a:solidFill>
                <a:latin typeface="Roboto"/>
              </a:rPr>
              <a:t>equivalent of a </a:t>
            </a:r>
          </a:p>
          <a:p>
            <a:pPr marL="744538" lvl="2" indent="-344488">
              <a:buNone/>
            </a:pPr>
            <a:r>
              <a:rPr lang="en-US" dirty="0">
                <a:solidFill>
                  <a:srgbClr val="FF0000"/>
                </a:solidFill>
                <a:latin typeface="Roboto"/>
              </a:rPr>
              <a:t>Hardness causing salt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5410200"/>
            <a:ext cx="685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Roboto"/>
              </a:rPr>
              <a:t>=</a:t>
            </a:r>
          </a:p>
        </p:txBody>
      </p:sp>
      <p:cxnSp>
        <p:nvCxnSpPr>
          <p:cNvPr id="6" name="Straight Connector 5"/>
          <p:cNvCxnSpPr>
            <a:stCxn id="4" idx="3"/>
          </p:cNvCxnSpPr>
          <p:nvPr/>
        </p:nvCxnSpPr>
        <p:spPr>
          <a:xfrm flipV="1">
            <a:off x="4876800" y="5715000"/>
            <a:ext cx="3733800" cy="381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648200" y="4800600"/>
            <a:ext cx="2438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Roboto"/>
              </a:rPr>
              <a:t>Mass of hardness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Roboto"/>
              </a:rPr>
              <a:t>Producing salt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48200" y="5943600"/>
            <a:ext cx="41910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Roboto"/>
              </a:rPr>
              <a:t>Chemical equivalent of hardness causing salt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29400" y="4876800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/>
              </a:rPr>
              <a:t>X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4800600"/>
            <a:ext cx="22098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Roboto"/>
              </a:rPr>
              <a:t>Chemical equivalent of CaCO</a:t>
            </a:r>
            <a:r>
              <a:rPr lang="en-US" sz="2400" baseline="-25000" dirty="0">
                <a:solidFill>
                  <a:srgbClr val="FF0000"/>
                </a:solidFill>
                <a:latin typeface="Roboto"/>
              </a:rPr>
              <a:t>3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  <a:latin typeface="Roboto"/>
              </a:rPr>
              <a:t>Calculation of CaCO</a:t>
            </a:r>
            <a:r>
              <a:rPr lang="en-US" baseline="-25000" dirty="0">
                <a:solidFill>
                  <a:srgbClr val="00B0F0"/>
                </a:solidFill>
                <a:latin typeface="Roboto"/>
              </a:rPr>
              <a:t>3</a:t>
            </a:r>
            <a:r>
              <a:rPr lang="en-US" dirty="0">
                <a:solidFill>
                  <a:srgbClr val="00B0F0"/>
                </a:solidFill>
                <a:latin typeface="Roboto"/>
              </a:rPr>
              <a:t> equivalent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168400"/>
          <a:ext cx="8229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Dissolved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Molecular Mass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Chemical equivalent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  <a:r>
                        <a:rPr lang="en-US" baseline="0" dirty="0"/>
                        <a:t> factor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/>
                        </a:rPr>
                        <a:t>Ca(HCO</a:t>
                      </a:r>
                      <a:r>
                        <a:rPr lang="en-US" sz="1800" baseline="-25000" dirty="0">
                          <a:latin typeface="Roboto"/>
                        </a:rPr>
                        <a:t>3</a:t>
                      </a:r>
                      <a:r>
                        <a:rPr lang="en-US" sz="1800" dirty="0">
                          <a:latin typeface="Roboto"/>
                        </a:rPr>
                        <a:t>)</a:t>
                      </a:r>
                      <a:r>
                        <a:rPr lang="en-US" sz="1800" baseline="-25000" dirty="0">
                          <a:latin typeface="Roboto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/>
                        </a:rPr>
                        <a:t>Mg(HCO</a:t>
                      </a:r>
                      <a:r>
                        <a:rPr lang="en-US" sz="1800" baseline="-25000" dirty="0">
                          <a:latin typeface="Roboto"/>
                        </a:rPr>
                        <a:t>3</a:t>
                      </a:r>
                      <a:r>
                        <a:rPr lang="en-US" sz="1800" dirty="0">
                          <a:latin typeface="Roboto"/>
                        </a:rPr>
                        <a:t>)</a:t>
                      </a:r>
                      <a:r>
                        <a:rPr lang="en-US" sz="1800" baseline="-25000" dirty="0">
                          <a:latin typeface="Roboto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Roboto"/>
                        </a:rPr>
                        <a:t>Ca</a:t>
                      </a:r>
                      <a:r>
                        <a:rPr lang="en-US" sz="1800" dirty="0">
                          <a:latin typeface="Roboto"/>
                        </a:rPr>
                        <a:t>CO</a:t>
                      </a:r>
                      <a:r>
                        <a:rPr lang="en-US" sz="1800" baseline="-25000" dirty="0">
                          <a:latin typeface="Roboto"/>
                        </a:rPr>
                        <a:t>3</a:t>
                      </a:r>
                      <a:endParaRPr lang="en-US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oboto"/>
                        </a:rPr>
                        <a:t>MgCO</a:t>
                      </a:r>
                      <a:r>
                        <a:rPr lang="en-US" sz="1800" baseline="-25000" dirty="0">
                          <a:latin typeface="Roboto"/>
                        </a:rPr>
                        <a:t>3</a:t>
                      </a:r>
                      <a:endParaRPr lang="en-US" dirty="0">
                        <a:latin typeface="Robo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CaSO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MgSO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CaCl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MgCl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/>
                        </a:rPr>
                        <a:t>Ca(NO</a:t>
                      </a:r>
                      <a:r>
                        <a:rPr lang="en-US" sz="1800" baseline="-25000" dirty="0">
                          <a:latin typeface="Roboto"/>
                        </a:rPr>
                        <a:t>3</a:t>
                      </a:r>
                      <a:r>
                        <a:rPr lang="en-US" sz="1800" dirty="0">
                          <a:latin typeface="Roboto"/>
                        </a:rPr>
                        <a:t>)</a:t>
                      </a:r>
                      <a:r>
                        <a:rPr lang="en-US" sz="1800" baseline="-25000" dirty="0">
                          <a:latin typeface="Roboto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oboto"/>
                        </a:rPr>
                        <a:t>Mg(NO</a:t>
                      </a:r>
                      <a:r>
                        <a:rPr lang="en-US" sz="1800" baseline="-25000" dirty="0">
                          <a:latin typeface="Roboto"/>
                        </a:rPr>
                        <a:t>3</a:t>
                      </a:r>
                      <a:r>
                        <a:rPr lang="en-US" sz="1800" dirty="0">
                          <a:latin typeface="Roboto"/>
                        </a:rPr>
                        <a:t>)</a:t>
                      </a:r>
                      <a:r>
                        <a:rPr lang="en-US" sz="1800" baseline="-25000" dirty="0">
                          <a:latin typeface="Roboto"/>
                        </a:rPr>
                        <a:t>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100/148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6183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Roboto"/>
              </a:rPr>
              <a:t>CaCO</a:t>
            </a:r>
            <a:r>
              <a:rPr lang="en-US" baseline="-25000" dirty="0">
                <a:solidFill>
                  <a:srgbClr val="FF0000"/>
                </a:solidFill>
                <a:latin typeface="Roboto"/>
              </a:rPr>
              <a:t>3 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equivalent</a:t>
            </a:r>
            <a:r>
              <a:rPr lang="en-US" baseline="-250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dirty="0">
                <a:solidFill>
                  <a:srgbClr val="FF0000"/>
                </a:solidFill>
                <a:latin typeface="Roboto"/>
              </a:rPr>
              <a:t>= Mass of Hardness producing salt X multiplication factor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  <a:latin typeface="Roboto"/>
              </a:rPr>
              <a:t>Units of Hardness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Roboto"/>
              </a:rPr>
              <a:t>Parts per million (</a:t>
            </a:r>
            <a:r>
              <a:rPr lang="en-US" sz="2800" b="1" i="1" dirty="0" err="1">
                <a:solidFill>
                  <a:srgbClr val="0070C0"/>
                </a:solidFill>
                <a:latin typeface="Roboto"/>
              </a:rPr>
              <a:t>ppm</a:t>
            </a:r>
            <a:r>
              <a:rPr lang="en-US" sz="2800" b="1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  <a:latin typeface="Roboto"/>
              </a:rPr>
              <a:t>	</a:t>
            </a:r>
            <a:r>
              <a:rPr lang="en-US" sz="2400" dirty="0">
                <a:latin typeface="Roboto"/>
              </a:rPr>
              <a:t>Parts of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million (10</a:t>
            </a:r>
            <a:r>
              <a:rPr lang="en-US" sz="2400" baseline="30000" dirty="0">
                <a:latin typeface="Roboto"/>
              </a:rPr>
              <a:t>6</a:t>
            </a:r>
            <a:r>
              <a:rPr lang="en-US" sz="2400" dirty="0">
                <a:latin typeface="Roboto"/>
              </a:rPr>
              <a:t>) parts of water.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Roboto"/>
              </a:rPr>
              <a:t>	Hence 1 </a:t>
            </a:r>
            <a:r>
              <a:rPr lang="en-US" sz="2400" dirty="0" err="1">
                <a:latin typeface="Roboto"/>
              </a:rPr>
              <a:t>ppm</a:t>
            </a:r>
            <a:r>
              <a:rPr lang="en-US" sz="2400" dirty="0">
                <a:latin typeface="Roboto"/>
              </a:rPr>
              <a:t> = 1 part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million part of water.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70C0"/>
                </a:solidFill>
                <a:latin typeface="Roboto"/>
              </a:rPr>
              <a:t>Parts per billion (</a:t>
            </a:r>
            <a:r>
              <a:rPr lang="en-US" sz="2800" b="1" i="1" dirty="0">
                <a:solidFill>
                  <a:srgbClr val="0070C0"/>
                </a:solidFill>
                <a:latin typeface="Roboto"/>
              </a:rPr>
              <a:t>ppb</a:t>
            </a:r>
            <a:r>
              <a:rPr lang="en-US" sz="2800" b="1" dirty="0">
                <a:solidFill>
                  <a:srgbClr val="0070C0"/>
                </a:solidFill>
                <a:latin typeface="Roboto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Roboto"/>
              </a:rPr>
              <a:t>	Parts of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billion (10</a:t>
            </a:r>
            <a:r>
              <a:rPr lang="en-US" sz="2400" baseline="30000" dirty="0">
                <a:latin typeface="Roboto"/>
              </a:rPr>
              <a:t>9</a:t>
            </a:r>
            <a:r>
              <a:rPr lang="en-US" sz="2400" dirty="0">
                <a:latin typeface="Roboto"/>
              </a:rPr>
              <a:t>) parts of water.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>
                <a:latin typeface="Roboto"/>
              </a:rPr>
              <a:t>	Hence 1 ppb = 1 part CaCO</a:t>
            </a:r>
            <a:r>
              <a:rPr lang="en-US" sz="2400" baseline="-25000" dirty="0">
                <a:latin typeface="Roboto"/>
              </a:rPr>
              <a:t>3</a:t>
            </a:r>
            <a:r>
              <a:rPr lang="en-US" sz="2400" dirty="0">
                <a:latin typeface="Roboto"/>
              </a:rPr>
              <a:t> equivalent of hardness causing salt per billion part of water.</a:t>
            </a:r>
          </a:p>
          <a:p>
            <a:pPr>
              <a:lnSpc>
                <a:spcPct val="150000"/>
              </a:lnSpc>
              <a:buNone/>
            </a:pPr>
            <a:endParaRPr lang="en-US" sz="2400" dirty="0">
              <a:latin typeface="Roboto"/>
            </a:endParaRPr>
          </a:p>
        </p:txBody>
      </p:sp>
    </p:spTree>
  </p:cSld>
  <p:clrMapOvr>
    <a:masterClrMapping/>
  </p:clrMapOvr>
  <p:transition>
    <p:wheel spokes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298</Words>
  <Application>Microsoft Office PowerPoint</Application>
  <PresentationFormat>On-screen Show (4:3)</PresentationFormat>
  <Paragraphs>136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Hardness of Water</vt:lpstr>
      <vt:lpstr>Learning outcomes</vt:lpstr>
      <vt:lpstr>Hardness of Water</vt:lpstr>
      <vt:lpstr>Hardness of Water</vt:lpstr>
      <vt:lpstr>Hardness of Water</vt:lpstr>
      <vt:lpstr>Types of Hardness</vt:lpstr>
      <vt:lpstr>Hardness of water</vt:lpstr>
      <vt:lpstr>Calculation of CaCO3 equivalent</vt:lpstr>
      <vt:lpstr>Units of Hardness</vt:lpstr>
      <vt:lpstr>Units of Hardness</vt:lpstr>
      <vt:lpstr>Units of Hardness</vt:lpstr>
      <vt:lpstr>Summary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Its Impurities and Hardness</dc:title>
  <dc:creator>Guest</dc:creator>
  <cp:lastModifiedBy>prash</cp:lastModifiedBy>
  <cp:revision>230</cp:revision>
  <dcterms:created xsi:type="dcterms:W3CDTF">2018-05-21T11:06:59Z</dcterms:created>
  <dcterms:modified xsi:type="dcterms:W3CDTF">2021-02-11T02:41:40Z</dcterms:modified>
</cp:coreProperties>
</file>