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83" r:id="rId4"/>
    <p:sldId id="269" r:id="rId5"/>
    <p:sldId id="280" r:id="rId6"/>
    <p:sldId id="271" r:id="rId7"/>
    <p:sldId id="272" r:id="rId8"/>
    <p:sldId id="282" r:id="rId9"/>
    <p:sldId id="275" r:id="rId10"/>
    <p:sldId id="276" r:id="rId11"/>
    <p:sldId id="27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1C81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1853A-CBB9-43D9-9A2B-C7F141E111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34F1C8-9026-41AC-9039-3442590FE097}">
      <dgm:prSet phldrT="[Text]" custT="1"/>
      <dgm:spPr/>
      <dgm:t>
        <a:bodyPr/>
        <a:lstStyle/>
        <a:p>
          <a:pPr algn="l"/>
          <a:r>
            <a:rPr lang="en-IN" sz="2400" dirty="0">
              <a:solidFill>
                <a:schemeClr val="bg1"/>
              </a:solidFill>
            </a:rPr>
            <a:t>Take 10 ml of Std. MgSO</a:t>
          </a:r>
          <a:r>
            <a:rPr lang="en-IN" sz="2400" baseline="-25000" dirty="0">
              <a:solidFill>
                <a:schemeClr val="bg1"/>
              </a:solidFill>
            </a:rPr>
            <a:t>4 </a:t>
          </a:r>
          <a:r>
            <a:rPr lang="en-IN" sz="2400" dirty="0">
              <a:solidFill>
                <a:schemeClr val="bg1"/>
              </a:solidFill>
            </a:rPr>
            <a:t>solution</a:t>
          </a:r>
        </a:p>
      </dgm:t>
    </dgm:pt>
    <dgm:pt modelId="{0010C075-234B-4703-A423-CC24939920D6}" type="parTrans" cxnId="{144C7A62-C685-462D-8D59-201F0E83E965}">
      <dgm:prSet/>
      <dgm:spPr/>
      <dgm:t>
        <a:bodyPr/>
        <a:lstStyle/>
        <a:p>
          <a:pPr algn="l"/>
          <a:endParaRPr lang="en-IN">
            <a:solidFill>
              <a:schemeClr val="bg1"/>
            </a:solidFill>
          </a:endParaRPr>
        </a:p>
      </dgm:t>
    </dgm:pt>
    <dgm:pt modelId="{CC51D9DC-450C-402E-A9DD-C6AEBCFE67A2}" type="sibTrans" cxnId="{144C7A62-C685-462D-8D59-201F0E83E965}">
      <dgm:prSet custT="1"/>
      <dgm:spPr/>
      <dgm:t>
        <a:bodyPr/>
        <a:lstStyle/>
        <a:p>
          <a:pPr algn="l"/>
          <a:endParaRPr lang="en-IN" sz="2400">
            <a:solidFill>
              <a:schemeClr val="bg1"/>
            </a:solidFill>
          </a:endParaRPr>
        </a:p>
      </dgm:t>
    </dgm:pt>
    <dgm:pt modelId="{8DC79C55-C38F-46E6-8280-62BB57D03E1A}">
      <dgm:prSet phldrT="[Text]" custT="1"/>
      <dgm:spPr/>
      <dgm:t>
        <a:bodyPr/>
        <a:lstStyle/>
        <a:p>
          <a:pPr algn="l"/>
          <a:r>
            <a:rPr lang="en-IN" sz="2400" dirty="0">
              <a:solidFill>
                <a:schemeClr val="bg1"/>
              </a:solidFill>
            </a:rPr>
            <a:t>Add 2-4 ml of buffer, and 2 drops of EBT indicator, Solution will have wine red colour </a:t>
          </a:r>
        </a:p>
      </dgm:t>
    </dgm:pt>
    <dgm:pt modelId="{D4E4040A-663E-4648-B806-D94A2BF56B2A}" type="parTrans" cxnId="{9F378AF6-AB74-42B4-B96D-758CC6A0E404}">
      <dgm:prSet/>
      <dgm:spPr/>
      <dgm:t>
        <a:bodyPr/>
        <a:lstStyle/>
        <a:p>
          <a:pPr algn="l"/>
          <a:endParaRPr lang="en-IN">
            <a:solidFill>
              <a:schemeClr val="bg1"/>
            </a:solidFill>
          </a:endParaRPr>
        </a:p>
      </dgm:t>
    </dgm:pt>
    <dgm:pt modelId="{4A964976-7B5A-42AF-B313-F4F4E7B0947E}" type="sibTrans" cxnId="{9F378AF6-AB74-42B4-B96D-758CC6A0E404}">
      <dgm:prSet custT="1"/>
      <dgm:spPr/>
      <dgm:t>
        <a:bodyPr/>
        <a:lstStyle/>
        <a:p>
          <a:pPr algn="l"/>
          <a:endParaRPr lang="en-IN" sz="2400">
            <a:solidFill>
              <a:schemeClr val="bg1"/>
            </a:solidFill>
          </a:endParaRPr>
        </a:p>
      </dgm:t>
    </dgm:pt>
    <dgm:pt modelId="{B219F40C-9CB1-4E31-9584-7034A4E8BE1B}">
      <dgm:prSet phldrT="[Text]" custT="1"/>
      <dgm:spPr/>
      <dgm:t>
        <a:bodyPr/>
        <a:lstStyle/>
        <a:p>
          <a:pPr algn="l"/>
          <a:r>
            <a:rPr lang="en-IN" sz="2400" dirty="0">
              <a:solidFill>
                <a:schemeClr val="bg1"/>
              </a:solidFill>
            </a:rPr>
            <a:t>Titrate the solution till permanent blue colour is observed.</a:t>
          </a:r>
        </a:p>
      </dgm:t>
    </dgm:pt>
    <dgm:pt modelId="{E68C5432-1286-417E-A53D-F5628BDB778B}" type="parTrans" cxnId="{68065A6F-3A3B-4F61-B633-BA6762F1A716}">
      <dgm:prSet/>
      <dgm:spPr/>
      <dgm:t>
        <a:bodyPr/>
        <a:lstStyle/>
        <a:p>
          <a:pPr algn="l"/>
          <a:endParaRPr lang="en-IN">
            <a:solidFill>
              <a:schemeClr val="bg1"/>
            </a:solidFill>
          </a:endParaRPr>
        </a:p>
      </dgm:t>
    </dgm:pt>
    <dgm:pt modelId="{A14E58B6-6375-4B22-AC3B-0ACC4868AC96}" type="sibTrans" cxnId="{68065A6F-3A3B-4F61-B633-BA6762F1A716}">
      <dgm:prSet/>
      <dgm:spPr/>
      <dgm:t>
        <a:bodyPr/>
        <a:lstStyle/>
        <a:p>
          <a:pPr algn="l"/>
          <a:endParaRPr lang="en-IN">
            <a:solidFill>
              <a:schemeClr val="bg1"/>
            </a:solidFill>
          </a:endParaRPr>
        </a:p>
      </dgm:t>
    </dgm:pt>
    <dgm:pt modelId="{FB7E156F-66F9-43F9-B8C4-BF653CD61CD1}">
      <dgm:prSet custT="1"/>
      <dgm:spPr/>
      <dgm:t>
        <a:bodyPr/>
        <a:lstStyle/>
        <a:p>
          <a:pPr algn="l"/>
          <a:r>
            <a:rPr lang="en-IN" sz="2400" dirty="0">
              <a:solidFill>
                <a:schemeClr val="bg1"/>
              </a:solidFill>
            </a:rPr>
            <a:t>Fill the burette with  EDTA solution </a:t>
          </a:r>
        </a:p>
      </dgm:t>
    </dgm:pt>
    <dgm:pt modelId="{FE6D6278-1EED-472B-93A5-0BAA314357DD}" type="parTrans" cxnId="{F915B4C6-2406-4C66-A1B9-F0CF0F9BD571}">
      <dgm:prSet/>
      <dgm:spPr/>
      <dgm:t>
        <a:bodyPr/>
        <a:lstStyle/>
        <a:p>
          <a:pPr algn="l"/>
          <a:endParaRPr lang="en-IN">
            <a:solidFill>
              <a:schemeClr val="bg1"/>
            </a:solidFill>
          </a:endParaRPr>
        </a:p>
      </dgm:t>
    </dgm:pt>
    <dgm:pt modelId="{59B93C5B-2394-42E2-BF3E-ABF4B8895C5B}" type="sibTrans" cxnId="{F915B4C6-2406-4C66-A1B9-F0CF0F9BD571}">
      <dgm:prSet custT="1"/>
      <dgm:spPr/>
      <dgm:t>
        <a:bodyPr/>
        <a:lstStyle/>
        <a:p>
          <a:pPr algn="l"/>
          <a:endParaRPr lang="en-IN" sz="2400">
            <a:solidFill>
              <a:schemeClr val="bg1"/>
            </a:solidFill>
          </a:endParaRPr>
        </a:p>
      </dgm:t>
    </dgm:pt>
    <dgm:pt modelId="{DD4A3EC4-751C-490D-88EF-2ECC72C2185A}" type="pres">
      <dgm:prSet presAssocID="{C5E1853A-CBB9-43D9-9A2B-C7F141E111C2}" presName="Name0" presStyleCnt="0">
        <dgm:presLayoutVars>
          <dgm:dir/>
          <dgm:resizeHandles val="exact"/>
        </dgm:presLayoutVars>
      </dgm:prSet>
      <dgm:spPr/>
    </dgm:pt>
    <dgm:pt modelId="{B91B724B-233E-4981-9F5D-CFAAE7CCA2A6}" type="pres">
      <dgm:prSet presAssocID="{6F34F1C8-9026-41AC-9039-3442590FE0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2ED8-65EE-4868-9ED1-D3521CF6D77D}" type="pres">
      <dgm:prSet presAssocID="{CC51D9DC-450C-402E-A9DD-C6AEBCFE67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FD10D1-539F-492F-84CA-C145F6FEBBA0}" type="pres">
      <dgm:prSet presAssocID="{CC51D9DC-450C-402E-A9DD-C6AEBCFE67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6CCFA9D-CA36-4BD7-AEB0-FD1A08DDBA22}" type="pres">
      <dgm:prSet presAssocID="{8DC79C55-C38F-46E6-8280-62BB57D03E1A}" presName="node" presStyleLbl="node1" presStyleIdx="1" presStyleCnt="4" custScaleX="131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FD87C-D2E4-4D10-A1EA-4215804162D5}" type="pres">
      <dgm:prSet presAssocID="{4A964976-7B5A-42AF-B313-F4F4E7B0947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9CE94F8-EA90-4C77-A11E-AA3837E33A51}" type="pres">
      <dgm:prSet presAssocID="{4A964976-7B5A-42AF-B313-F4F4E7B0947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75731F-B3FF-40F1-AD94-BFABD5FDF387}" type="pres">
      <dgm:prSet presAssocID="{FB7E156F-66F9-43F9-B8C4-BF653CD61CD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30E94-D82E-4BB6-A174-CB0D3DF6D236}" type="pres">
      <dgm:prSet presAssocID="{59B93C5B-2394-42E2-BF3E-ABF4B8895C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2459783-816B-4B5B-89F2-9483417A31DC}" type="pres">
      <dgm:prSet presAssocID="{59B93C5B-2394-42E2-BF3E-ABF4B8895C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B961A4D-246B-4966-AFCF-C2BCCBA1C0D5}" type="pres">
      <dgm:prSet presAssocID="{B219F40C-9CB1-4E31-9584-7034A4E8BE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65A6F-3A3B-4F61-B633-BA6762F1A716}" srcId="{C5E1853A-CBB9-43D9-9A2B-C7F141E111C2}" destId="{B219F40C-9CB1-4E31-9584-7034A4E8BE1B}" srcOrd="3" destOrd="0" parTransId="{E68C5432-1286-417E-A53D-F5628BDB778B}" sibTransId="{A14E58B6-6375-4B22-AC3B-0ACC4868AC96}"/>
    <dgm:cxn modelId="{0192120A-AA4F-441C-8924-631A52A5B604}" type="presOf" srcId="{4A964976-7B5A-42AF-B313-F4F4E7B0947E}" destId="{99CE94F8-EA90-4C77-A11E-AA3837E33A51}" srcOrd="1" destOrd="0" presId="urn:microsoft.com/office/officeart/2005/8/layout/process1"/>
    <dgm:cxn modelId="{3A66FC4E-5DA6-46DB-844E-035F9895E561}" type="presOf" srcId="{4A964976-7B5A-42AF-B313-F4F4E7B0947E}" destId="{0BDFD87C-D2E4-4D10-A1EA-4215804162D5}" srcOrd="0" destOrd="0" presId="urn:microsoft.com/office/officeart/2005/8/layout/process1"/>
    <dgm:cxn modelId="{684B7D24-B89F-4C4A-8ECE-942423DEEA48}" type="presOf" srcId="{CC51D9DC-450C-402E-A9DD-C6AEBCFE67A2}" destId="{64F02ED8-65EE-4868-9ED1-D3521CF6D77D}" srcOrd="0" destOrd="0" presId="urn:microsoft.com/office/officeart/2005/8/layout/process1"/>
    <dgm:cxn modelId="{2CA40798-29FF-434A-A556-6565FB797850}" type="presOf" srcId="{59B93C5B-2394-42E2-BF3E-ABF4B8895C5B}" destId="{17930E94-D82E-4BB6-A174-CB0D3DF6D236}" srcOrd="0" destOrd="0" presId="urn:microsoft.com/office/officeart/2005/8/layout/process1"/>
    <dgm:cxn modelId="{144C7A62-C685-462D-8D59-201F0E83E965}" srcId="{C5E1853A-CBB9-43D9-9A2B-C7F141E111C2}" destId="{6F34F1C8-9026-41AC-9039-3442590FE097}" srcOrd="0" destOrd="0" parTransId="{0010C075-234B-4703-A423-CC24939920D6}" sibTransId="{CC51D9DC-450C-402E-A9DD-C6AEBCFE67A2}"/>
    <dgm:cxn modelId="{7DA13348-3619-4728-8A78-10D58C171C64}" type="presOf" srcId="{6F34F1C8-9026-41AC-9039-3442590FE097}" destId="{B91B724B-233E-4981-9F5D-CFAAE7CCA2A6}" srcOrd="0" destOrd="0" presId="urn:microsoft.com/office/officeart/2005/8/layout/process1"/>
    <dgm:cxn modelId="{8C91433F-498B-43F7-A7C5-BD547D5136C5}" type="presOf" srcId="{CC51D9DC-450C-402E-A9DD-C6AEBCFE67A2}" destId="{ECFD10D1-539F-492F-84CA-C145F6FEBBA0}" srcOrd="1" destOrd="0" presId="urn:microsoft.com/office/officeart/2005/8/layout/process1"/>
    <dgm:cxn modelId="{29385A2A-A9FA-4879-B479-798EC323AD89}" type="presOf" srcId="{C5E1853A-CBB9-43D9-9A2B-C7F141E111C2}" destId="{DD4A3EC4-751C-490D-88EF-2ECC72C2185A}" srcOrd="0" destOrd="0" presId="urn:microsoft.com/office/officeart/2005/8/layout/process1"/>
    <dgm:cxn modelId="{F915B4C6-2406-4C66-A1B9-F0CF0F9BD571}" srcId="{C5E1853A-CBB9-43D9-9A2B-C7F141E111C2}" destId="{FB7E156F-66F9-43F9-B8C4-BF653CD61CD1}" srcOrd="2" destOrd="0" parTransId="{FE6D6278-1EED-472B-93A5-0BAA314357DD}" sibTransId="{59B93C5B-2394-42E2-BF3E-ABF4B8895C5B}"/>
    <dgm:cxn modelId="{868C7EA7-F243-498C-BF98-2C46555752AA}" type="presOf" srcId="{8DC79C55-C38F-46E6-8280-62BB57D03E1A}" destId="{46CCFA9D-CA36-4BD7-AEB0-FD1A08DDBA22}" srcOrd="0" destOrd="0" presId="urn:microsoft.com/office/officeart/2005/8/layout/process1"/>
    <dgm:cxn modelId="{BA0AB7F6-B984-4142-A1ED-39950D37495D}" type="presOf" srcId="{FB7E156F-66F9-43F9-B8C4-BF653CD61CD1}" destId="{7B75731F-B3FF-40F1-AD94-BFABD5FDF387}" srcOrd="0" destOrd="0" presId="urn:microsoft.com/office/officeart/2005/8/layout/process1"/>
    <dgm:cxn modelId="{05ACA79F-DA52-4A87-BA16-48C4F2307B86}" type="presOf" srcId="{B219F40C-9CB1-4E31-9584-7034A4E8BE1B}" destId="{8B961A4D-246B-4966-AFCF-C2BCCBA1C0D5}" srcOrd="0" destOrd="0" presId="urn:microsoft.com/office/officeart/2005/8/layout/process1"/>
    <dgm:cxn modelId="{9F378AF6-AB74-42B4-B96D-758CC6A0E404}" srcId="{C5E1853A-CBB9-43D9-9A2B-C7F141E111C2}" destId="{8DC79C55-C38F-46E6-8280-62BB57D03E1A}" srcOrd="1" destOrd="0" parTransId="{D4E4040A-663E-4648-B806-D94A2BF56B2A}" sibTransId="{4A964976-7B5A-42AF-B313-F4F4E7B0947E}"/>
    <dgm:cxn modelId="{5D940155-C0B7-4E8E-BFC0-1B7EF189345D}" type="presOf" srcId="{59B93C5B-2394-42E2-BF3E-ABF4B8895C5B}" destId="{92459783-816B-4B5B-89F2-9483417A31DC}" srcOrd="1" destOrd="0" presId="urn:microsoft.com/office/officeart/2005/8/layout/process1"/>
    <dgm:cxn modelId="{0F7EFB74-3F62-47E3-BEAD-44CF6DC0DF06}" type="presParOf" srcId="{DD4A3EC4-751C-490D-88EF-2ECC72C2185A}" destId="{B91B724B-233E-4981-9F5D-CFAAE7CCA2A6}" srcOrd="0" destOrd="0" presId="urn:microsoft.com/office/officeart/2005/8/layout/process1"/>
    <dgm:cxn modelId="{B8DB8A7E-BCBA-458F-867A-53F0534BA949}" type="presParOf" srcId="{DD4A3EC4-751C-490D-88EF-2ECC72C2185A}" destId="{64F02ED8-65EE-4868-9ED1-D3521CF6D77D}" srcOrd="1" destOrd="0" presId="urn:microsoft.com/office/officeart/2005/8/layout/process1"/>
    <dgm:cxn modelId="{E8B8B0E5-6569-419D-A388-5A07286C8A2B}" type="presParOf" srcId="{64F02ED8-65EE-4868-9ED1-D3521CF6D77D}" destId="{ECFD10D1-539F-492F-84CA-C145F6FEBBA0}" srcOrd="0" destOrd="0" presId="urn:microsoft.com/office/officeart/2005/8/layout/process1"/>
    <dgm:cxn modelId="{E07FC0B5-1239-48EE-9E14-55DD2AAF86A7}" type="presParOf" srcId="{DD4A3EC4-751C-490D-88EF-2ECC72C2185A}" destId="{46CCFA9D-CA36-4BD7-AEB0-FD1A08DDBA22}" srcOrd="2" destOrd="0" presId="urn:microsoft.com/office/officeart/2005/8/layout/process1"/>
    <dgm:cxn modelId="{BFD7A016-08C3-427F-8EC3-51520AC9E4A8}" type="presParOf" srcId="{DD4A3EC4-751C-490D-88EF-2ECC72C2185A}" destId="{0BDFD87C-D2E4-4D10-A1EA-4215804162D5}" srcOrd="3" destOrd="0" presId="urn:microsoft.com/office/officeart/2005/8/layout/process1"/>
    <dgm:cxn modelId="{D40DB671-2201-4E05-82D2-B527D93F3186}" type="presParOf" srcId="{0BDFD87C-D2E4-4D10-A1EA-4215804162D5}" destId="{99CE94F8-EA90-4C77-A11E-AA3837E33A51}" srcOrd="0" destOrd="0" presId="urn:microsoft.com/office/officeart/2005/8/layout/process1"/>
    <dgm:cxn modelId="{05510690-8D30-419A-9A6A-DCAF1FD5439C}" type="presParOf" srcId="{DD4A3EC4-751C-490D-88EF-2ECC72C2185A}" destId="{7B75731F-B3FF-40F1-AD94-BFABD5FDF387}" srcOrd="4" destOrd="0" presId="urn:microsoft.com/office/officeart/2005/8/layout/process1"/>
    <dgm:cxn modelId="{4E8B4CF8-6AD7-4D87-8122-28F007D47457}" type="presParOf" srcId="{DD4A3EC4-751C-490D-88EF-2ECC72C2185A}" destId="{17930E94-D82E-4BB6-A174-CB0D3DF6D236}" srcOrd="5" destOrd="0" presId="urn:microsoft.com/office/officeart/2005/8/layout/process1"/>
    <dgm:cxn modelId="{C28DC886-246A-480A-96C8-279D26A4CCC8}" type="presParOf" srcId="{17930E94-D82E-4BB6-A174-CB0D3DF6D236}" destId="{92459783-816B-4B5B-89F2-9483417A31DC}" srcOrd="0" destOrd="0" presId="urn:microsoft.com/office/officeart/2005/8/layout/process1"/>
    <dgm:cxn modelId="{039A363F-A4E7-401E-A782-054B1F3ABCC5}" type="presParOf" srcId="{DD4A3EC4-751C-490D-88EF-2ECC72C2185A}" destId="{8B961A4D-246B-4966-AFCF-C2BCCBA1C0D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1853A-CBB9-43D9-9A2B-C7F141E111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34F1C8-9026-41AC-9039-3442590FE097}">
      <dgm:prSet phldrT="[Text]" custT="1"/>
      <dgm:spPr/>
      <dgm:t>
        <a:bodyPr/>
        <a:lstStyle/>
        <a:p>
          <a:pPr algn="l"/>
          <a:r>
            <a:rPr lang="en-IN" sz="2400" dirty="0"/>
            <a:t>Take 10 ml of Water Sample</a:t>
          </a:r>
        </a:p>
      </dgm:t>
    </dgm:pt>
    <dgm:pt modelId="{0010C075-234B-4703-A423-CC24939920D6}" type="parTrans" cxnId="{144C7A62-C685-462D-8D59-201F0E83E965}">
      <dgm:prSet/>
      <dgm:spPr/>
      <dgm:t>
        <a:bodyPr/>
        <a:lstStyle/>
        <a:p>
          <a:pPr algn="l"/>
          <a:endParaRPr lang="en-IN" sz="2400"/>
        </a:p>
      </dgm:t>
    </dgm:pt>
    <dgm:pt modelId="{CC51D9DC-450C-402E-A9DD-C6AEBCFE67A2}" type="sibTrans" cxnId="{144C7A62-C685-462D-8D59-201F0E83E965}">
      <dgm:prSet custT="1"/>
      <dgm:spPr/>
      <dgm:t>
        <a:bodyPr/>
        <a:lstStyle/>
        <a:p>
          <a:pPr algn="l"/>
          <a:endParaRPr lang="en-IN" sz="2400"/>
        </a:p>
      </dgm:t>
    </dgm:pt>
    <dgm:pt modelId="{8DC79C55-C38F-46E6-8280-62BB57D03E1A}">
      <dgm:prSet phldrT="[Text]" custT="1"/>
      <dgm:spPr/>
      <dgm:t>
        <a:bodyPr/>
        <a:lstStyle/>
        <a:p>
          <a:pPr algn="l"/>
          <a:r>
            <a:rPr lang="en-IN" sz="2400" dirty="0"/>
            <a:t>Add 2-4 ml of buffer, and 2 drops of EBT indicator, Solution will have wine red colour </a:t>
          </a:r>
        </a:p>
      </dgm:t>
    </dgm:pt>
    <dgm:pt modelId="{D4E4040A-663E-4648-B806-D94A2BF56B2A}" type="parTrans" cxnId="{9F378AF6-AB74-42B4-B96D-758CC6A0E404}">
      <dgm:prSet/>
      <dgm:spPr/>
      <dgm:t>
        <a:bodyPr/>
        <a:lstStyle/>
        <a:p>
          <a:pPr algn="l"/>
          <a:endParaRPr lang="en-IN" sz="2400"/>
        </a:p>
      </dgm:t>
    </dgm:pt>
    <dgm:pt modelId="{4A964976-7B5A-42AF-B313-F4F4E7B0947E}" type="sibTrans" cxnId="{9F378AF6-AB74-42B4-B96D-758CC6A0E404}">
      <dgm:prSet custT="1"/>
      <dgm:spPr/>
      <dgm:t>
        <a:bodyPr/>
        <a:lstStyle/>
        <a:p>
          <a:pPr algn="l"/>
          <a:endParaRPr lang="en-IN" sz="2400"/>
        </a:p>
      </dgm:t>
    </dgm:pt>
    <dgm:pt modelId="{B219F40C-9CB1-4E31-9584-7034A4E8BE1B}">
      <dgm:prSet phldrT="[Text]" custT="1"/>
      <dgm:spPr/>
      <dgm:t>
        <a:bodyPr/>
        <a:lstStyle/>
        <a:p>
          <a:pPr algn="l"/>
          <a:r>
            <a:rPr lang="en-IN" sz="2400" dirty="0"/>
            <a:t>Titrate the solution till permanent blue colour is observed.</a:t>
          </a:r>
        </a:p>
      </dgm:t>
    </dgm:pt>
    <dgm:pt modelId="{E68C5432-1286-417E-A53D-F5628BDB778B}" type="parTrans" cxnId="{68065A6F-3A3B-4F61-B633-BA6762F1A716}">
      <dgm:prSet/>
      <dgm:spPr/>
      <dgm:t>
        <a:bodyPr/>
        <a:lstStyle/>
        <a:p>
          <a:pPr algn="l"/>
          <a:endParaRPr lang="en-IN" sz="2400"/>
        </a:p>
      </dgm:t>
    </dgm:pt>
    <dgm:pt modelId="{A14E58B6-6375-4B22-AC3B-0ACC4868AC96}" type="sibTrans" cxnId="{68065A6F-3A3B-4F61-B633-BA6762F1A716}">
      <dgm:prSet/>
      <dgm:spPr/>
      <dgm:t>
        <a:bodyPr/>
        <a:lstStyle/>
        <a:p>
          <a:pPr algn="l"/>
          <a:endParaRPr lang="en-IN" sz="2400"/>
        </a:p>
      </dgm:t>
    </dgm:pt>
    <dgm:pt modelId="{FB7E156F-66F9-43F9-B8C4-BF653CD61CD1}">
      <dgm:prSet custT="1"/>
      <dgm:spPr/>
      <dgm:t>
        <a:bodyPr/>
        <a:lstStyle/>
        <a:p>
          <a:pPr algn="l"/>
          <a:r>
            <a:rPr lang="en-IN" sz="2400" dirty="0"/>
            <a:t>Fill the burette with  EDTA solution </a:t>
          </a:r>
        </a:p>
      </dgm:t>
    </dgm:pt>
    <dgm:pt modelId="{FE6D6278-1EED-472B-93A5-0BAA314357DD}" type="parTrans" cxnId="{F915B4C6-2406-4C66-A1B9-F0CF0F9BD571}">
      <dgm:prSet/>
      <dgm:spPr/>
      <dgm:t>
        <a:bodyPr/>
        <a:lstStyle/>
        <a:p>
          <a:pPr algn="l"/>
          <a:endParaRPr lang="en-IN" sz="2400"/>
        </a:p>
      </dgm:t>
    </dgm:pt>
    <dgm:pt modelId="{59B93C5B-2394-42E2-BF3E-ABF4B8895C5B}" type="sibTrans" cxnId="{F915B4C6-2406-4C66-A1B9-F0CF0F9BD571}">
      <dgm:prSet custT="1"/>
      <dgm:spPr/>
      <dgm:t>
        <a:bodyPr/>
        <a:lstStyle/>
        <a:p>
          <a:pPr algn="l"/>
          <a:endParaRPr lang="en-IN" sz="2400"/>
        </a:p>
      </dgm:t>
    </dgm:pt>
    <dgm:pt modelId="{DD4A3EC4-751C-490D-88EF-2ECC72C2185A}" type="pres">
      <dgm:prSet presAssocID="{C5E1853A-CBB9-43D9-9A2B-C7F141E111C2}" presName="Name0" presStyleCnt="0">
        <dgm:presLayoutVars>
          <dgm:dir/>
          <dgm:resizeHandles val="exact"/>
        </dgm:presLayoutVars>
      </dgm:prSet>
      <dgm:spPr/>
    </dgm:pt>
    <dgm:pt modelId="{B91B724B-233E-4981-9F5D-CFAAE7CCA2A6}" type="pres">
      <dgm:prSet presAssocID="{6F34F1C8-9026-41AC-9039-3442590FE0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2ED8-65EE-4868-9ED1-D3521CF6D77D}" type="pres">
      <dgm:prSet presAssocID="{CC51D9DC-450C-402E-A9DD-C6AEBCFE67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FD10D1-539F-492F-84CA-C145F6FEBBA0}" type="pres">
      <dgm:prSet presAssocID="{CC51D9DC-450C-402E-A9DD-C6AEBCFE67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6CCFA9D-CA36-4BD7-AEB0-FD1A08DDBA22}" type="pres">
      <dgm:prSet presAssocID="{8DC79C55-C38F-46E6-8280-62BB57D03E1A}" presName="node" presStyleLbl="node1" presStyleIdx="1" presStyleCnt="4" custScaleX="131516" custLinFactNeighborX="-5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FD87C-D2E4-4D10-A1EA-4215804162D5}" type="pres">
      <dgm:prSet presAssocID="{4A964976-7B5A-42AF-B313-F4F4E7B0947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9CE94F8-EA90-4C77-A11E-AA3837E33A51}" type="pres">
      <dgm:prSet presAssocID="{4A964976-7B5A-42AF-B313-F4F4E7B0947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75731F-B3FF-40F1-AD94-BFABD5FDF387}" type="pres">
      <dgm:prSet presAssocID="{FB7E156F-66F9-43F9-B8C4-BF653CD61CD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30E94-D82E-4BB6-A174-CB0D3DF6D236}" type="pres">
      <dgm:prSet presAssocID="{59B93C5B-2394-42E2-BF3E-ABF4B8895C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2459783-816B-4B5B-89F2-9483417A31DC}" type="pres">
      <dgm:prSet presAssocID="{59B93C5B-2394-42E2-BF3E-ABF4B8895C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B961A4D-246B-4966-AFCF-C2BCCBA1C0D5}" type="pres">
      <dgm:prSet presAssocID="{B219F40C-9CB1-4E31-9584-7034A4E8BE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65A6F-3A3B-4F61-B633-BA6762F1A716}" srcId="{C5E1853A-CBB9-43D9-9A2B-C7F141E111C2}" destId="{B219F40C-9CB1-4E31-9584-7034A4E8BE1B}" srcOrd="3" destOrd="0" parTransId="{E68C5432-1286-417E-A53D-F5628BDB778B}" sibTransId="{A14E58B6-6375-4B22-AC3B-0ACC4868AC96}"/>
    <dgm:cxn modelId="{4CAAA94F-F987-45E9-96A9-DC7021FE5F69}" type="presOf" srcId="{B219F40C-9CB1-4E31-9584-7034A4E8BE1B}" destId="{8B961A4D-246B-4966-AFCF-C2BCCBA1C0D5}" srcOrd="0" destOrd="0" presId="urn:microsoft.com/office/officeart/2005/8/layout/process1"/>
    <dgm:cxn modelId="{65194908-EDB8-4B13-AE8C-5BFA7FF0C71C}" type="presOf" srcId="{6F34F1C8-9026-41AC-9039-3442590FE097}" destId="{B91B724B-233E-4981-9F5D-CFAAE7CCA2A6}" srcOrd="0" destOrd="0" presId="urn:microsoft.com/office/officeart/2005/8/layout/process1"/>
    <dgm:cxn modelId="{1F132792-598F-4B46-B5FA-D30E34EA3777}" type="presOf" srcId="{4A964976-7B5A-42AF-B313-F4F4E7B0947E}" destId="{0BDFD87C-D2E4-4D10-A1EA-4215804162D5}" srcOrd="0" destOrd="0" presId="urn:microsoft.com/office/officeart/2005/8/layout/process1"/>
    <dgm:cxn modelId="{751591B5-FB67-4D5D-8A8A-15C668AF500C}" type="presOf" srcId="{CC51D9DC-450C-402E-A9DD-C6AEBCFE67A2}" destId="{64F02ED8-65EE-4868-9ED1-D3521CF6D77D}" srcOrd="0" destOrd="0" presId="urn:microsoft.com/office/officeart/2005/8/layout/process1"/>
    <dgm:cxn modelId="{144C7A62-C685-462D-8D59-201F0E83E965}" srcId="{C5E1853A-CBB9-43D9-9A2B-C7F141E111C2}" destId="{6F34F1C8-9026-41AC-9039-3442590FE097}" srcOrd="0" destOrd="0" parTransId="{0010C075-234B-4703-A423-CC24939920D6}" sibTransId="{CC51D9DC-450C-402E-A9DD-C6AEBCFE67A2}"/>
    <dgm:cxn modelId="{0D50A439-94A9-480D-8AE6-CCC63D09E4FE}" type="presOf" srcId="{C5E1853A-CBB9-43D9-9A2B-C7F141E111C2}" destId="{DD4A3EC4-751C-490D-88EF-2ECC72C2185A}" srcOrd="0" destOrd="0" presId="urn:microsoft.com/office/officeart/2005/8/layout/process1"/>
    <dgm:cxn modelId="{765CF027-9AC7-4EC9-9609-A84A6F450823}" type="presOf" srcId="{59B93C5B-2394-42E2-BF3E-ABF4B8895C5B}" destId="{92459783-816B-4B5B-89F2-9483417A31DC}" srcOrd="1" destOrd="0" presId="urn:microsoft.com/office/officeart/2005/8/layout/process1"/>
    <dgm:cxn modelId="{12C63DA2-1484-4C48-9BB9-8F9D35AC7C9C}" type="presOf" srcId="{FB7E156F-66F9-43F9-B8C4-BF653CD61CD1}" destId="{7B75731F-B3FF-40F1-AD94-BFABD5FDF387}" srcOrd="0" destOrd="0" presId="urn:microsoft.com/office/officeart/2005/8/layout/process1"/>
    <dgm:cxn modelId="{F915B4C6-2406-4C66-A1B9-F0CF0F9BD571}" srcId="{C5E1853A-CBB9-43D9-9A2B-C7F141E111C2}" destId="{FB7E156F-66F9-43F9-B8C4-BF653CD61CD1}" srcOrd="2" destOrd="0" parTransId="{FE6D6278-1EED-472B-93A5-0BAA314357DD}" sibTransId="{59B93C5B-2394-42E2-BF3E-ABF4B8895C5B}"/>
    <dgm:cxn modelId="{0FC88BF5-D760-4A83-B709-AF81D2738EF9}" type="presOf" srcId="{8DC79C55-C38F-46E6-8280-62BB57D03E1A}" destId="{46CCFA9D-CA36-4BD7-AEB0-FD1A08DDBA22}" srcOrd="0" destOrd="0" presId="urn:microsoft.com/office/officeart/2005/8/layout/process1"/>
    <dgm:cxn modelId="{8DE62B6A-3A33-4663-BFDA-C517D6833161}" type="presOf" srcId="{59B93C5B-2394-42E2-BF3E-ABF4B8895C5B}" destId="{17930E94-D82E-4BB6-A174-CB0D3DF6D236}" srcOrd="0" destOrd="0" presId="urn:microsoft.com/office/officeart/2005/8/layout/process1"/>
    <dgm:cxn modelId="{5316044B-94EF-43C5-B1E0-366F85DBE5E6}" type="presOf" srcId="{CC51D9DC-450C-402E-A9DD-C6AEBCFE67A2}" destId="{ECFD10D1-539F-492F-84CA-C145F6FEBBA0}" srcOrd="1" destOrd="0" presId="urn:microsoft.com/office/officeart/2005/8/layout/process1"/>
    <dgm:cxn modelId="{9F378AF6-AB74-42B4-B96D-758CC6A0E404}" srcId="{C5E1853A-CBB9-43D9-9A2B-C7F141E111C2}" destId="{8DC79C55-C38F-46E6-8280-62BB57D03E1A}" srcOrd="1" destOrd="0" parTransId="{D4E4040A-663E-4648-B806-D94A2BF56B2A}" sibTransId="{4A964976-7B5A-42AF-B313-F4F4E7B0947E}"/>
    <dgm:cxn modelId="{CB52DB73-D8B5-474F-813B-05FCE2FA6359}" type="presOf" srcId="{4A964976-7B5A-42AF-B313-F4F4E7B0947E}" destId="{99CE94F8-EA90-4C77-A11E-AA3837E33A51}" srcOrd="1" destOrd="0" presId="urn:microsoft.com/office/officeart/2005/8/layout/process1"/>
    <dgm:cxn modelId="{58FC130D-5B62-4891-90CF-643083918E80}" type="presParOf" srcId="{DD4A3EC4-751C-490D-88EF-2ECC72C2185A}" destId="{B91B724B-233E-4981-9F5D-CFAAE7CCA2A6}" srcOrd="0" destOrd="0" presId="urn:microsoft.com/office/officeart/2005/8/layout/process1"/>
    <dgm:cxn modelId="{AE72EC9D-7D84-44B3-AC7F-08FB39EADCB6}" type="presParOf" srcId="{DD4A3EC4-751C-490D-88EF-2ECC72C2185A}" destId="{64F02ED8-65EE-4868-9ED1-D3521CF6D77D}" srcOrd="1" destOrd="0" presId="urn:microsoft.com/office/officeart/2005/8/layout/process1"/>
    <dgm:cxn modelId="{5D468D5F-3D10-4F36-B23A-2BE7D11774DF}" type="presParOf" srcId="{64F02ED8-65EE-4868-9ED1-D3521CF6D77D}" destId="{ECFD10D1-539F-492F-84CA-C145F6FEBBA0}" srcOrd="0" destOrd="0" presId="urn:microsoft.com/office/officeart/2005/8/layout/process1"/>
    <dgm:cxn modelId="{05C845CB-432C-4D70-9623-F962E675AEC2}" type="presParOf" srcId="{DD4A3EC4-751C-490D-88EF-2ECC72C2185A}" destId="{46CCFA9D-CA36-4BD7-AEB0-FD1A08DDBA22}" srcOrd="2" destOrd="0" presId="urn:microsoft.com/office/officeart/2005/8/layout/process1"/>
    <dgm:cxn modelId="{AD15F1C6-8460-45DD-AC16-F07FE24AE74A}" type="presParOf" srcId="{DD4A3EC4-751C-490D-88EF-2ECC72C2185A}" destId="{0BDFD87C-D2E4-4D10-A1EA-4215804162D5}" srcOrd="3" destOrd="0" presId="urn:microsoft.com/office/officeart/2005/8/layout/process1"/>
    <dgm:cxn modelId="{C03F3BD8-8460-4E28-BE56-51671BB6B70F}" type="presParOf" srcId="{0BDFD87C-D2E4-4D10-A1EA-4215804162D5}" destId="{99CE94F8-EA90-4C77-A11E-AA3837E33A51}" srcOrd="0" destOrd="0" presId="urn:microsoft.com/office/officeart/2005/8/layout/process1"/>
    <dgm:cxn modelId="{2165E7C2-5218-4A4D-A42E-2A7C51FFE60F}" type="presParOf" srcId="{DD4A3EC4-751C-490D-88EF-2ECC72C2185A}" destId="{7B75731F-B3FF-40F1-AD94-BFABD5FDF387}" srcOrd="4" destOrd="0" presId="urn:microsoft.com/office/officeart/2005/8/layout/process1"/>
    <dgm:cxn modelId="{6519B41F-C892-403A-8ED1-C4BE6C318FD3}" type="presParOf" srcId="{DD4A3EC4-751C-490D-88EF-2ECC72C2185A}" destId="{17930E94-D82E-4BB6-A174-CB0D3DF6D236}" srcOrd="5" destOrd="0" presId="urn:microsoft.com/office/officeart/2005/8/layout/process1"/>
    <dgm:cxn modelId="{B9DB9FB9-DD5E-4186-AFC5-2FDB1CE63F6E}" type="presParOf" srcId="{17930E94-D82E-4BB6-A174-CB0D3DF6D236}" destId="{92459783-816B-4B5B-89F2-9483417A31DC}" srcOrd="0" destOrd="0" presId="urn:microsoft.com/office/officeart/2005/8/layout/process1"/>
    <dgm:cxn modelId="{A0682B6A-CDDE-4159-84ED-9CCEC6049F43}" type="presParOf" srcId="{DD4A3EC4-751C-490D-88EF-2ECC72C2185A}" destId="{8B961A4D-246B-4966-AFCF-C2BCCBA1C0D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B724B-233E-4981-9F5D-CFAAE7CCA2A6}">
      <dsp:nvSpPr>
        <dsp:cNvPr id="0" name=""/>
        <dsp:cNvSpPr/>
      </dsp:nvSpPr>
      <dsp:spPr>
        <a:xfrm>
          <a:off x="8647" y="696028"/>
          <a:ext cx="1654839" cy="267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Take 10 ml of Std. MgSO</a:t>
          </a:r>
          <a:r>
            <a:rPr lang="en-IN" sz="2400" kern="1200" baseline="-25000" dirty="0">
              <a:solidFill>
                <a:schemeClr val="bg1"/>
              </a:solidFill>
            </a:rPr>
            <a:t>4 </a:t>
          </a:r>
          <a:r>
            <a:rPr lang="en-IN" sz="2400" kern="1200" dirty="0">
              <a:solidFill>
                <a:schemeClr val="bg1"/>
              </a:solidFill>
            </a:rPr>
            <a:t>solution</a:t>
          </a:r>
        </a:p>
      </dsp:txBody>
      <dsp:txXfrm>
        <a:off x="57116" y="744497"/>
        <a:ext cx="1557901" cy="2575004"/>
      </dsp:txXfrm>
    </dsp:sp>
    <dsp:sp modelId="{64F02ED8-65EE-4868-9ED1-D3521CF6D77D}">
      <dsp:nvSpPr>
        <dsp:cNvPr id="0" name=""/>
        <dsp:cNvSpPr/>
      </dsp:nvSpPr>
      <dsp:spPr>
        <a:xfrm>
          <a:off x="1828971" y="1826799"/>
          <a:ext cx="350825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</a:endParaRPr>
        </a:p>
      </dsp:txBody>
      <dsp:txXfrm>
        <a:off x="1828971" y="1908879"/>
        <a:ext cx="245578" cy="246240"/>
      </dsp:txXfrm>
    </dsp:sp>
    <dsp:sp modelId="{46CCFA9D-CA36-4BD7-AEB0-FD1A08DDBA22}">
      <dsp:nvSpPr>
        <dsp:cNvPr id="0" name=""/>
        <dsp:cNvSpPr/>
      </dsp:nvSpPr>
      <dsp:spPr>
        <a:xfrm>
          <a:off x="2325423" y="696028"/>
          <a:ext cx="2176378" cy="267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Add 2-4 ml of buffer, and 2 drops of EBT indicator, Solution will have wine red colour </a:t>
          </a:r>
        </a:p>
      </dsp:txBody>
      <dsp:txXfrm>
        <a:off x="2389167" y="759772"/>
        <a:ext cx="2048890" cy="2544454"/>
      </dsp:txXfrm>
    </dsp:sp>
    <dsp:sp modelId="{0BDFD87C-D2E4-4D10-A1EA-4215804162D5}">
      <dsp:nvSpPr>
        <dsp:cNvPr id="0" name=""/>
        <dsp:cNvSpPr/>
      </dsp:nvSpPr>
      <dsp:spPr>
        <a:xfrm>
          <a:off x="4667285" y="1826799"/>
          <a:ext cx="350825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</a:endParaRPr>
        </a:p>
      </dsp:txBody>
      <dsp:txXfrm>
        <a:off x="4667285" y="1908879"/>
        <a:ext cx="245578" cy="246240"/>
      </dsp:txXfrm>
    </dsp:sp>
    <dsp:sp modelId="{7B75731F-B3FF-40F1-AD94-BFABD5FDF387}">
      <dsp:nvSpPr>
        <dsp:cNvPr id="0" name=""/>
        <dsp:cNvSpPr/>
      </dsp:nvSpPr>
      <dsp:spPr>
        <a:xfrm>
          <a:off x="5163737" y="696028"/>
          <a:ext cx="1654839" cy="267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Fill the burette with  EDTA solution </a:t>
          </a:r>
        </a:p>
      </dsp:txBody>
      <dsp:txXfrm>
        <a:off x="5212206" y="744497"/>
        <a:ext cx="1557901" cy="2575004"/>
      </dsp:txXfrm>
    </dsp:sp>
    <dsp:sp modelId="{17930E94-D82E-4BB6-A174-CB0D3DF6D236}">
      <dsp:nvSpPr>
        <dsp:cNvPr id="0" name=""/>
        <dsp:cNvSpPr/>
      </dsp:nvSpPr>
      <dsp:spPr>
        <a:xfrm>
          <a:off x="6984060" y="1826799"/>
          <a:ext cx="350825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</a:endParaRPr>
        </a:p>
      </dsp:txBody>
      <dsp:txXfrm>
        <a:off x="6984060" y="1908879"/>
        <a:ext cx="245578" cy="246240"/>
      </dsp:txXfrm>
    </dsp:sp>
    <dsp:sp modelId="{8B961A4D-246B-4966-AFCF-C2BCCBA1C0D5}">
      <dsp:nvSpPr>
        <dsp:cNvPr id="0" name=""/>
        <dsp:cNvSpPr/>
      </dsp:nvSpPr>
      <dsp:spPr>
        <a:xfrm>
          <a:off x="7480512" y="696028"/>
          <a:ext cx="1654839" cy="2671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Titrate the solution till permanent blue colour is observed.</a:t>
          </a:r>
        </a:p>
      </dsp:txBody>
      <dsp:txXfrm>
        <a:off x="7528981" y="744497"/>
        <a:ext cx="1557901" cy="2575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B724B-233E-4981-9F5D-CFAAE7CCA2A6}">
      <dsp:nvSpPr>
        <dsp:cNvPr id="0" name=""/>
        <dsp:cNvSpPr/>
      </dsp:nvSpPr>
      <dsp:spPr>
        <a:xfrm>
          <a:off x="8647" y="699031"/>
          <a:ext cx="1654839" cy="266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Take 10 ml of Water Sample</a:t>
          </a:r>
        </a:p>
      </dsp:txBody>
      <dsp:txXfrm>
        <a:off x="57116" y="747500"/>
        <a:ext cx="1557901" cy="2568999"/>
      </dsp:txXfrm>
    </dsp:sp>
    <dsp:sp modelId="{64F02ED8-65EE-4868-9ED1-D3521CF6D77D}">
      <dsp:nvSpPr>
        <dsp:cNvPr id="0" name=""/>
        <dsp:cNvSpPr/>
      </dsp:nvSpPr>
      <dsp:spPr>
        <a:xfrm>
          <a:off x="1819115" y="1826799"/>
          <a:ext cx="329930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1819115" y="1908879"/>
        <a:ext cx="230951" cy="246240"/>
      </dsp:txXfrm>
    </dsp:sp>
    <dsp:sp modelId="{46CCFA9D-CA36-4BD7-AEB0-FD1A08DDBA22}">
      <dsp:nvSpPr>
        <dsp:cNvPr id="0" name=""/>
        <dsp:cNvSpPr/>
      </dsp:nvSpPr>
      <dsp:spPr>
        <a:xfrm>
          <a:off x="2285998" y="699031"/>
          <a:ext cx="2176378" cy="266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Add 2-4 ml of buffer, and 2 drops of EBT indicator, Solution will have wine red colour </a:t>
          </a:r>
        </a:p>
      </dsp:txBody>
      <dsp:txXfrm>
        <a:off x="2349742" y="762775"/>
        <a:ext cx="2048890" cy="2538449"/>
      </dsp:txXfrm>
    </dsp:sp>
    <dsp:sp modelId="{0BDFD87C-D2E4-4D10-A1EA-4215804162D5}">
      <dsp:nvSpPr>
        <dsp:cNvPr id="0" name=""/>
        <dsp:cNvSpPr/>
      </dsp:nvSpPr>
      <dsp:spPr>
        <a:xfrm>
          <a:off x="4637716" y="1826799"/>
          <a:ext cx="371721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4637716" y="1908879"/>
        <a:ext cx="260205" cy="246240"/>
      </dsp:txXfrm>
    </dsp:sp>
    <dsp:sp modelId="{7B75731F-B3FF-40F1-AD94-BFABD5FDF387}">
      <dsp:nvSpPr>
        <dsp:cNvPr id="0" name=""/>
        <dsp:cNvSpPr/>
      </dsp:nvSpPr>
      <dsp:spPr>
        <a:xfrm>
          <a:off x="5163737" y="699031"/>
          <a:ext cx="1654839" cy="266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Fill the burette with  EDTA solution </a:t>
          </a:r>
        </a:p>
      </dsp:txBody>
      <dsp:txXfrm>
        <a:off x="5212206" y="747500"/>
        <a:ext cx="1557901" cy="2568999"/>
      </dsp:txXfrm>
    </dsp:sp>
    <dsp:sp modelId="{17930E94-D82E-4BB6-A174-CB0D3DF6D236}">
      <dsp:nvSpPr>
        <dsp:cNvPr id="0" name=""/>
        <dsp:cNvSpPr/>
      </dsp:nvSpPr>
      <dsp:spPr>
        <a:xfrm>
          <a:off x="6984060" y="1826799"/>
          <a:ext cx="350825" cy="410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984060" y="1908879"/>
        <a:ext cx="245578" cy="246240"/>
      </dsp:txXfrm>
    </dsp:sp>
    <dsp:sp modelId="{8B961A4D-246B-4966-AFCF-C2BCCBA1C0D5}">
      <dsp:nvSpPr>
        <dsp:cNvPr id="0" name=""/>
        <dsp:cNvSpPr/>
      </dsp:nvSpPr>
      <dsp:spPr>
        <a:xfrm>
          <a:off x="7480512" y="699031"/>
          <a:ext cx="1654839" cy="266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Titrate the solution till permanent blue colour is observed.</a:t>
          </a:r>
        </a:p>
      </dsp:txBody>
      <dsp:txXfrm>
        <a:off x="7528981" y="747500"/>
        <a:ext cx="1557901" cy="256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3BA18-FA79-4E51-9B34-D0024FBE3B80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919B3-1821-47D0-BF43-551563012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3BDE3CF-7A16-4ADB-A0F5-922372D82BD4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862957"/>
            <a:ext cx="6477000" cy="147002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b">
            <a:normAutofit fontScale="90000"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Topic- Determination of Hardness 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Water</a:t>
            </a:r>
            <a:endParaRPr lang="en-US" sz="53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4" name="AutoShape 2" descr="Image result for water cycle diagram"/>
          <p:cNvSpPr>
            <a:spLocks noChangeAspect="1" noChangeArrowheads="1"/>
          </p:cNvSpPr>
          <p:nvPr/>
        </p:nvSpPr>
        <p:spPr bwMode="auto">
          <a:xfrm>
            <a:off x="0" y="0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61722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 I: </a:t>
            </a:r>
            <a:b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WATER TECHNOLOGY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0" y="4390072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P. G.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Umape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</p:txBody>
      </p:sp>
      <p:sp>
        <p:nvSpPr>
          <p:cNvPr id="21506" name="AutoShape 2" descr="Name and Address of Dr. Prahlad Tirumalrao Kulkarni Address : D-9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Name and Address of Dr. Prahlad Tirumalrao Kulkarni Address : D-9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Name and Address of Dr. Prahlad Tirumalrao Kulkarni Address : D-9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26670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667000" y="4485382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Institute 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Technology</a:t>
            </a:r>
            <a:endParaRPr lang="en-US" sz="32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014948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"/>
                <a:cs typeface="Times New Roman" pitchFamily="18" charset="0"/>
              </a:rPr>
              <a:t>Procedure</a:t>
            </a:r>
            <a:r>
              <a:rPr lang="en-US" sz="2400" dirty="0">
                <a:latin typeface="Roboto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Part-B: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Determination of total hardness</a:t>
            </a:r>
          </a:p>
          <a:p>
            <a:pPr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Roboto"/>
              <a:cs typeface="Times New Roman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0668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/>
          <p:cNvGraphicFramePr/>
          <p:nvPr/>
        </p:nvGraphicFramePr>
        <p:xfrm>
          <a:off x="0" y="13716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487507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Roboto"/>
                <a:cs typeface="Times New Roman" pitchFamily="18" charset="0"/>
              </a:rPr>
              <a:t>Hardness of water sample = (Y x Z x100 x 1000) / V mg of </a:t>
            </a:r>
            <a:endParaRPr lang="en-US" sz="2200" dirty="0" smtClean="0">
              <a:latin typeface="Roboto"/>
              <a:cs typeface="Times New Roman" pitchFamily="18" charset="0"/>
            </a:endParaRPr>
          </a:p>
          <a:p>
            <a:r>
              <a:rPr lang="en-US" sz="2200" dirty="0" smtClean="0">
                <a:latin typeface="Roboto"/>
                <a:cs typeface="Times New Roman" pitchFamily="18" charset="0"/>
              </a:rPr>
              <a:t>							CaCO</a:t>
            </a:r>
            <a:r>
              <a:rPr lang="en-US" sz="2200" baseline="-25000" dirty="0" smtClean="0">
                <a:latin typeface="Roboto"/>
                <a:cs typeface="Times New Roman" pitchFamily="18" charset="0"/>
              </a:rPr>
              <a:t>3</a:t>
            </a:r>
            <a:r>
              <a:rPr lang="en-US" sz="2200" dirty="0" smtClean="0">
                <a:latin typeface="Roboto"/>
                <a:cs typeface="Times New Roman" pitchFamily="18" charset="0"/>
              </a:rPr>
              <a:t> </a:t>
            </a:r>
            <a:r>
              <a:rPr lang="en-US" sz="2200" dirty="0">
                <a:latin typeface="Roboto"/>
                <a:cs typeface="Times New Roman" pitchFamily="18" charset="0"/>
              </a:rPr>
              <a:t>eq.</a:t>
            </a:r>
          </a:p>
          <a:p>
            <a:r>
              <a:rPr lang="en-US" sz="2400" dirty="0">
                <a:latin typeface="Roboto"/>
              </a:rPr>
              <a:t>Where 	</a:t>
            </a:r>
            <a:r>
              <a:rPr lang="en-US" sz="2400" dirty="0" smtClean="0">
                <a:latin typeface="Roboto"/>
              </a:rPr>
              <a:t>Y</a:t>
            </a:r>
            <a:r>
              <a:rPr lang="en-US" sz="2400" dirty="0">
                <a:latin typeface="Roboto"/>
              </a:rPr>
              <a:t>= Volume of EDTA </a:t>
            </a:r>
          </a:p>
          <a:p>
            <a:r>
              <a:rPr lang="en-US" sz="2400" dirty="0">
                <a:latin typeface="Roboto"/>
              </a:rPr>
              <a:t>		Z= </a:t>
            </a:r>
            <a:r>
              <a:rPr lang="en-US" sz="2400" dirty="0" err="1">
                <a:latin typeface="Roboto"/>
              </a:rPr>
              <a:t>Molarity</a:t>
            </a:r>
            <a:r>
              <a:rPr lang="en-US" sz="2400" dirty="0">
                <a:latin typeface="Roboto"/>
              </a:rPr>
              <a:t> of EDTA</a:t>
            </a:r>
          </a:p>
          <a:p>
            <a:r>
              <a:rPr lang="en-US" sz="2400" dirty="0">
                <a:latin typeface="Roboto"/>
              </a:rPr>
              <a:t>		V= Volume of Water sample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014948"/>
            <a:ext cx="8686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"/>
                <a:cs typeface="Times New Roman" pitchFamily="18" charset="0"/>
              </a:rPr>
              <a:t>Procedure</a:t>
            </a:r>
            <a:r>
              <a:rPr lang="en-US" sz="2400" dirty="0">
                <a:latin typeface="Roboto"/>
                <a:cs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Part-C: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Determination of permanent hardness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Boil the same water sample, cool and filter.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Analyze the water sample for hardness,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Obtained hardness will be permanent hardness.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Part-D: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Determination of temporary hardness</a:t>
            </a:r>
          </a:p>
          <a:p>
            <a:pPr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Finally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Temporary hardness = Total Hardness – Permanent Hardness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Roboto"/>
              <a:cs typeface="Times New Roman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0668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Roboto"/>
              </a:rPr>
              <a:t>Hardness is calculated by EDTA </a:t>
            </a: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method.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EBT </a:t>
            </a:r>
            <a:r>
              <a:rPr lang="en-US" sz="2400" dirty="0">
                <a:solidFill>
                  <a:srgbClr val="0070C0"/>
                </a:solidFill>
                <a:latin typeface="Roboto"/>
              </a:rPr>
              <a:t>is used as an </a:t>
            </a: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indicator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EBT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complex is weak and wine </a:t>
            </a: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red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EDTA </a:t>
            </a:r>
            <a:r>
              <a:rPr lang="en-US" sz="2400" dirty="0">
                <a:solidFill>
                  <a:srgbClr val="0070C0"/>
                </a:solidFill>
                <a:latin typeface="Roboto"/>
              </a:rPr>
              <a:t>complex is stable and </a:t>
            </a: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colorless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End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point of titration is wine red to </a:t>
            </a: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blue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Roboto"/>
              </a:rPr>
              <a:t>titration is carried out at 10 </a:t>
            </a:r>
            <a:r>
              <a:rPr lang="en-US" sz="2400" dirty="0" smtClean="0">
                <a:solidFill>
                  <a:srgbClr val="0070C0"/>
                </a:solidFill>
                <a:latin typeface="Roboto"/>
              </a:rPr>
              <a:t>pH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Formula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to calculate </a:t>
            </a: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hardness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Roboto"/>
              </a:rPr>
              <a:t>	=</a:t>
            </a:r>
            <a:r>
              <a:rPr lang="en-US" sz="2400" dirty="0" smtClean="0">
                <a:solidFill>
                  <a:srgbClr val="FF0000"/>
                </a:solidFill>
                <a:latin typeface="Roboto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Roboto"/>
                <a:cs typeface="Times New Roman" pitchFamily="18" charset="0"/>
              </a:rPr>
              <a:t>(Y x Z x100 x 1000) / V mg of CaCO</a:t>
            </a:r>
            <a:r>
              <a:rPr lang="en-US" sz="2400" baseline="-25000" dirty="0">
                <a:solidFill>
                  <a:srgbClr val="FF0000"/>
                </a:solidFill>
                <a:latin typeface="Roboto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Roboto"/>
                <a:cs typeface="Times New Roman" pitchFamily="18" charset="0"/>
              </a:rPr>
              <a:t> eq.</a:t>
            </a:r>
            <a:endParaRPr lang="en-US" sz="2400" dirty="0">
              <a:solidFill>
                <a:srgbClr val="FF0000"/>
              </a:solidFill>
              <a:latin typeface="Roboto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0" y="152400"/>
            <a:ext cx="8153400" cy="792162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outcome</a:t>
            </a:r>
            <a:endParaRPr kumimoji="0" lang="en-US" sz="6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143000"/>
            <a:ext cx="7162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Student should </a:t>
            </a:r>
            <a:r>
              <a:rPr lang="en-IN" sz="2800" dirty="0" smtClean="0">
                <a:solidFill>
                  <a:srgbClr val="FF0000"/>
                </a:solidFill>
              </a:rPr>
              <a:t>understand</a:t>
            </a:r>
            <a:r>
              <a:rPr lang="en-IN" sz="2800" dirty="0" smtClean="0"/>
              <a:t> hardness of water and salts responsible for hardness</a:t>
            </a:r>
          </a:p>
          <a:p>
            <a:pPr marL="361950" indent="-36195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 smtClean="0"/>
          </a:p>
          <a:p>
            <a:pPr marL="361950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/>
              <a:t>Student should be </a:t>
            </a:r>
            <a:r>
              <a:rPr lang="en-IN" sz="2800" dirty="0" smtClean="0">
                <a:solidFill>
                  <a:srgbClr val="FF0000"/>
                </a:solidFill>
              </a:rPr>
              <a:t>able to calculate </a:t>
            </a:r>
            <a:r>
              <a:rPr lang="en-IN" sz="2800" dirty="0" smtClean="0"/>
              <a:t>hardness of water by EDTA method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33800" y="1457275"/>
            <a:ext cx="541020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It is the property of water to resist formation of foam with soap</a:t>
            </a:r>
            <a:endParaRPr lang="en-US" sz="2400" dirty="0"/>
          </a:p>
        </p:txBody>
      </p:sp>
      <p:sp>
        <p:nvSpPr>
          <p:cNvPr id="21" name="Oval Callout 20"/>
          <p:cNvSpPr/>
          <p:nvPr/>
        </p:nvSpPr>
        <p:spPr>
          <a:xfrm>
            <a:off x="381000" y="1219200"/>
            <a:ext cx="1981200" cy="1285884"/>
          </a:xfrm>
          <a:prstGeom prst="wedgeEllipseCallout">
            <a:avLst/>
          </a:prstGeom>
          <a:solidFill>
            <a:srgbClr val="00B050">
              <a:alpha val="6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What is Hardness of water?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19385"/>
            <a:ext cx="1071293" cy="378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ight Arrow 22"/>
          <p:cNvSpPr/>
          <p:nvPr/>
        </p:nvSpPr>
        <p:spPr>
          <a:xfrm>
            <a:off x="2667000" y="1852585"/>
            <a:ext cx="1000132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304800" y="1219200"/>
            <a:ext cx="2286000" cy="1285884"/>
          </a:xfrm>
          <a:prstGeom prst="wedgeEllipseCallo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Why It has ability resist formation of foam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667000" y="3300385"/>
            <a:ext cx="1000132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3800" y="2886035"/>
            <a:ext cx="541020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It is the soap consuming capacity of water.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819400" y="2538385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4367185"/>
            <a:ext cx="5410200" cy="1590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Presence of dissolved salt of Ca</a:t>
            </a:r>
            <a:r>
              <a:rPr lang="en-IN" sz="2400" baseline="30000" dirty="0" smtClean="0"/>
              <a:t>2+</a:t>
            </a:r>
            <a:r>
              <a:rPr lang="en-IN" sz="2400" dirty="0" smtClean="0"/>
              <a:t> and Mg</a:t>
            </a:r>
            <a:r>
              <a:rPr lang="en-IN" sz="2400" baseline="30000" dirty="0" smtClean="0"/>
              <a:t>2+</a:t>
            </a:r>
          </a:p>
          <a:p>
            <a:pPr algn="ctr"/>
            <a:r>
              <a:rPr lang="en-IN" sz="2400" dirty="0" smtClean="0"/>
              <a:t>(Carbonate, bicarbonate, chlorides, sulphates and nitrates)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2667000" y="5076795"/>
            <a:ext cx="1000132" cy="35719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152400"/>
            <a:ext cx="8153400" cy="792162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Determination of hardness</a:t>
            </a:r>
            <a:endParaRPr kumimoji="0" lang="en-US" sz="6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66800"/>
            <a:ext cx="8153400" cy="5562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Hardness of water can be determined by EDTA titration method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1676400"/>
            <a:ext cx="495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Ethylene </a:t>
            </a:r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diamino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tetra acetic acid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14850" y="3702050"/>
          <a:ext cx="114300" cy="215900"/>
        </p:xfrm>
        <a:graphic>
          <a:graphicData uri="http://schemas.openxmlformats.org/presentationml/2006/ole">
            <p:oleObj spid="_x0000_s20481" name="Equation" r:id="rId4" imgW="114120" imgH="215640" progId="Equation.3">
              <p:embed/>
            </p:oleObj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295400" y="2743200"/>
            <a:ext cx="563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N-CH</a:t>
            </a:r>
            <a:r>
              <a:rPr lang="en-US" sz="2400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-CH</a:t>
            </a:r>
            <a:r>
              <a:rPr lang="en-US" sz="2400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-N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27432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9200" y="35052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7800" y="27432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HOOC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7800" y="35052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HOOC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2971800" y="31242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971800" y="34290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5029200" y="31242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5029200" y="34290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295400" y="4191000"/>
            <a:ext cx="563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N-CH</a:t>
            </a:r>
            <a:r>
              <a:rPr lang="en-US" sz="2400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-CH</a:t>
            </a:r>
            <a:r>
              <a:rPr lang="en-US" sz="2400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-N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29200" y="41910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05400" y="49530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COONa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47800" y="41910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HOOC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71600" y="49530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NaOOC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16200000" flipH="1">
            <a:off x="2971800" y="45720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71800" y="48768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29200" y="45720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5029200" y="4876800"/>
            <a:ext cx="152400" cy="1524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600200" y="5638800"/>
            <a:ext cx="495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Disodium EDTA have more solubility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21" grpId="0" animBg="1"/>
      <p:bldP spid="22" grpId="0" animBg="1"/>
      <p:bldP spid="25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66800"/>
            <a:ext cx="8153400" cy="5562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Hardness of water can be determined by EDTA titration method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8075" y="1676400"/>
            <a:ext cx="7924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complexometric titration in which EDTA is used as a chelating agent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1250" y="5638800"/>
            <a:ext cx="800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EDTA </a:t>
            </a:r>
            <a:r>
              <a:rPr lang="en-US" sz="24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hexa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-dentate ligand and forms a cyclic complex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2743200"/>
            <a:ext cx="2133600" cy="2819400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Has high affinity towards metal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ions,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forms  a stable,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colorless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1:1 complex with EDTA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-CH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2401094" y="3543300"/>
            <a:ext cx="227806" cy="7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858294" y="3542506"/>
            <a:ext cx="227806" cy="7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2200" y="3586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3586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0" y="3810000"/>
            <a:ext cx="457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2057400" y="3810000"/>
            <a:ext cx="381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36219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33950" y="36219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2114108" y="3829492"/>
            <a:ext cx="267584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48000" y="3886200"/>
            <a:ext cx="3810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28800" y="4062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276600" y="40336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5" name="Straight Connector 74"/>
          <p:cNvCxnSpPr/>
          <p:nvPr/>
        </p:nvCxnSpPr>
        <p:spPr>
          <a:xfrm rot="10800000" flipV="1">
            <a:off x="1271650" y="3806640"/>
            <a:ext cx="381000" cy="3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62450" y="3798125"/>
            <a:ext cx="381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67200" y="3657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5800" y="363385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-</a:t>
            </a:r>
            <a:r>
              <a:rPr lang="en-US" dirty="0" smtClean="0"/>
              <a:t>OOC</a:t>
            </a:r>
            <a:endParaRPr lang="en-US" baseline="30000" dirty="0"/>
          </a:p>
        </p:txBody>
      </p:sp>
      <p:cxnSp>
        <p:nvCxnSpPr>
          <p:cNvPr id="84" name="Straight Connector 83"/>
          <p:cNvCxnSpPr/>
          <p:nvPr/>
        </p:nvCxnSpPr>
        <p:spPr>
          <a:xfrm rot="5400000" flipH="1" flipV="1">
            <a:off x="1791494" y="4534694"/>
            <a:ext cx="3794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262250" y="4537262"/>
            <a:ext cx="3794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240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O=C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766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C=O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rot="10800000" flipV="1">
            <a:off x="2058988" y="4724400"/>
            <a:ext cx="303212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3048000" y="4724400"/>
            <a:ext cx="303212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6000" y="4572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819400" y="4572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578925" y="40791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baseline="30000" dirty="0"/>
          </a:p>
        </p:txBody>
      </p:sp>
      <p:cxnSp>
        <p:nvCxnSpPr>
          <p:cNvPr id="97" name="Straight Arrow Connector 96"/>
          <p:cNvCxnSpPr/>
          <p:nvPr/>
        </p:nvCxnSpPr>
        <p:spPr>
          <a:xfrm rot="16200000" flipH="1">
            <a:off x="2439194" y="3961606"/>
            <a:ext cx="381000" cy="777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2724150" y="3981450"/>
            <a:ext cx="3048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2438400" y="4419600"/>
            <a:ext cx="3048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V="1">
            <a:off x="2713940" y="4448860"/>
            <a:ext cx="304800" cy="93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1" grpId="0" animBg="1"/>
      <p:bldP spid="27" grpId="0" animBg="1"/>
      <p:bldP spid="29" grpId="0"/>
      <p:bldP spid="36" grpId="0"/>
      <p:bldP spid="37" grpId="0"/>
      <p:bldP spid="54" grpId="0"/>
      <p:bldP spid="55" grpId="0"/>
      <p:bldP spid="68" grpId="0"/>
      <p:bldP spid="69" grpId="0"/>
      <p:bldP spid="82" grpId="0"/>
      <p:bldP spid="83" grpId="0"/>
      <p:bldP spid="87" grpId="0"/>
      <p:bldP spid="88" grpId="0"/>
      <p:bldP spid="93" grpId="0"/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64823"/>
            <a:ext cx="7924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Eriochrome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Black –T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as an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EBT forms weak wine red colored complex with Calcium and     Magnesium ions.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Metal-EDTA complex is unstable at lower pH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Formation of metal EDTA complex lowers the pH as H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produced during reaction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Hence, titration is carried out at pH 10 using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 -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OH buffer as Metal-EDTA complex is stable and forward reaction is favored.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109123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Indicator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Reactions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                </a:t>
            </a:r>
          </a:p>
          <a:p>
            <a:r>
              <a:rPr lang="en-US" sz="2400" dirty="0" smtClean="0">
                <a:latin typeface="Roboto"/>
                <a:cs typeface="Times New Roman" pitchFamily="18" charset="0"/>
              </a:rPr>
              <a:t>  M</a:t>
            </a:r>
            <a:r>
              <a:rPr lang="en-US" sz="2400" baseline="30000" dirty="0" smtClean="0">
                <a:latin typeface="Roboto"/>
                <a:cs typeface="Times New Roman" pitchFamily="18" charset="0"/>
              </a:rPr>
              <a:t>2+</a:t>
            </a:r>
            <a:r>
              <a:rPr lang="en-US" sz="2400" dirty="0" smtClean="0">
                <a:latin typeface="Roboto"/>
                <a:cs typeface="Times New Roman" pitchFamily="18" charset="0"/>
              </a:rPr>
              <a:t>   +   EBT                   M-EBT +    2H</a:t>
            </a:r>
            <a:r>
              <a:rPr lang="en-US" sz="2400" baseline="30000" dirty="0" smtClean="0">
                <a:latin typeface="Roboto"/>
                <a:cs typeface="Times New Roman" pitchFamily="18" charset="0"/>
              </a:rPr>
              <a:t>+</a:t>
            </a:r>
            <a:endParaRPr lang="en-US" sz="2400" baseline="30000" dirty="0">
              <a:latin typeface="Roboto"/>
              <a:cs typeface="Times New Roman" pitchFamily="18" charset="0"/>
            </a:endParaRPr>
          </a:p>
          <a:p>
            <a:r>
              <a:rPr lang="en-US" sz="2400" baseline="30000" dirty="0">
                <a:latin typeface="Roboto"/>
                <a:cs typeface="Times New Roman" pitchFamily="18" charset="0"/>
              </a:rPr>
              <a:t> </a:t>
            </a:r>
            <a:r>
              <a:rPr lang="en-US" sz="2400" dirty="0">
                <a:latin typeface="Roboto"/>
                <a:cs typeface="Times New Roman" pitchFamily="18" charset="0"/>
              </a:rPr>
              <a:t>                                            Pink red</a:t>
            </a:r>
          </a:p>
          <a:p>
            <a:pPr>
              <a:buNone/>
            </a:pPr>
            <a:r>
              <a:rPr lang="en-US" sz="2400" dirty="0" smtClean="0">
                <a:latin typeface="Roboto"/>
                <a:cs typeface="Times New Roman" pitchFamily="18" charset="0"/>
              </a:rPr>
              <a:t>  M-EBT  + EDTA                   M-EDTA +   EBT </a:t>
            </a:r>
          </a:p>
          <a:p>
            <a:r>
              <a:rPr lang="en-US" sz="2400" dirty="0" smtClean="0">
                <a:latin typeface="Roboto"/>
                <a:cs typeface="Times New Roman" pitchFamily="18" charset="0"/>
              </a:rPr>
              <a:t>                                             </a:t>
            </a:r>
            <a:r>
              <a:rPr lang="en-US" sz="2400" dirty="0" err="1" smtClean="0">
                <a:latin typeface="Roboto"/>
                <a:cs typeface="Times New Roman" pitchFamily="18" charset="0"/>
              </a:rPr>
              <a:t>colourless</a:t>
            </a:r>
            <a:r>
              <a:rPr lang="en-US" sz="2400" dirty="0" smtClean="0">
                <a:latin typeface="Roboto"/>
                <a:cs typeface="Times New Roman" pitchFamily="18" charset="0"/>
              </a:rPr>
              <a:t>    blue</a:t>
            </a:r>
          </a:p>
          <a:p>
            <a:endParaRPr lang="en-US" sz="2400" dirty="0">
              <a:latin typeface="Roboto"/>
              <a:cs typeface="Times New Roman" pitchFamily="18" charset="0"/>
            </a:endParaRPr>
          </a:p>
          <a:p>
            <a:r>
              <a:rPr lang="en-US" sz="2400" b="1" dirty="0">
                <a:latin typeface="Roboto"/>
                <a:cs typeface="Times New Roman" pitchFamily="18" charset="0"/>
              </a:rPr>
              <a:t>Procedure</a:t>
            </a:r>
            <a:r>
              <a:rPr lang="en-US" sz="2400" dirty="0">
                <a:latin typeface="Roboto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Part-A: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Standardization of Na</a:t>
            </a:r>
            <a:r>
              <a:rPr lang="en-US" sz="2400" u="sng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EDTA by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MgSO</a:t>
            </a:r>
            <a:r>
              <a:rPr lang="en-US" sz="2400" u="sng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Part-B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Determination of total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hardness</a:t>
            </a: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Part-C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Determination of permanent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hardness</a:t>
            </a: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Part-D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Determination of temporary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hardness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Roboto"/>
              <a:cs typeface="Times New Roman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2168474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67000" y="10668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174736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/>
              </a:rPr>
              <a:t>pH 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=  10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2930474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250936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/>
              </a:rPr>
              <a:t>pH = </a:t>
            </a:r>
            <a:r>
              <a:rPr lang="en-US" dirty="0" smtClean="0">
                <a:solidFill>
                  <a:schemeClr val="tx1"/>
                </a:solidFill>
                <a:latin typeface="Roboto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10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2226" y="4629150"/>
            <a:ext cx="121920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-22218"/>
            <a:ext cx="857256" cy="459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501650"/>
            <a:ext cx="23495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86182" y="6477060"/>
            <a:ext cx="1928826" cy="35719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3306" y="2143116"/>
            <a:ext cx="1500198" cy="142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3438" y="2071678"/>
            <a:ext cx="357190" cy="285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05351" y="571480"/>
            <a:ext cx="214314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71438" y="357166"/>
            <a:ext cx="3428992" cy="857256"/>
          </a:xfrm>
          <a:prstGeom prst="homePlat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Procedure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500034" y="4786322"/>
            <a:ext cx="2643206" cy="1643074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Take V ml of 0.1 M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MgSO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eft Arrow Callout 11"/>
          <p:cNvSpPr/>
          <p:nvPr/>
        </p:nvSpPr>
        <p:spPr>
          <a:xfrm>
            <a:off x="5334000" y="1219200"/>
            <a:ext cx="2786082" cy="2286016"/>
          </a:xfrm>
          <a:prstGeom prst="left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Fill The burette by EDTA solution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000628" y="285728"/>
            <a:ext cx="1143008" cy="642942"/>
          </a:xfrm>
          <a:prstGeom prst="leftArrow">
            <a:avLst/>
          </a:prstGeom>
          <a:solidFill>
            <a:srgbClr val="E60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0.0 ml</a:t>
            </a:r>
            <a:endParaRPr lang="en-US" dirty="0"/>
          </a:p>
        </p:txBody>
      </p:sp>
      <p:sp>
        <p:nvSpPr>
          <p:cNvPr id="14" name="Left Arrow Callout 13"/>
          <p:cNvSpPr/>
          <p:nvPr/>
        </p:nvSpPr>
        <p:spPr>
          <a:xfrm>
            <a:off x="5714976" y="4571984"/>
            <a:ext cx="3429024" cy="2286016"/>
          </a:xfrm>
          <a:prstGeom prst="left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Add 2 drops of EBT indicator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5000628" y="2667000"/>
            <a:ext cx="1143008" cy="642942"/>
          </a:xfrm>
          <a:prstGeom prst="leftArrow">
            <a:avLst/>
          </a:prstGeom>
          <a:solidFill>
            <a:srgbClr val="E60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</a:t>
            </a:r>
            <a:r>
              <a:rPr lang="en-IN" baseline="-25000" dirty="0" smtClean="0"/>
              <a:t>1</a:t>
            </a:r>
            <a:r>
              <a:rPr lang="en-IN" dirty="0" smtClean="0"/>
              <a:t> ml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4272748" y="5106201"/>
            <a:ext cx="1081103" cy="12700"/>
          </a:xfrm>
          <a:prstGeom prst="line">
            <a:avLst/>
          </a:prstGeom>
          <a:ln w="66675" cmpd="dbl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90206" y="5104606"/>
            <a:ext cx="1219200" cy="1588"/>
          </a:xfrm>
          <a:prstGeom prst="line">
            <a:avLst/>
          </a:prstGeom>
          <a:ln w="66675" cmpd="dbl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8950" y="0"/>
            <a:ext cx="1162050" cy="96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4724400"/>
            <a:ext cx="11654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624946"/>
            <a:ext cx="1200150" cy="828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81475" y="5629275"/>
            <a:ext cx="1219200" cy="8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Oval 21"/>
          <p:cNvSpPr/>
          <p:nvPr/>
        </p:nvSpPr>
        <p:spPr>
          <a:xfrm>
            <a:off x="4714875" y="3869266"/>
            <a:ext cx="214314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00" y="1447800"/>
            <a:ext cx="3505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Part-A: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Standardization of Na</a:t>
            </a:r>
            <a:r>
              <a:rPr lang="en-US" sz="3200" u="sng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EDTA by MgSO</a:t>
            </a:r>
            <a:r>
              <a:rPr lang="en-US" sz="3200" u="sng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8 0.00764 L -0.21355 0.5515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33333E-6 -2.45143E-6 L -3.33333E-6 0.13321 " pathEditMode="relative" ptsTypes="AA">
                                      <p:cBhvr>
                                        <p:cTn id="52" dur="2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-0.47778 " pathEditMode="relative" ptsTypes="AA">
                                      <p:cBhvr>
                                        <p:cTn id="7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44 " pathEditMode="relative" ptsTypes="AA">
                                      <p:cBhvr>
                                        <p:cTn id="8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12" presetClass="entr" presetSubtype="1" repeatCount="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6" grpId="0" animBg="1"/>
      <p:bldP spid="22" grpId="0" animBg="1"/>
      <p:bldP spid="22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Determination of hardness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762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014948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Roboto"/>
                <a:cs typeface="Times New Roman" pitchFamily="18" charset="0"/>
              </a:rPr>
              <a:t>Procedure</a:t>
            </a:r>
            <a:r>
              <a:rPr lang="en-US" sz="2400" dirty="0">
                <a:latin typeface="Roboto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Part-A: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Standardization of Na</a:t>
            </a:r>
            <a:r>
              <a:rPr lang="en-US" sz="2400" b="1" u="sng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EDTA by MgSO</a:t>
            </a:r>
            <a:r>
              <a:rPr lang="en-US" sz="2400" b="1" u="sng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Roboto"/>
              <a:cs typeface="Times New Roman" pitchFamily="18" charset="0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0668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/>
          <p:cNvGraphicFramePr/>
          <p:nvPr/>
        </p:nvGraphicFramePr>
        <p:xfrm>
          <a:off x="0" y="12192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4577477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  <a:cs typeface="Times New Roman" pitchFamily="18" charset="0"/>
              </a:rPr>
              <a:t>Calculation :                    </a:t>
            </a:r>
            <a:r>
              <a:rPr lang="en-US" sz="2400" dirty="0">
                <a:solidFill>
                  <a:srgbClr val="C00000"/>
                </a:solidFill>
                <a:latin typeface="Roboto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Roboto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Roboto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Roboto"/>
                <a:cs typeface="Times New Roman" pitchFamily="18" charset="0"/>
              </a:rPr>
              <a:t>V</a:t>
            </a:r>
            <a:r>
              <a:rPr lang="en-US" sz="2400" baseline="-25000" dirty="0">
                <a:solidFill>
                  <a:srgbClr val="C00000"/>
                </a:solidFill>
                <a:latin typeface="Roboto"/>
                <a:cs typeface="Times New Roman" pitchFamily="18" charset="0"/>
              </a:rPr>
              <a:t>2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Roboto"/>
                <a:cs typeface="Times New Roman" pitchFamily="18" charset="0"/>
              </a:rPr>
              <a:t>Where   </a:t>
            </a:r>
            <a:r>
              <a:rPr lang="en-US" dirty="0" smtClean="0">
                <a:latin typeface="Roboto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Roboto"/>
                <a:cs typeface="Times New Roman" pitchFamily="18" charset="0"/>
              </a:rPr>
              <a:t>1</a:t>
            </a:r>
            <a:r>
              <a:rPr lang="en-US" dirty="0" smtClean="0">
                <a:latin typeface="Roboto"/>
                <a:cs typeface="Times New Roman" pitchFamily="18" charset="0"/>
              </a:rPr>
              <a:t> </a:t>
            </a:r>
            <a:r>
              <a:rPr lang="en-US" dirty="0">
                <a:latin typeface="Roboto"/>
                <a:cs typeface="Times New Roman" pitchFamily="18" charset="0"/>
              </a:rPr>
              <a:t>= </a:t>
            </a:r>
            <a:r>
              <a:rPr lang="en-US" dirty="0" err="1">
                <a:latin typeface="Roboto"/>
                <a:cs typeface="Times New Roman" pitchFamily="18" charset="0"/>
              </a:rPr>
              <a:t>Molarity</a:t>
            </a:r>
            <a:r>
              <a:rPr lang="en-US" dirty="0">
                <a:latin typeface="Roboto"/>
                <a:cs typeface="Times New Roman" pitchFamily="18" charset="0"/>
              </a:rPr>
              <a:t> of EDTA (Z)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  <a:cs typeface="Times New Roman" pitchFamily="18" charset="0"/>
              </a:rPr>
              <a:t>V</a:t>
            </a:r>
            <a:r>
              <a:rPr lang="en-US" baseline="-25000" dirty="0">
                <a:latin typeface="Roboto"/>
                <a:cs typeface="Times New Roman" pitchFamily="18" charset="0"/>
              </a:rPr>
              <a:t>1 </a:t>
            </a:r>
            <a:r>
              <a:rPr lang="en-US" dirty="0">
                <a:latin typeface="Roboto"/>
                <a:cs typeface="Times New Roman" pitchFamily="18" charset="0"/>
              </a:rPr>
              <a:t>= Volume of EDTA at end point (CBR)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Roboto"/>
                <a:cs typeface="Times New Roman" pitchFamily="18" charset="0"/>
              </a:rPr>
              <a:t>2</a:t>
            </a:r>
            <a:r>
              <a:rPr lang="en-US" dirty="0" smtClean="0">
                <a:latin typeface="Roboto"/>
                <a:cs typeface="Times New Roman" pitchFamily="18" charset="0"/>
              </a:rPr>
              <a:t> </a:t>
            </a:r>
            <a:r>
              <a:rPr lang="en-US" dirty="0">
                <a:latin typeface="Roboto"/>
                <a:cs typeface="Times New Roman" pitchFamily="18" charset="0"/>
              </a:rPr>
              <a:t>= </a:t>
            </a:r>
            <a:r>
              <a:rPr lang="en-US" dirty="0" err="1">
                <a:latin typeface="Roboto"/>
                <a:cs typeface="Times New Roman" pitchFamily="18" charset="0"/>
              </a:rPr>
              <a:t>Molarity</a:t>
            </a:r>
            <a:r>
              <a:rPr lang="en-US" dirty="0">
                <a:latin typeface="Roboto"/>
                <a:cs typeface="Times New Roman" pitchFamily="18" charset="0"/>
              </a:rPr>
              <a:t> of MgSO</a:t>
            </a:r>
            <a:r>
              <a:rPr lang="en-US" baseline="-25000" dirty="0">
                <a:latin typeface="Roboto"/>
                <a:cs typeface="Times New Roman" pitchFamily="18" charset="0"/>
              </a:rPr>
              <a:t>4</a:t>
            </a:r>
            <a:endParaRPr lang="en-US" dirty="0">
              <a:latin typeface="Roboto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Roboto"/>
                <a:cs typeface="Times New Roman" pitchFamily="18" charset="0"/>
              </a:rPr>
              <a:t>V</a:t>
            </a:r>
            <a:r>
              <a:rPr lang="en-US" baseline="-25000" dirty="0">
                <a:latin typeface="Roboto"/>
                <a:cs typeface="Times New Roman" pitchFamily="18" charset="0"/>
              </a:rPr>
              <a:t>2 = </a:t>
            </a:r>
            <a:r>
              <a:rPr lang="en-US" dirty="0">
                <a:latin typeface="Roboto"/>
                <a:cs typeface="Times New Roman" pitchFamily="18" charset="0"/>
              </a:rPr>
              <a:t>Volume of MgSO</a:t>
            </a:r>
            <a:r>
              <a:rPr lang="en-US" baseline="-25000" dirty="0">
                <a:latin typeface="Roboto"/>
                <a:cs typeface="Times New Roman" pitchFamily="18" charset="0"/>
              </a:rPr>
              <a:t>4 </a:t>
            </a:r>
            <a:r>
              <a:rPr lang="en-US" dirty="0">
                <a:latin typeface="Roboto"/>
                <a:cs typeface="Times New Roman" pitchFamily="18" charset="0"/>
              </a:rPr>
              <a:t> Solution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4878</TotalTime>
  <Words>633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Opulent</vt:lpstr>
      <vt:lpstr>Equation</vt:lpstr>
      <vt:lpstr> Topic- Determination of Hardness of Water</vt:lpstr>
      <vt:lpstr>Slide 2</vt:lpstr>
      <vt:lpstr>Slide 3</vt:lpstr>
      <vt:lpstr>Determination of hardness</vt:lpstr>
      <vt:lpstr>Determination of hardness</vt:lpstr>
      <vt:lpstr>Determination of hardness</vt:lpstr>
      <vt:lpstr>Determination of hardness</vt:lpstr>
      <vt:lpstr>Slide 8</vt:lpstr>
      <vt:lpstr>Determination of hardness</vt:lpstr>
      <vt:lpstr>Determination of hardness</vt:lpstr>
      <vt:lpstr>Determination of hardness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Its Impurities and Hardness</dc:title>
  <dc:creator>Guest</dc:creator>
  <cp:lastModifiedBy>prash</cp:lastModifiedBy>
  <cp:revision>496</cp:revision>
  <dcterms:created xsi:type="dcterms:W3CDTF">2018-05-21T11:06:59Z</dcterms:created>
  <dcterms:modified xsi:type="dcterms:W3CDTF">2021-05-21T09:36:08Z</dcterms:modified>
</cp:coreProperties>
</file>