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E3CF-7A16-4ADB-A0F5-922372D82BD4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425575"/>
            <a:ext cx="7467600" cy="147002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Numerical on Hardness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Dr. P. G.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Umape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Assistant Professor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Pune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Institute of Computer Technology</a:t>
            </a:r>
          </a:p>
        </p:txBody>
      </p:sp>
      <p:sp>
        <p:nvSpPr>
          <p:cNvPr id="3074" name="AutoShape 2" descr="Image result for water cycle diagram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800" dirty="0"/>
              <a:t>Students should be able </a:t>
            </a:r>
            <a:r>
              <a:rPr lang="en-IN" sz="2800" dirty="0">
                <a:solidFill>
                  <a:srgbClr val="FF0000"/>
                </a:solidFill>
              </a:rPr>
              <a:t>calculate </a:t>
            </a:r>
            <a:r>
              <a:rPr lang="en-IN" sz="2800" dirty="0"/>
              <a:t>hardness of water sample</a:t>
            </a:r>
          </a:p>
        </p:txBody>
      </p:sp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Numerical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50 ml water sample on analysis consume 14 ml of 0.02 M EDTA, Calculate hardness of water sample.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     </a:t>
            </a:r>
            <a:r>
              <a:rPr lang="en-IN" sz="2400" u="sng" dirty="0"/>
              <a:t>Solution</a:t>
            </a:r>
            <a:r>
              <a:rPr lang="en-IN" sz="2400" dirty="0"/>
              <a:t>: Given Volume of water sample (V) = 50 ml,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  </a:t>
            </a:r>
            <a:r>
              <a:rPr lang="en-IN" sz="2400" dirty="0" err="1"/>
              <a:t>Molarity</a:t>
            </a:r>
            <a:r>
              <a:rPr lang="en-IN" sz="2400" dirty="0"/>
              <a:t> of EDTA (Z) = 0.02 M,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   Volume of EDTA (X)= 14 ml.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Hardness of water sample = X × Z × 100 × 1000/ V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	             = 14× 0.02 × 100 × 1000/50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	             = 560  </a:t>
            </a:r>
            <a:r>
              <a:rPr lang="en-IN" sz="2400" dirty="0" err="1"/>
              <a:t>ppm</a:t>
            </a:r>
            <a:r>
              <a:rPr lang="en-IN" sz="2400" dirty="0"/>
              <a:t> CaCO</a:t>
            </a:r>
            <a:r>
              <a:rPr lang="en-IN" sz="2400" baseline="-25000" dirty="0"/>
              <a:t>3 </a:t>
            </a:r>
            <a:r>
              <a:rPr lang="en-IN" sz="2400" dirty="0"/>
              <a:t>equivalent</a:t>
            </a:r>
          </a:p>
          <a:p>
            <a:pPr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4036372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Numerical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100 ml water sample on analysis consume 18 ml of 0.025 M EDTA solution, Same 100 ml water sample after boiling and filtration consume 8 ml of same EDTA , Calculate total, temporary and permanent hardness of water sample.</a:t>
            </a:r>
          </a:p>
          <a:p>
            <a:pPr algn="just">
              <a:buNone/>
            </a:pPr>
            <a:r>
              <a:rPr lang="en-IN" sz="2400" dirty="0"/>
              <a:t>     </a:t>
            </a:r>
            <a:r>
              <a:rPr lang="en-IN" sz="2400" u="sng" dirty="0"/>
              <a:t>Solution</a:t>
            </a:r>
            <a:r>
              <a:rPr lang="en-IN" sz="2400" dirty="0"/>
              <a:t>: Given Volume of water sample (V) = 100 ml,</a:t>
            </a:r>
          </a:p>
          <a:p>
            <a:pPr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Molarity</a:t>
            </a:r>
            <a:r>
              <a:rPr lang="en-IN" sz="2400" dirty="0"/>
              <a:t> of EDTA (Z) = 0.025 M,</a:t>
            </a:r>
          </a:p>
          <a:p>
            <a:pPr algn="just">
              <a:buNone/>
            </a:pPr>
            <a:r>
              <a:rPr lang="en-IN" sz="2400" dirty="0"/>
              <a:t>	Volume of EDTA (X)= 18 ml.</a:t>
            </a:r>
          </a:p>
          <a:p>
            <a:pPr algn="just">
              <a:buNone/>
            </a:pPr>
            <a:r>
              <a:rPr lang="en-IN" sz="2400" dirty="0"/>
              <a:t>	Volume of EDTA after boiling = 8 ml</a:t>
            </a:r>
          </a:p>
          <a:p>
            <a:pPr algn="just">
              <a:buNone/>
            </a:pPr>
            <a:r>
              <a:rPr lang="en-IN" sz="2400" dirty="0"/>
              <a:t>	Total Hardness of water sample = X × Z × 100 × 1000/ V</a:t>
            </a:r>
          </a:p>
          <a:p>
            <a:pPr algn="just">
              <a:buNone/>
            </a:pPr>
            <a:r>
              <a:rPr lang="en-IN" sz="2400" dirty="0"/>
              <a:t>				                      = 18 × 0.025 × 100 × 1000/100</a:t>
            </a:r>
          </a:p>
          <a:p>
            <a:pPr algn="just">
              <a:buNone/>
            </a:pPr>
            <a:r>
              <a:rPr lang="en-IN" sz="2400" dirty="0"/>
              <a:t>				                      = </a:t>
            </a:r>
            <a:r>
              <a:rPr lang="en-IN" sz="2400" dirty="0">
                <a:solidFill>
                  <a:srgbClr val="C00000"/>
                </a:solidFill>
              </a:rPr>
              <a:t>450  </a:t>
            </a:r>
            <a:r>
              <a:rPr lang="en-IN" sz="2400" dirty="0" err="1">
                <a:solidFill>
                  <a:srgbClr val="C00000"/>
                </a:solidFill>
              </a:rPr>
              <a:t>ppm</a:t>
            </a:r>
            <a:r>
              <a:rPr lang="en-IN" sz="2400" dirty="0">
                <a:solidFill>
                  <a:srgbClr val="C00000"/>
                </a:solidFill>
              </a:rPr>
              <a:t> CaCO</a:t>
            </a:r>
            <a:r>
              <a:rPr lang="en-IN" sz="2400" baseline="-25000" dirty="0">
                <a:solidFill>
                  <a:srgbClr val="C00000"/>
                </a:solidFill>
              </a:rPr>
              <a:t>3 </a:t>
            </a:r>
            <a:r>
              <a:rPr lang="en-IN" sz="2400" dirty="0">
                <a:solidFill>
                  <a:srgbClr val="C00000"/>
                </a:solidFill>
              </a:rPr>
              <a:t>equivalent.</a:t>
            </a: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Numerical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IN" sz="2400" u="sng" dirty="0"/>
              <a:t>Solution</a:t>
            </a:r>
            <a:r>
              <a:rPr lang="en-IN" sz="2400" dirty="0"/>
              <a:t>: Given Volume of water sample (V) = 100 ml,</a:t>
            </a:r>
          </a:p>
          <a:p>
            <a:pPr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Molarity</a:t>
            </a:r>
            <a:r>
              <a:rPr lang="en-IN" sz="2400" dirty="0"/>
              <a:t> of EDTA (Z) = 0.025 M,</a:t>
            </a:r>
          </a:p>
          <a:p>
            <a:pPr algn="just">
              <a:buNone/>
            </a:pPr>
            <a:r>
              <a:rPr lang="en-IN" sz="2400" dirty="0"/>
              <a:t>	Volume of EDTA after boiling = 8 ml</a:t>
            </a:r>
          </a:p>
          <a:p>
            <a:pPr algn="just">
              <a:buNone/>
            </a:pPr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Permanant</a:t>
            </a:r>
            <a:r>
              <a:rPr lang="en-IN" sz="2400" dirty="0">
                <a:solidFill>
                  <a:srgbClr val="C00000"/>
                </a:solidFill>
              </a:rPr>
              <a:t> Hardness </a:t>
            </a:r>
            <a:r>
              <a:rPr lang="en-IN" sz="2400" dirty="0"/>
              <a:t>of water sample</a:t>
            </a:r>
          </a:p>
          <a:p>
            <a:pPr algn="just">
              <a:buNone/>
            </a:pPr>
            <a:r>
              <a:rPr lang="en-IN" sz="2400" dirty="0"/>
              <a:t>					 = X × Z × 100 × 1000/ V</a:t>
            </a:r>
          </a:p>
          <a:p>
            <a:pPr algn="just">
              <a:buNone/>
            </a:pPr>
            <a:r>
              <a:rPr lang="en-IN" sz="2400" dirty="0"/>
              <a:t>				              = 8 × 0.025 × 100 × 1000/100</a:t>
            </a:r>
          </a:p>
          <a:p>
            <a:pPr algn="just">
              <a:buNone/>
            </a:pPr>
            <a:r>
              <a:rPr lang="en-IN" sz="2400" dirty="0"/>
              <a:t>				               = </a:t>
            </a:r>
            <a:r>
              <a:rPr lang="en-IN" sz="2400" dirty="0">
                <a:solidFill>
                  <a:srgbClr val="C00000"/>
                </a:solidFill>
              </a:rPr>
              <a:t>200  </a:t>
            </a:r>
            <a:r>
              <a:rPr lang="en-IN" sz="2400" dirty="0" err="1">
                <a:solidFill>
                  <a:srgbClr val="C00000"/>
                </a:solidFill>
              </a:rPr>
              <a:t>ppm</a:t>
            </a:r>
            <a:r>
              <a:rPr lang="en-IN" sz="2400" dirty="0">
                <a:solidFill>
                  <a:srgbClr val="C00000"/>
                </a:solidFill>
              </a:rPr>
              <a:t> CaCO</a:t>
            </a:r>
            <a:r>
              <a:rPr lang="en-IN" sz="2400" baseline="-25000" dirty="0">
                <a:solidFill>
                  <a:srgbClr val="C00000"/>
                </a:solidFill>
              </a:rPr>
              <a:t>3 </a:t>
            </a:r>
            <a:r>
              <a:rPr lang="en-IN" sz="2400" dirty="0">
                <a:solidFill>
                  <a:srgbClr val="C00000"/>
                </a:solidFill>
              </a:rPr>
              <a:t>equivalent.</a:t>
            </a:r>
          </a:p>
          <a:p>
            <a:pPr algn="just">
              <a:buNone/>
            </a:pPr>
            <a:r>
              <a:rPr lang="en-IN" sz="2400" dirty="0"/>
              <a:t>	Temporary Hardness =Total hardness – Permanent hardness</a:t>
            </a:r>
          </a:p>
          <a:p>
            <a:pPr algn="just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C00000"/>
                </a:solidFill>
              </a:rPr>
              <a:t>Temporary Hardness </a:t>
            </a:r>
            <a:r>
              <a:rPr lang="en-IN" sz="2400" dirty="0"/>
              <a:t>= 450 – 200 = </a:t>
            </a:r>
            <a:r>
              <a:rPr lang="en-IN" sz="2400" dirty="0">
                <a:solidFill>
                  <a:srgbClr val="C00000"/>
                </a:solidFill>
              </a:rPr>
              <a:t>250 </a:t>
            </a:r>
            <a:r>
              <a:rPr lang="en-IN" sz="2400" dirty="0" err="1">
                <a:solidFill>
                  <a:srgbClr val="C00000"/>
                </a:solidFill>
              </a:rPr>
              <a:t>ppm</a:t>
            </a:r>
            <a:r>
              <a:rPr lang="en-IN" sz="2400" dirty="0">
                <a:solidFill>
                  <a:srgbClr val="C00000"/>
                </a:solidFill>
              </a:rPr>
              <a:t> CaCO</a:t>
            </a:r>
            <a:r>
              <a:rPr lang="en-IN" sz="2400" baseline="-25000" dirty="0">
                <a:solidFill>
                  <a:srgbClr val="C00000"/>
                </a:solidFill>
              </a:rPr>
              <a:t>3 </a:t>
            </a:r>
            <a:r>
              <a:rPr lang="en-IN" sz="2400" dirty="0">
                <a:solidFill>
                  <a:srgbClr val="C00000"/>
                </a:solidFill>
              </a:rPr>
              <a:t>equivalent.</a:t>
            </a: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Numerical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100 ml of 0.02 M MgSO</a:t>
            </a:r>
            <a:r>
              <a:rPr lang="en-IN" sz="2400" baseline="-25000" dirty="0"/>
              <a:t>4 </a:t>
            </a:r>
            <a:r>
              <a:rPr lang="en-IN" sz="2400" dirty="0"/>
              <a:t>consume 20 ml of EDTA, 100 ml of water sample on analysis consume 6.5 ml of same EDTA solution calculate hardness of water sample.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     </a:t>
            </a:r>
            <a:r>
              <a:rPr lang="en-IN" sz="2400" u="sng" dirty="0"/>
              <a:t>Solution</a:t>
            </a:r>
            <a:r>
              <a:rPr lang="en-IN" sz="2400" dirty="0"/>
              <a:t>: Given </a:t>
            </a:r>
            <a:r>
              <a:rPr lang="en-IN" sz="2400" dirty="0" err="1"/>
              <a:t>Molarity</a:t>
            </a:r>
            <a:r>
              <a:rPr lang="en-IN" sz="2400" dirty="0"/>
              <a:t> of MgSO</a:t>
            </a:r>
            <a:r>
              <a:rPr lang="en-IN" sz="2400" baseline="-25000" dirty="0"/>
              <a:t>4 </a:t>
            </a:r>
            <a:r>
              <a:rPr lang="en-IN" sz="2400" dirty="0"/>
              <a:t>(M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  <a:r>
              <a:rPr lang="en-IN" sz="2400" baseline="-25000" dirty="0"/>
              <a:t> </a:t>
            </a:r>
            <a:r>
              <a:rPr lang="en-IN" sz="2400" dirty="0"/>
              <a:t>= 0.02 M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 			       Volume of MgSO</a:t>
            </a:r>
            <a:r>
              <a:rPr lang="en-IN" sz="2400" baseline="-25000" dirty="0"/>
              <a:t>4 </a:t>
            </a:r>
            <a:r>
              <a:rPr lang="en-IN" sz="2400" dirty="0"/>
              <a:t>(V</a:t>
            </a:r>
            <a:r>
              <a:rPr lang="en-IN" sz="2400" baseline="-25000" dirty="0"/>
              <a:t>1</a:t>
            </a:r>
            <a:r>
              <a:rPr lang="en-IN" sz="2400" dirty="0"/>
              <a:t>)= 100 ml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       Volume of EDTA (V</a:t>
            </a:r>
            <a:r>
              <a:rPr lang="en-IN" sz="2400" baseline="-25000" dirty="0"/>
              <a:t>2</a:t>
            </a:r>
            <a:r>
              <a:rPr lang="en-IN" sz="2400" dirty="0"/>
              <a:t>)= 20 ml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       M</a:t>
            </a:r>
            <a:r>
              <a:rPr lang="en-IN" sz="2400" baseline="-25000" dirty="0"/>
              <a:t>1</a:t>
            </a:r>
            <a:r>
              <a:rPr lang="en-IN" sz="2400" dirty="0"/>
              <a:t>V</a:t>
            </a:r>
            <a:r>
              <a:rPr lang="en-IN" sz="2400" baseline="-25000" dirty="0"/>
              <a:t>1</a:t>
            </a:r>
            <a:r>
              <a:rPr lang="en-IN" sz="2400" dirty="0"/>
              <a:t> = M</a:t>
            </a:r>
            <a:r>
              <a:rPr lang="en-IN" sz="2400" baseline="-25000" dirty="0"/>
              <a:t>2</a:t>
            </a:r>
            <a:r>
              <a:rPr lang="en-IN" sz="2400" dirty="0"/>
              <a:t>V</a:t>
            </a:r>
            <a:r>
              <a:rPr lang="en-IN" sz="2400" baseline="-25000" dirty="0"/>
              <a:t>2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                                  M</a:t>
            </a:r>
            <a:r>
              <a:rPr lang="en-IN" sz="2400" baseline="-25000" dirty="0"/>
              <a:t>2</a:t>
            </a:r>
            <a:r>
              <a:rPr lang="en-IN" sz="2400" dirty="0"/>
              <a:t>=</a:t>
            </a:r>
            <a:r>
              <a:rPr lang="en-IN" sz="2400" baseline="-25000" dirty="0"/>
              <a:t>  </a:t>
            </a:r>
            <a:r>
              <a:rPr lang="en-IN" sz="2400" dirty="0"/>
              <a:t>M</a:t>
            </a:r>
            <a:r>
              <a:rPr lang="en-IN" sz="2400" baseline="-25000" dirty="0"/>
              <a:t>1</a:t>
            </a:r>
            <a:r>
              <a:rPr lang="en-IN" sz="2400" dirty="0"/>
              <a:t>V</a:t>
            </a:r>
            <a:r>
              <a:rPr lang="en-IN" sz="2400" baseline="-25000" dirty="0"/>
              <a:t>1</a:t>
            </a:r>
            <a:r>
              <a:rPr lang="en-IN" sz="2400" dirty="0"/>
              <a:t>/V</a:t>
            </a:r>
            <a:r>
              <a:rPr lang="en-IN" sz="2400" baseline="-25000" dirty="0"/>
              <a:t>2 </a:t>
            </a:r>
            <a:r>
              <a:rPr lang="en-IN" sz="2400" dirty="0"/>
              <a:t>= 0.02 × 100/20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 		       </a:t>
            </a:r>
            <a:r>
              <a:rPr lang="en-IN" sz="2400" dirty="0">
                <a:solidFill>
                  <a:srgbClr val="C00000"/>
                </a:solidFill>
              </a:rPr>
              <a:t>M</a:t>
            </a:r>
            <a:r>
              <a:rPr lang="en-IN" sz="2400" baseline="-25000" dirty="0">
                <a:solidFill>
                  <a:srgbClr val="C00000"/>
                </a:solidFill>
              </a:rPr>
              <a:t>2 </a:t>
            </a:r>
            <a:r>
              <a:rPr lang="en-IN" sz="2400" dirty="0">
                <a:solidFill>
                  <a:srgbClr val="C00000"/>
                </a:solidFill>
              </a:rPr>
              <a:t>= 0.1 M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/>
              <a:t>					</a:t>
            </a:r>
          </a:p>
        </p:txBody>
      </p:sp>
    </p:spTree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Numerical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/>
              <a:t>	Volume of EDTA (X)= 6.5 ml.</a:t>
            </a:r>
          </a:p>
          <a:p>
            <a:pPr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Molarity</a:t>
            </a:r>
            <a:r>
              <a:rPr lang="en-IN" sz="2400" dirty="0"/>
              <a:t> of EDTA = 0.1 M</a:t>
            </a:r>
          </a:p>
          <a:p>
            <a:pPr algn="just">
              <a:buNone/>
            </a:pPr>
            <a:r>
              <a:rPr lang="en-IN" sz="2400" dirty="0"/>
              <a:t>	Volume of water sample = 100 ml</a:t>
            </a:r>
          </a:p>
          <a:p>
            <a:pPr algn="just">
              <a:buNone/>
            </a:pPr>
            <a:r>
              <a:rPr lang="en-IN" sz="2400" dirty="0"/>
              <a:t>	Total Hardness of water sample = X × Z × 100 × 1000/ V</a:t>
            </a:r>
          </a:p>
          <a:p>
            <a:pPr algn="just">
              <a:buNone/>
            </a:pPr>
            <a:r>
              <a:rPr lang="en-IN" sz="2400" dirty="0"/>
              <a:t>				                      = 6.5× 0.1 × 100 × 1000/100</a:t>
            </a:r>
          </a:p>
          <a:p>
            <a:pPr algn="just">
              <a:buNone/>
            </a:pPr>
            <a:r>
              <a:rPr lang="en-IN" sz="2400" dirty="0"/>
              <a:t>				                      = </a:t>
            </a:r>
            <a:r>
              <a:rPr lang="en-IN" sz="2400" dirty="0">
                <a:solidFill>
                  <a:srgbClr val="C00000"/>
                </a:solidFill>
              </a:rPr>
              <a:t>650</a:t>
            </a:r>
            <a:r>
              <a:rPr lang="en-IN" sz="2400" dirty="0"/>
              <a:t> </a:t>
            </a:r>
            <a:r>
              <a:rPr lang="en-IN" sz="2400" dirty="0" err="1">
                <a:solidFill>
                  <a:srgbClr val="C00000"/>
                </a:solidFill>
              </a:rPr>
              <a:t>ppm</a:t>
            </a:r>
            <a:r>
              <a:rPr lang="en-IN" sz="2400" dirty="0">
                <a:solidFill>
                  <a:srgbClr val="C00000"/>
                </a:solidFill>
              </a:rPr>
              <a:t> CaCO</a:t>
            </a:r>
            <a:r>
              <a:rPr lang="en-IN" sz="2400" baseline="-25000" dirty="0">
                <a:solidFill>
                  <a:srgbClr val="C00000"/>
                </a:solidFill>
              </a:rPr>
              <a:t>3 </a:t>
            </a:r>
            <a:r>
              <a:rPr lang="en-IN" sz="2400" dirty="0">
                <a:solidFill>
                  <a:srgbClr val="C00000"/>
                </a:solidFill>
              </a:rPr>
              <a:t>equivalent.</a:t>
            </a: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ransition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534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Numerical on Hardness Calculation</vt:lpstr>
      <vt:lpstr>Learning outcome</vt:lpstr>
      <vt:lpstr>Numerical 1</vt:lpstr>
      <vt:lpstr>Numerical 2</vt:lpstr>
      <vt:lpstr>Numerical 2</vt:lpstr>
      <vt:lpstr>Numerical 3</vt:lpstr>
      <vt:lpstr>Numerical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Its Impurities and Hardness</dc:title>
  <dc:creator>Guest</dc:creator>
  <cp:lastModifiedBy>Dr. Prashant Umape</cp:lastModifiedBy>
  <cp:revision>339</cp:revision>
  <dcterms:created xsi:type="dcterms:W3CDTF">2018-05-21T11:06:59Z</dcterms:created>
  <dcterms:modified xsi:type="dcterms:W3CDTF">2020-10-20T18:54:44Z</dcterms:modified>
</cp:coreProperties>
</file>