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2" r:id="rId4"/>
    <p:sldId id="267" r:id="rId5"/>
    <p:sldId id="264" r:id="rId6"/>
    <p:sldId id="265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33CC"/>
    <a:srgbClr val="00FF00"/>
    <a:srgbClr val="1C81D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E3CF-7A16-4ADB-A0F5-922372D82B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440" y="1654175"/>
            <a:ext cx="7467600" cy="1470025"/>
          </a:xfrm>
        </p:spPr>
        <p:txBody>
          <a:bodyPr>
            <a:no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Numericals based on Alkalinity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90912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Dr. P. G.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Umape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Assistant Professor</a:t>
            </a:r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Pune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Institute of Computer Technology</a:t>
            </a:r>
          </a:p>
        </p:txBody>
      </p:sp>
      <p:sp>
        <p:nvSpPr>
          <p:cNvPr id="3074" name="AutoShape 2" descr="Image result for water cycle diagram"/>
          <p:cNvSpPr>
            <a:spLocks noChangeAspect="1" noChangeArrowheads="1"/>
          </p:cNvSpPr>
          <p:nvPr/>
        </p:nvSpPr>
        <p:spPr bwMode="auto">
          <a:xfrm>
            <a:off x="155575" y="-1608138"/>
            <a:ext cx="5048250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914400"/>
            <a:ext cx="7620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HCO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3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-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 concentration is given by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 M = methyl orange alkalinity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     = V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2 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X Z X 50 X 1000 / V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 = 6.2 X 0.01 X 50 X 1000 / 10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 =  310 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equivalent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>
                <a:latin typeface="Roboto"/>
              </a:rPr>
              <a:t>Numerical 3</a:t>
            </a:r>
          </a:p>
        </p:txBody>
      </p:sp>
      <p:sp>
        <p:nvSpPr>
          <p:cNvPr id="7" name="Oval 6"/>
          <p:cNvSpPr/>
          <p:nvPr/>
        </p:nvSpPr>
        <p:spPr>
          <a:xfrm>
            <a:off x="3276600" y="4038600"/>
            <a:ext cx="228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 = 0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5105400"/>
            <a:ext cx="7924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baseline="30000" dirty="0">
                <a:solidFill>
                  <a:schemeClr val="tx1"/>
                </a:solidFill>
                <a:latin typeface="Roboto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OH = (2P-M) = Nil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baseline="30000" dirty="0">
                <a:solidFill>
                  <a:schemeClr val="tx1"/>
                </a:solidFill>
                <a:latin typeface="Roboto"/>
              </a:rPr>
              <a:t>-2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= 2(M-P) = Nil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HCO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baseline="30000" dirty="0">
                <a:solidFill>
                  <a:schemeClr val="tx1"/>
                </a:solidFill>
                <a:latin typeface="Roboto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= 310 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equivalent </a:t>
            </a:r>
          </a:p>
        </p:txBody>
      </p:sp>
    </p:spTree>
  </p:cSld>
  <p:clrMapOvr>
    <a:masterClrMapping/>
  </p:clrMapOvr>
  <p:transition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487362"/>
          </a:xfrm>
        </p:spPr>
        <p:txBody>
          <a:bodyPr>
            <a:noAutofit/>
          </a:bodyPr>
          <a:lstStyle/>
          <a:p>
            <a:r>
              <a:rPr lang="en-US" dirty="0">
                <a:latin typeface="Roboto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754"/>
            <a:ext cx="8229600" cy="5287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33CC"/>
                </a:solidFill>
                <a:latin typeface="Roboto"/>
              </a:rPr>
              <a:t>Student should be able to 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calculate</a:t>
            </a:r>
            <a:r>
              <a:rPr lang="en-US" sz="2400" dirty="0">
                <a:solidFill>
                  <a:srgbClr val="FF33CC"/>
                </a:solidFill>
                <a:latin typeface="Roboto"/>
              </a:rPr>
              <a:t> alkalinity of water sample</a:t>
            </a:r>
          </a:p>
        </p:txBody>
      </p:sp>
    </p:spTree>
  </p:cSld>
  <p:clrMapOvr>
    <a:masterClrMapping/>
  </p:clrMapOvr>
  <p:transition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487362"/>
          </a:xfrm>
        </p:spPr>
        <p:txBody>
          <a:bodyPr>
            <a:noAutofit/>
          </a:bodyPr>
          <a:lstStyle/>
          <a:p>
            <a:r>
              <a:rPr lang="en-US" dirty="0">
                <a:latin typeface="Roboto"/>
              </a:rPr>
              <a:t>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754"/>
            <a:ext cx="8229600" cy="5287963"/>
          </a:xfrm>
        </p:spPr>
        <p:txBody>
          <a:bodyPr/>
          <a:lstStyle/>
          <a:p>
            <a:endParaRPr lang="en-US" sz="2400" dirty="0">
              <a:solidFill>
                <a:srgbClr val="FF33CC"/>
              </a:solidFill>
              <a:latin typeface="Roboto"/>
            </a:endParaRPr>
          </a:p>
          <a:p>
            <a:r>
              <a:rPr lang="en-US" sz="2400" dirty="0">
                <a:solidFill>
                  <a:srgbClr val="FF33CC"/>
                </a:solidFill>
                <a:latin typeface="Roboto"/>
              </a:rPr>
              <a:t>Phenolphthalein alkalinity (P) =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  <a:latin typeface="Roboto"/>
              </a:rPr>
              <a:t>Methyl orange alkalinity (M) =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2870384"/>
            <a:ext cx="495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8200" y="2633307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2262372"/>
            <a:ext cx="5257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X Normality of acid X 50 X 1000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3024372"/>
            <a:ext cx="4495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/>
              </a:rPr>
              <a:t>Volume of water sample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1800" y="2414772"/>
            <a:ext cx="23622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equivalent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0" y="5250966"/>
            <a:ext cx="495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8200" y="5013889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7800" y="4642954"/>
            <a:ext cx="5257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2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X Normality of acid X 50 X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5404954"/>
            <a:ext cx="4495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/>
              </a:rPr>
              <a:t>Volume of water sample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81800" y="4795354"/>
            <a:ext cx="23622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xmlns="" val="2510137571"/>
      </p:ext>
    </p:extLst>
  </p:cSld>
  <p:clrMapOvr>
    <a:masterClrMapping/>
  </p:clrMapOvr>
  <p:transition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563562"/>
          </a:xfrm>
        </p:spPr>
        <p:txBody>
          <a:bodyPr>
            <a:noAutofit/>
          </a:bodyPr>
          <a:lstStyle/>
          <a:p>
            <a:r>
              <a:rPr lang="en-US" sz="4200" dirty="0">
                <a:latin typeface="Roboto"/>
              </a:rPr>
              <a:t>Calculation of Individual Alkalinity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133600"/>
          <a:ext cx="7848600" cy="327660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36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Alkalinity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Quantity of  OH</a:t>
                      </a:r>
                      <a:r>
                        <a:rPr lang="en-US" sz="2400" baseline="30000" dirty="0"/>
                        <a:t>-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Quantity of  CO</a:t>
                      </a:r>
                      <a:r>
                        <a:rPr lang="en-US" sz="2400" baseline="-25000"/>
                        <a:t>3</a:t>
                      </a:r>
                      <a:r>
                        <a:rPr lang="en-US" sz="2400" baseline="30000"/>
                        <a:t>-2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Quantity of  HCO</a:t>
                      </a:r>
                      <a:r>
                        <a:rPr lang="en-US" sz="2400" baseline="-25000"/>
                        <a:t>3</a:t>
                      </a:r>
                      <a:r>
                        <a:rPr lang="en-US" sz="2400" baseline="30000"/>
                        <a:t>-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 =0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0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M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 =1/2M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2P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0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P = M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0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P &lt; 1/2M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2P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M-2P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P &gt; 1/2M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(2P-M)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2(M-P)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8268" y="4572000"/>
            <a:ext cx="69342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 P = phenolphthalein alkalinity</a:t>
            </a:r>
            <a:r>
              <a:rPr lang="en-US" sz="2400" b="1" dirty="0">
                <a:solidFill>
                  <a:schemeClr val="tx1"/>
                </a:solidFill>
                <a:latin typeface="Roboto"/>
              </a:rPr>
              <a:t> </a:t>
            </a:r>
            <a:endParaRPr lang="en-US" sz="2400" dirty="0">
              <a:solidFill>
                <a:schemeClr val="tx1"/>
              </a:solidFill>
              <a:latin typeface="Roboto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= V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 X Z X 50 X 1000/ V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= 5.2 X 0.02 X 50 X 1000/50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= 104 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equivalent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   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dirty="0">
                <a:latin typeface="Roboto"/>
              </a:rPr>
              <a:t>Numerical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305800" cy="236219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Roboto"/>
              </a:rPr>
              <a:t>50 ml of a water sample requires 5.2 ml of N/50 </a:t>
            </a:r>
            <a:r>
              <a:rPr lang="en-US" sz="2400" dirty="0" err="1">
                <a:latin typeface="Roboto"/>
              </a:rPr>
              <a:t>HCl</a:t>
            </a:r>
            <a:r>
              <a:rPr lang="en-US" sz="2400" dirty="0">
                <a:latin typeface="Roboto"/>
              </a:rPr>
              <a:t> up to phenolphthalein end point and total 11.1 ml of the acid for complete neutralization. Find the types and amount of alkalinity in the water sample. 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	Solution:  V</a:t>
            </a:r>
            <a:r>
              <a:rPr lang="en-US" sz="2400" baseline="-25000" dirty="0">
                <a:latin typeface="Roboto"/>
              </a:rPr>
              <a:t>1 </a:t>
            </a:r>
            <a:r>
              <a:rPr lang="en-US" sz="2400" dirty="0">
                <a:latin typeface="Roboto"/>
              </a:rPr>
              <a:t>= 5.2 ml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                    V</a:t>
            </a:r>
            <a:r>
              <a:rPr lang="en-US" sz="2400" baseline="-25000" dirty="0">
                <a:latin typeface="Roboto"/>
              </a:rPr>
              <a:t>2 </a:t>
            </a:r>
            <a:r>
              <a:rPr lang="en-US" sz="2400" dirty="0">
                <a:latin typeface="Roboto"/>
              </a:rPr>
              <a:t>= 11.1 ml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                     Z = N/50= 0.02 N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                     V = volume of water sample= 50 ml</a:t>
            </a:r>
          </a:p>
          <a:p>
            <a:pPr>
              <a:buNone/>
            </a:pPr>
            <a:r>
              <a:rPr lang="en-US" sz="1800" dirty="0">
                <a:latin typeface="Roboto"/>
              </a:rPr>
              <a:t>             </a:t>
            </a:r>
          </a:p>
        </p:txBody>
      </p:sp>
    </p:spTree>
  </p:cSld>
  <p:clrMapOvr>
    <a:masterClrMapping/>
  </p:clrMapOvr>
  <p:transition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447800"/>
            <a:ext cx="76200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 M = methyl orange alkalinity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     = V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2 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X Z X 50 X 1000 / V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 = 11.1X 0.02 X 50 X 1000 /50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 = 222 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equivalent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>
                <a:latin typeface="Roboto"/>
              </a:rPr>
              <a:t>Numerical 1</a:t>
            </a:r>
          </a:p>
        </p:txBody>
      </p:sp>
      <p:sp>
        <p:nvSpPr>
          <p:cNvPr id="7" name="Oval 6"/>
          <p:cNvSpPr/>
          <p:nvPr/>
        </p:nvSpPr>
        <p:spPr>
          <a:xfrm>
            <a:off x="3276600" y="4038600"/>
            <a:ext cx="228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P&lt;1/2M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5105400"/>
            <a:ext cx="7924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baseline="30000" dirty="0">
                <a:solidFill>
                  <a:schemeClr val="tx1"/>
                </a:solidFill>
                <a:latin typeface="Roboto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OH = Nil  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baseline="30000" dirty="0">
                <a:solidFill>
                  <a:schemeClr val="tx1"/>
                </a:solidFill>
                <a:latin typeface="Roboto"/>
              </a:rPr>
              <a:t>-2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= 2P = 2 X 104 = 208 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equivalent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HCO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baseline="30000" dirty="0">
                <a:solidFill>
                  <a:schemeClr val="tx1"/>
                </a:solidFill>
                <a:latin typeface="Roboto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= M-2P = 222-208 = 14 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equivalent </a:t>
            </a:r>
          </a:p>
        </p:txBody>
      </p:sp>
    </p:spTree>
  </p:cSld>
  <p:clrMapOvr>
    <a:masterClrMapping/>
  </p:clrMapOvr>
  <p:transition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8268" y="4572000"/>
            <a:ext cx="69342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 P = phenolphthalein alkalinity</a:t>
            </a:r>
            <a:r>
              <a:rPr lang="en-US" sz="2400" b="1" dirty="0">
                <a:solidFill>
                  <a:schemeClr val="tx1"/>
                </a:solidFill>
                <a:latin typeface="Roboto"/>
              </a:rPr>
              <a:t> </a:t>
            </a:r>
            <a:endParaRPr lang="en-US" sz="2400" dirty="0">
              <a:solidFill>
                <a:schemeClr val="tx1"/>
              </a:solidFill>
              <a:latin typeface="Roboto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= V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 X Z X 50 X 1000/ V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= 8.4 X 0.01 X 50 X 1000/50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=  84 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equivalent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   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dirty="0">
                <a:latin typeface="Roboto"/>
              </a:rPr>
              <a:t>Numerical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305800" cy="236219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Roboto"/>
              </a:rPr>
              <a:t>50 ml of a water sample requires 8.4 ml of 0.01 N </a:t>
            </a:r>
            <a:r>
              <a:rPr lang="en-US" sz="2400" dirty="0" err="1">
                <a:latin typeface="Roboto"/>
              </a:rPr>
              <a:t>HCl</a:t>
            </a:r>
            <a:r>
              <a:rPr lang="en-US" sz="2400" dirty="0">
                <a:latin typeface="Roboto"/>
              </a:rPr>
              <a:t> up to phenolphthalein end point and further 5.6 ml of the acid for complete neutralization. Find the types and amount of alkalinity in the water sample. 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	Solution:  V</a:t>
            </a:r>
            <a:r>
              <a:rPr lang="en-US" sz="2400" baseline="-25000" dirty="0">
                <a:latin typeface="Roboto"/>
              </a:rPr>
              <a:t>1 </a:t>
            </a:r>
            <a:r>
              <a:rPr lang="en-US" sz="2400" dirty="0">
                <a:latin typeface="Roboto"/>
              </a:rPr>
              <a:t>= 8.4 ml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                    V</a:t>
            </a:r>
            <a:r>
              <a:rPr lang="en-US" sz="2400" baseline="-25000" dirty="0">
                <a:latin typeface="Roboto"/>
              </a:rPr>
              <a:t>2 </a:t>
            </a:r>
            <a:r>
              <a:rPr lang="en-US" sz="2400" dirty="0">
                <a:latin typeface="Roboto"/>
              </a:rPr>
              <a:t>= 8.4 + 5.6 = 14 ml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                     Z = 0.01 N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                     V = volume of water sample= 50 ml</a:t>
            </a:r>
          </a:p>
          <a:p>
            <a:pPr>
              <a:buNone/>
            </a:pPr>
            <a:r>
              <a:rPr lang="en-US" sz="1800" dirty="0">
                <a:latin typeface="Roboto"/>
              </a:rPr>
              <a:t>             </a:t>
            </a:r>
          </a:p>
        </p:txBody>
      </p:sp>
    </p:spTree>
  </p:cSld>
  <p:clrMapOvr>
    <a:masterClrMapping/>
  </p:clrMapOvr>
  <p:transition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447800"/>
            <a:ext cx="76200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 M = methyl orange alkalinity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     = V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2 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X Z X 50 X 1000 / V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 = 14 X 0.01 X 50 X 1000 /50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     = 140 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equivalent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>
                <a:latin typeface="Roboto"/>
              </a:rPr>
              <a:t>Numerical 2</a:t>
            </a:r>
          </a:p>
        </p:txBody>
      </p:sp>
      <p:sp>
        <p:nvSpPr>
          <p:cNvPr id="7" name="Oval 6"/>
          <p:cNvSpPr/>
          <p:nvPr/>
        </p:nvSpPr>
        <p:spPr>
          <a:xfrm>
            <a:off x="3276600" y="4038600"/>
            <a:ext cx="228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P&gt;1/2M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5105400"/>
            <a:ext cx="7924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baseline="30000" dirty="0">
                <a:solidFill>
                  <a:schemeClr val="tx1"/>
                </a:solidFill>
                <a:latin typeface="Roboto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OH = (2P-M) = 28 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equivalent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baseline="30000" dirty="0">
                <a:solidFill>
                  <a:schemeClr val="tx1"/>
                </a:solidFill>
                <a:latin typeface="Roboto"/>
              </a:rPr>
              <a:t>-2 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= 2(M-P) = 112 </a:t>
            </a:r>
            <a:r>
              <a:rPr lang="en-US" sz="24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equivalent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Roboto"/>
              </a:rPr>
              <a:t>HCO</a:t>
            </a:r>
            <a:r>
              <a:rPr lang="en-US" sz="24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400" baseline="30000" dirty="0">
                <a:solidFill>
                  <a:schemeClr val="tx1"/>
                </a:solidFill>
                <a:latin typeface="Roboto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Roboto"/>
              </a:rPr>
              <a:t> = Nil </a:t>
            </a:r>
          </a:p>
        </p:txBody>
      </p:sp>
    </p:spTree>
  </p:cSld>
  <p:clrMapOvr>
    <a:masterClrMapping/>
  </p:clrMapOvr>
  <p:transition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dirty="0">
                <a:latin typeface="Roboto"/>
              </a:rPr>
              <a:t>Numerical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305800" cy="579119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Roboto"/>
              </a:rPr>
              <a:t>10 ml of a water sample is not alkaline for phenolphthalein indicator, But requires 6.2 ml of 0.01 N H</a:t>
            </a:r>
            <a:r>
              <a:rPr lang="en-US" sz="2400" baseline="-25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SO</a:t>
            </a:r>
            <a:r>
              <a:rPr lang="en-US" sz="2400" baseline="-25000" dirty="0">
                <a:latin typeface="Roboto"/>
              </a:rPr>
              <a:t>4</a:t>
            </a:r>
            <a:r>
              <a:rPr lang="en-US" sz="2400" dirty="0">
                <a:latin typeface="Roboto"/>
              </a:rPr>
              <a:t> up to methyl orange end point. Find the types and amount of alkalinity in the water sample. 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	Solution:  V</a:t>
            </a:r>
            <a:r>
              <a:rPr lang="en-US" sz="2400" baseline="-25000" dirty="0">
                <a:latin typeface="Roboto"/>
              </a:rPr>
              <a:t>1 </a:t>
            </a:r>
            <a:r>
              <a:rPr lang="en-US" sz="2400" dirty="0">
                <a:latin typeface="Roboto"/>
              </a:rPr>
              <a:t>= 0 ml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                    V</a:t>
            </a:r>
            <a:r>
              <a:rPr lang="en-US" sz="2400" baseline="-25000" dirty="0">
                <a:latin typeface="Roboto"/>
              </a:rPr>
              <a:t>2 </a:t>
            </a:r>
            <a:r>
              <a:rPr lang="en-US" sz="2400" dirty="0">
                <a:latin typeface="Roboto"/>
              </a:rPr>
              <a:t>= 6.2 ml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                     Z = 0.01 N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                     V = volume of water sample= 10 ml</a:t>
            </a:r>
          </a:p>
          <a:p>
            <a:pPr marL="457200" lvl="0" indent="-457200">
              <a:lnSpc>
                <a:spcPct val="150000"/>
              </a:lnSpc>
              <a:buNone/>
            </a:pPr>
            <a:r>
              <a:rPr lang="en-US" sz="2400" dirty="0">
                <a:latin typeface="Roboto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Roboto"/>
              </a:rPr>
              <a:t>As given water sample is not alkaline to phenolphthalein hence P =0, </a:t>
            </a:r>
            <a:r>
              <a:rPr lang="en-US" sz="2400" baseline="30000" dirty="0">
                <a:solidFill>
                  <a:srgbClr val="FF0000"/>
                </a:solidFill>
                <a:latin typeface="Roboto"/>
              </a:rPr>
              <a:t>-</a:t>
            </a:r>
            <a:r>
              <a:rPr lang="en-US" sz="2400" dirty="0">
                <a:solidFill>
                  <a:srgbClr val="FF0000"/>
                </a:solidFill>
                <a:latin typeface="Roboto"/>
              </a:rPr>
              <a:t>OH, CO</a:t>
            </a:r>
            <a:r>
              <a:rPr lang="en-US" sz="2400" baseline="-25000" dirty="0">
                <a:solidFill>
                  <a:srgbClr val="FF0000"/>
                </a:solidFill>
                <a:latin typeface="Roboto"/>
              </a:rPr>
              <a:t>3</a:t>
            </a:r>
            <a:r>
              <a:rPr lang="en-US" sz="2400" baseline="30000" dirty="0">
                <a:solidFill>
                  <a:srgbClr val="FF0000"/>
                </a:solidFill>
                <a:latin typeface="Roboto"/>
              </a:rPr>
              <a:t>-2 </a:t>
            </a:r>
            <a:r>
              <a:rPr lang="en-US" sz="2400" dirty="0">
                <a:solidFill>
                  <a:srgbClr val="FF0000"/>
                </a:solidFill>
                <a:latin typeface="Roboto"/>
              </a:rPr>
              <a:t>absent</a:t>
            </a:r>
          </a:p>
          <a:p>
            <a:pPr marL="457200" lvl="0" indent="-45720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Roboto"/>
              </a:rPr>
              <a:t>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only HCO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3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-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 present. </a:t>
            </a:r>
          </a:p>
          <a:p>
            <a:pPr>
              <a:buNone/>
            </a:pPr>
            <a:endParaRPr lang="en-US" sz="2400" dirty="0">
              <a:latin typeface="Roboto"/>
            </a:endParaRPr>
          </a:p>
          <a:p>
            <a:pPr>
              <a:buNone/>
            </a:pPr>
            <a:r>
              <a:rPr lang="en-US" sz="1800" dirty="0">
                <a:latin typeface="Roboto"/>
              </a:rPr>
              <a:t>             </a:t>
            </a:r>
          </a:p>
        </p:txBody>
      </p:sp>
    </p:spTree>
  </p:cSld>
  <p:clrMapOvr>
    <a:masterClrMapping/>
  </p:clrMapOvr>
  <p:transition>
    <p:wheel spokes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353</Words>
  <Application>Microsoft Office PowerPoint</Application>
  <PresentationFormat>On-screen Show (4:3)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Numericals based on Alkalinity</vt:lpstr>
      <vt:lpstr>Learning outcomes</vt:lpstr>
      <vt:lpstr>Formula</vt:lpstr>
      <vt:lpstr>Calculation of Individual Alkalinity</vt:lpstr>
      <vt:lpstr>Numerical 1</vt:lpstr>
      <vt:lpstr>Numerical 1</vt:lpstr>
      <vt:lpstr>Numerical 2</vt:lpstr>
      <vt:lpstr>Numerical 2</vt:lpstr>
      <vt:lpstr>Numerical 3</vt:lpstr>
      <vt:lpstr>Numerical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Its Impurities and Hardness</dc:title>
  <dc:creator>Guest</dc:creator>
  <cp:lastModifiedBy>prash</cp:lastModifiedBy>
  <cp:revision>401</cp:revision>
  <dcterms:created xsi:type="dcterms:W3CDTF">2018-05-21T11:06:59Z</dcterms:created>
  <dcterms:modified xsi:type="dcterms:W3CDTF">2021-02-16T08:09:53Z</dcterms:modified>
</cp:coreProperties>
</file>