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9" r:id="rId15"/>
    <p:sldId id="280" r:id="rId16"/>
    <p:sldId id="282" r:id="rId17"/>
    <p:sldId id="283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570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7430-87DD-4CF7-98EA-0207D71261A1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A835-0799-4D29-91FB-606C05E0DF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7430-87DD-4CF7-98EA-0207D71261A1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A835-0799-4D29-91FB-606C05E0D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7430-87DD-4CF7-98EA-0207D71261A1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A835-0799-4D29-91FB-606C05E0D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7430-87DD-4CF7-98EA-0207D71261A1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A835-0799-4D29-91FB-606C05E0D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7430-87DD-4CF7-98EA-0207D71261A1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A835-0799-4D29-91FB-606C05E0DF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7430-87DD-4CF7-98EA-0207D71261A1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A835-0799-4D29-91FB-606C05E0D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7430-87DD-4CF7-98EA-0207D71261A1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A835-0799-4D29-91FB-606C05E0DF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7430-87DD-4CF7-98EA-0207D71261A1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A835-0799-4D29-91FB-606C05E0D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7430-87DD-4CF7-98EA-0207D71261A1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A835-0799-4D29-91FB-606C05E0D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67430-87DD-4CF7-98EA-0207D71261A1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6A835-0799-4D29-91FB-606C05E0D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/>
          <a:p>
            <a:fld id="{92767430-87DD-4CF7-98EA-0207D71261A1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/>
          <a:p>
            <a:fld id="{68D6A835-0799-4D29-91FB-606C05E0D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92767430-87DD-4CF7-98EA-0207D71261A1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68D6A835-0799-4D29-91FB-606C05E0DF6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4752"/>
            <a:ext cx="7772400" cy="1508760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ctr"/>
            <a:r>
              <a:rPr lang="en-IN" sz="2400" b="1" dirty="0">
                <a:solidFill>
                  <a:srgbClr val="002060"/>
                </a:solidFill>
              </a:rPr>
              <a:t>Dr. P. G. </a:t>
            </a:r>
            <a:r>
              <a:rPr lang="en-IN" sz="2400" b="1" dirty="0" err="1">
                <a:solidFill>
                  <a:srgbClr val="002060"/>
                </a:solidFill>
              </a:rPr>
              <a:t>Umape</a:t>
            </a:r>
            <a:endParaRPr lang="en-IN" sz="2400" b="1" dirty="0">
              <a:solidFill>
                <a:srgbClr val="002060"/>
              </a:solidFill>
            </a:endParaRPr>
          </a:p>
          <a:p>
            <a:pPr algn="ctr"/>
            <a:r>
              <a:rPr lang="en-IN" sz="2400" b="1" dirty="0">
                <a:solidFill>
                  <a:srgbClr val="002060"/>
                </a:solidFill>
              </a:rPr>
              <a:t>First Year Engineering Department</a:t>
            </a:r>
          </a:p>
          <a:p>
            <a:pPr algn="ctr"/>
            <a:r>
              <a:rPr lang="en-IN" sz="2400" b="1" dirty="0">
                <a:solidFill>
                  <a:srgbClr val="002060"/>
                </a:solidFill>
              </a:rPr>
              <a:t>PUNE INSTITUTE OF COMPUTER TECHNOLOGY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1934" y="2357430"/>
            <a:ext cx="8572560" cy="92333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1430"/>
                <a:solidFill>
                  <a:srgbClr val="C0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Unit IV : Alternative fuel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2852"/>
            <a:ext cx="7772400" cy="914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IN" b="1" dirty="0">
                <a:solidFill>
                  <a:srgbClr val="00B050"/>
                </a:solidFill>
                <a:latin typeface="+mn-lt"/>
              </a:rPr>
              <a:t>Biodiesel</a:t>
            </a:r>
            <a:endParaRPr lang="en-US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1082837"/>
            <a:ext cx="77153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>
                <a:solidFill>
                  <a:srgbClr val="92D050"/>
                </a:solidFill>
              </a:rPr>
              <a:t>This reaction results in formation of mixture of methyl or ethyl ester of long chain fatty acid called as biodiesel</a:t>
            </a:r>
            <a:r>
              <a:rPr lang="en-IN" sz="2400" dirty="0"/>
              <a:t>.</a:t>
            </a:r>
          </a:p>
          <a:p>
            <a:pPr marL="361950" indent="-3619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>
                <a:solidFill>
                  <a:srgbClr val="00B0F0"/>
                </a:solidFill>
              </a:rPr>
              <a:t>With this glycerol is produced as a by product along with small amount of soap.</a:t>
            </a:r>
          </a:p>
          <a:p>
            <a:pPr marL="361950" indent="-3619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>
                <a:solidFill>
                  <a:srgbClr val="00B050"/>
                </a:solidFill>
              </a:rPr>
              <a:t>The by products are water soluble and can be easily removed  by washing with water.</a:t>
            </a:r>
          </a:p>
          <a:p>
            <a:pPr marL="361950" indent="-3619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>
                <a:solidFill>
                  <a:srgbClr val="00B0F0"/>
                </a:solidFill>
              </a:rPr>
              <a:t>As the feedstock used to prepare biodiesel is vegetable oil or animal fat the biodiesel is a renewable source of energy.</a:t>
            </a:r>
          </a:p>
          <a:p>
            <a:pPr marL="361950" indent="-361950" algn="just">
              <a:lnSpc>
                <a:spcPct val="150000"/>
              </a:lnSpc>
              <a:buFont typeface="Wingdings" pitchFamily="2" charset="2"/>
              <a:buChar char="§"/>
            </a:pPr>
            <a:endParaRPr lang="en-IN" sz="24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2852"/>
            <a:ext cx="7772400" cy="914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IN" b="1" dirty="0">
                <a:solidFill>
                  <a:srgbClr val="00B050"/>
                </a:solidFill>
                <a:latin typeface="+mn-lt"/>
              </a:rPr>
              <a:t>Biodiesel</a:t>
            </a:r>
            <a:endParaRPr lang="en-US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9533" y="2276784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H</a:t>
            </a:r>
            <a:r>
              <a:rPr lang="en-IN" sz="2400" baseline="-25000" dirty="0"/>
              <a:t>2</a:t>
            </a:r>
            <a:r>
              <a:rPr lang="en-IN" sz="2400" dirty="0"/>
              <a:t>C</a:t>
            </a:r>
            <a:endParaRPr lang="en-US" sz="2400" baseline="-25000" dirty="0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380177" y="3072127"/>
            <a:ext cx="857256" cy="1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380177" y="4276254"/>
            <a:ext cx="857256" cy="1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9546" y="3419792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HC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309533" y="4601201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H</a:t>
            </a:r>
            <a:r>
              <a:rPr lang="en-IN" sz="2400" baseline="-25000" dirty="0"/>
              <a:t>2</a:t>
            </a:r>
            <a:r>
              <a:rPr lang="en-IN" sz="2400" dirty="0"/>
              <a:t>C</a:t>
            </a:r>
            <a:endParaRPr lang="en-US" sz="2400" baseline="-25000" dirty="0"/>
          </a:p>
        </p:txBody>
      </p:sp>
      <p:cxnSp>
        <p:nvCxnSpPr>
          <p:cNvPr id="28" name="Straight Connector 27"/>
          <p:cNvCxnSpPr/>
          <p:nvPr/>
        </p:nvCxnSpPr>
        <p:spPr>
          <a:xfrm rot="10800000">
            <a:off x="881038" y="2507618"/>
            <a:ext cx="500067" cy="253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09665" y="2286309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O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>
            <a:off x="1309665" y="3429317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O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>
            <a:off x="1309665" y="4601201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O</a:t>
            </a:r>
            <a:endParaRPr lang="en-US" sz="2400" dirty="0"/>
          </a:p>
        </p:txBody>
      </p:sp>
      <p:sp>
        <p:nvSpPr>
          <p:cNvPr id="38" name="TextBox 37"/>
          <p:cNvSpPr txBox="1"/>
          <p:nvPr/>
        </p:nvSpPr>
        <p:spPr>
          <a:xfrm>
            <a:off x="2095483" y="2276784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</a:t>
            </a:r>
            <a:endParaRPr lang="en-US" sz="2400" dirty="0"/>
          </a:p>
        </p:txBody>
      </p:sp>
      <p:sp>
        <p:nvSpPr>
          <p:cNvPr id="39" name="TextBox 38"/>
          <p:cNvSpPr txBox="1"/>
          <p:nvPr/>
        </p:nvSpPr>
        <p:spPr>
          <a:xfrm>
            <a:off x="2095483" y="3448668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</a:t>
            </a:r>
            <a:endParaRPr lang="en-US" sz="2400" dirty="0"/>
          </a:p>
        </p:txBody>
      </p:sp>
      <p:sp>
        <p:nvSpPr>
          <p:cNvPr id="40" name="TextBox 39"/>
          <p:cNvSpPr txBox="1"/>
          <p:nvPr/>
        </p:nvSpPr>
        <p:spPr>
          <a:xfrm>
            <a:off x="2095483" y="4601201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</a:t>
            </a:r>
            <a:endParaRPr lang="en-US" sz="2400" dirty="0"/>
          </a:p>
        </p:txBody>
      </p:sp>
      <p:cxnSp>
        <p:nvCxnSpPr>
          <p:cNvPr id="50" name="Straight Connector 49"/>
          <p:cNvCxnSpPr/>
          <p:nvPr/>
        </p:nvCxnSpPr>
        <p:spPr>
          <a:xfrm rot="10800000">
            <a:off x="881038" y="3643631"/>
            <a:ext cx="500067" cy="253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10800000">
            <a:off x="881038" y="4836496"/>
            <a:ext cx="500067" cy="253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10800000">
            <a:off x="1666854" y="2510148"/>
            <a:ext cx="500067" cy="253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10800000">
            <a:off x="1666854" y="3646161"/>
            <a:ext cx="500067" cy="253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10800000">
            <a:off x="1666854" y="4839026"/>
            <a:ext cx="500067" cy="253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rot="5400000" flipH="1" flipV="1">
            <a:off x="2202640" y="2283134"/>
            <a:ext cx="214314" cy="1588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rot="5400000" flipH="1" flipV="1">
            <a:off x="2201846" y="3454717"/>
            <a:ext cx="214314" cy="1588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 flipH="1" flipV="1">
            <a:off x="2203434" y="4597725"/>
            <a:ext cx="214314" cy="1588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2095483" y="1815119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O</a:t>
            </a:r>
            <a:endParaRPr 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2095483" y="3010515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O</a:t>
            </a:r>
            <a:endParaRPr lang="en-US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2095483" y="4153523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O</a:t>
            </a:r>
            <a:endParaRPr lang="en-US" sz="2400" dirty="0"/>
          </a:p>
        </p:txBody>
      </p:sp>
      <p:cxnSp>
        <p:nvCxnSpPr>
          <p:cNvPr id="64" name="Straight Connector 63"/>
          <p:cNvCxnSpPr/>
          <p:nvPr/>
        </p:nvCxnSpPr>
        <p:spPr>
          <a:xfrm rot="10800000">
            <a:off x="2381236" y="2510148"/>
            <a:ext cx="500067" cy="253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rot="10800000">
            <a:off x="2390760" y="3674437"/>
            <a:ext cx="500067" cy="253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10800000">
            <a:off x="2381235" y="4836495"/>
            <a:ext cx="500067" cy="253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786050" y="2276784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R</a:t>
            </a:r>
            <a:r>
              <a:rPr lang="en-IN" sz="2400" baseline="-25000" dirty="0"/>
              <a:t>1</a:t>
            </a:r>
            <a:endParaRPr lang="en-US" sz="2400" baseline="-25000" dirty="0"/>
          </a:p>
        </p:txBody>
      </p:sp>
      <p:sp>
        <p:nvSpPr>
          <p:cNvPr id="68" name="TextBox 67"/>
          <p:cNvSpPr txBox="1"/>
          <p:nvPr/>
        </p:nvSpPr>
        <p:spPr>
          <a:xfrm>
            <a:off x="2786050" y="3448359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R</a:t>
            </a:r>
            <a:r>
              <a:rPr lang="en-IN" sz="2400" baseline="-25000" dirty="0"/>
              <a:t>2</a:t>
            </a:r>
            <a:endParaRPr lang="en-US" sz="2400" baseline="-25000" dirty="0"/>
          </a:p>
        </p:txBody>
      </p:sp>
      <p:sp>
        <p:nvSpPr>
          <p:cNvPr id="69" name="TextBox 68"/>
          <p:cNvSpPr txBox="1"/>
          <p:nvPr/>
        </p:nvSpPr>
        <p:spPr>
          <a:xfrm>
            <a:off x="2781288" y="4610409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R</a:t>
            </a:r>
            <a:r>
              <a:rPr lang="en-IN" sz="2400" baseline="-25000" dirty="0"/>
              <a:t>3</a:t>
            </a:r>
            <a:endParaRPr lang="en-US" sz="2400" baseline="-25000" dirty="0"/>
          </a:p>
        </p:txBody>
      </p:sp>
      <p:cxnSp>
        <p:nvCxnSpPr>
          <p:cNvPr id="71" name="Straight Arrow Connector 70"/>
          <p:cNvCxnSpPr/>
          <p:nvPr/>
        </p:nvCxnSpPr>
        <p:spPr>
          <a:xfrm>
            <a:off x="3257541" y="3714752"/>
            <a:ext cx="1643074" cy="1588"/>
          </a:xfrm>
          <a:prstGeom prst="straightConnector1">
            <a:avLst/>
          </a:prstGeom>
          <a:ln w="82550">
            <a:solidFill>
              <a:srgbClr val="00B0F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3286116" y="2786058"/>
            <a:ext cx="1285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Na/ NaOCH</a:t>
            </a:r>
            <a:r>
              <a:rPr lang="en-IN" sz="2400" baseline="-25000" dirty="0"/>
              <a:t>3</a:t>
            </a:r>
            <a:endParaRPr lang="en-US" sz="2400" baseline="-25000" dirty="0"/>
          </a:p>
        </p:txBody>
      </p:sp>
      <p:sp>
        <p:nvSpPr>
          <p:cNvPr id="73" name="TextBox 72"/>
          <p:cNvSpPr txBox="1"/>
          <p:nvPr/>
        </p:nvSpPr>
        <p:spPr>
          <a:xfrm>
            <a:off x="2928926" y="3824591"/>
            <a:ext cx="2000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>
                <a:latin typeface="+mj-lt"/>
              </a:rPr>
              <a:t>3 CH</a:t>
            </a:r>
            <a:r>
              <a:rPr lang="en-IN" sz="2400" baseline="-25000" dirty="0">
                <a:latin typeface="+mj-lt"/>
              </a:rPr>
              <a:t>3</a:t>
            </a:r>
            <a:r>
              <a:rPr lang="en-IN" sz="2400" dirty="0">
                <a:latin typeface="+mj-lt"/>
              </a:rPr>
              <a:t>OH</a:t>
            </a:r>
            <a:endParaRPr lang="en-US" sz="2400" dirty="0">
              <a:latin typeface="+mj-lt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810127" y="2276784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H</a:t>
            </a:r>
            <a:r>
              <a:rPr lang="en-IN" sz="2400" baseline="-25000" dirty="0"/>
              <a:t>2</a:t>
            </a:r>
            <a:r>
              <a:rPr lang="en-IN" sz="2400" dirty="0"/>
              <a:t>C</a:t>
            </a:r>
            <a:endParaRPr lang="en-US" sz="2400" baseline="-25000" dirty="0"/>
          </a:p>
        </p:txBody>
      </p:sp>
      <p:cxnSp>
        <p:nvCxnSpPr>
          <p:cNvPr id="75" name="Straight Connector 74"/>
          <p:cNvCxnSpPr/>
          <p:nvPr/>
        </p:nvCxnSpPr>
        <p:spPr>
          <a:xfrm rot="5400000">
            <a:off x="4880771" y="3072127"/>
            <a:ext cx="857256" cy="1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5400000">
            <a:off x="4880771" y="4276254"/>
            <a:ext cx="857256" cy="158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>
            <a:off x="4910140" y="3419792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HC</a:t>
            </a:r>
            <a:endParaRPr lang="en-US" sz="2400" baseline="-25000" dirty="0"/>
          </a:p>
        </p:txBody>
      </p:sp>
      <p:sp>
        <p:nvSpPr>
          <p:cNvPr id="78" name="TextBox 77"/>
          <p:cNvSpPr txBox="1"/>
          <p:nvPr/>
        </p:nvSpPr>
        <p:spPr>
          <a:xfrm>
            <a:off x="4810127" y="4601201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H</a:t>
            </a:r>
            <a:r>
              <a:rPr lang="en-IN" sz="2400" baseline="-25000" dirty="0"/>
              <a:t>2</a:t>
            </a:r>
            <a:r>
              <a:rPr lang="en-IN" sz="2400" dirty="0"/>
              <a:t>C</a:t>
            </a:r>
            <a:endParaRPr lang="en-US" sz="2400" baseline="-25000" dirty="0"/>
          </a:p>
        </p:txBody>
      </p:sp>
      <p:cxnSp>
        <p:nvCxnSpPr>
          <p:cNvPr id="79" name="Straight Connector 78"/>
          <p:cNvCxnSpPr/>
          <p:nvPr/>
        </p:nvCxnSpPr>
        <p:spPr>
          <a:xfrm rot="10800000">
            <a:off x="5381632" y="2507618"/>
            <a:ext cx="500067" cy="253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810258" y="2286309"/>
            <a:ext cx="61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OH</a:t>
            </a:r>
            <a:endParaRPr lang="en-US" sz="2400" dirty="0"/>
          </a:p>
        </p:txBody>
      </p:sp>
      <p:sp>
        <p:nvSpPr>
          <p:cNvPr id="81" name="TextBox 80"/>
          <p:cNvSpPr txBox="1"/>
          <p:nvPr/>
        </p:nvSpPr>
        <p:spPr>
          <a:xfrm>
            <a:off x="5810258" y="3429317"/>
            <a:ext cx="61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OH</a:t>
            </a:r>
            <a:endParaRPr lang="en-US" sz="2400" dirty="0"/>
          </a:p>
        </p:txBody>
      </p:sp>
      <p:sp>
        <p:nvSpPr>
          <p:cNvPr id="82" name="TextBox 81"/>
          <p:cNvSpPr txBox="1"/>
          <p:nvPr/>
        </p:nvSpPr>
        <p:spPr>
          <a:xfrm>
            <a:off x="5810258" y="4601201"/>
            <a:ext cx="619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OH</a:t>
            </a:r>
            <a:endParaRPr lang="en-US" sz="2400" dirty="0"/>
          </a:p>
        </p:txBody>
      </p:sp>
      <p:sp>
        <p:nvSpPr>
          <p:cNvPr id="83" name="TextBox 82"/>
          <p:cNvSpPr txBox="1"/>
          <p:nvPr/>
        </p:nvSpPr>
        <p:spPr>
          <a:xfrm>
            <a:off x="7881961" y="2276784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</a:t>
            </a:r>
            <a:endParaRPr lang="en-US" sz="2400" dirty="0"/>
          </a:p>
        </p:txBody>
      </p:sp>
      <p:sp>
        <p:nvSpPr>
          <p:cNvPr id="84" name="TextBox 83"/>
          <p:cNvSpPr txBox="1"/>
          <p:nvPr/>
        </p:nvSpPr>
        <p:spPr>
          <a:xfrm>
            <a:off x="7881961" y="3448668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</a:t>
            </a:r>
            <a:endParaRPr lang="en-US" sz="2400" dirty="0"/>
          </a:p>
        </p:txBody>
      </p:sp>
      <p:sp>
        <p:nvSpPr>
          <p:cNvPr id="85" name="TextBox 84"/>
          <p:cNvSpPr txBox="1"/>
          <p:nvPr/>
        </p:nvSpPr>
        <p:spPr>
          <a:xfrm>
            <a:off x="7881961" y="4601201"/>
            <a:ext cx="42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</a:t>
            </a:r>
            <a:endParaRPr lang="en-US" sz="2400" dirty="0"/>
          </a:p>
        </p:txBody>
      </p:sp>
      <p:cxnSp>
        <p:nvCxnSpPr>
          <p:cNvPr id="86" name="Straight Connector 85"/>
          <p:cNvCxnSpPr/>
          <p:nvPr/>
        </p:nvCxnSpPr>
        <p:spPr>
          <a:xfrm rot="10800000">
            <a:off x="5381632" y="3643631"/>
            <a:ext cx="500067" cy="253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10800000">
            <a:off x="5381632" y="4836496"/>
            <a:ext cx="500067" cy="253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rot="10800000">
            <a:off x="7453332" y="2510148"/>
            <a:ext cx="500067" cy="253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rot="10800000">
            <a:off x="7453332" y="3646161"/>
            <a:ext cx="500067" cy="253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10800000">
            <a:off x="7453332" y="4839026"/>
            <a:ext cx="500067" cy="253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rot="5400000" flipH="1" flipV="1">
            <a:off x="7989118" y="2283134"/>
            <a:ext cx="214314" cy="1588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rot="5400000" flipH="1" flipV="1">
            <a:off x="7978799" y="3454717"/>
            <a:ext cx="214314" cy="1588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rot="5400000" flipH="1" flipV="1">
            <a:off x="7989912" y="4597725"/>
            <a:ext cx="214314" cy="1588"/>
          </a:xfrm>
          <a:prstGeom prst="line">
            <a:avLst/>
          </a:prstGeom>
          <a:ln w="762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7881961" y="1815119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O</a:t>
            </a:r>
            <a:endParaRPr lang="en-US" sz="2400" dirty="0"/>
          </a:p>
        </p:txBody>
      </p:sp>
      <p:sp>
        <p:nvSpPr>
          <p:cNvPr id="95" name="TextBox 94"/>
          <p:cNvSpPr txBox="1"/>
          <p:nvPr/>
        </p:nvSpPr>
        <p:spPr>
          <a:xfrm>
            <a:off x="7881961" y="3010515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O</a:t>
            </a:r>
            <a:endParaRPr lang="en-US" sz="2400" dirty="0"/>
          </a:p>
        </p:txBody>
      </p:sp>
      <p:sp>
        <p:nvSpPr>
          <p:cNvPr id="96" name="TextBox 95"/>
          <p:cNvSpPr txBox="1"/>
          <p:nvPr/>
        </p:nvSpPr>
        <p:spPr>
          <a:xfrm>
            <a:off x="7881961" y="4153523"/>
            <a:ext cx="357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O</a:t>
            </a:r>
            <a:endParaRPr lang="en-US" sz="2400" dirty="0"/>
          </a:p>
        </p:txBody>
      </p:sp>
      <p:cxnSp>
        <p:nvCxnSpPr>
          <p:cNvPr id="97" name="Straight Connector 96"/>
          <p:cNvCxnSpPr/>
          <p:nvPr/>
        </p:nvCxnSpPr>
        <p:spPr>
          <a:xfrm rot="10800000">
            <a:off x="8167714" y="2510148"/>
            <a:ext cx="500067" cy="253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10800000">
            <a:off x="8177238" y="3674437"/>
            <a:ext cx="500067" cy="253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rot="10800000">
            <a:off x="8167713" y="4836495"/>
            <a:ext cx="500067" cy="253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8572528" y="2276784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R</a:t>
            </a:r>
            <a:r>
              <a:rPr lang="en-IN" sz="2400" baseline="-25000" dirty="0"/>
              <a:t>1</a:t>
            </a:r>
            <a:endParaRPr lang="en-US" sz="2400" baseline="-25000" dirty="0"/>
          </a:p>
        </p:txBody>
      </p:sp>
      <p:sp>
        <p:nvSpPr>
          <p:cNvPr id="101" name="TextBox 100"/>
          <p:cNvSpPr txBox="1"/>
          <p:nvPr/>
        </p:nvSpPr>
        <p:spPr>
          <a:xfrm>
            <a:off x="8572528" y="3448359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R</a:t>
            </a:r>
            <a:r>
              <a:rPr lang="en-IN" sz="2400" baseline="-25000" dirty="0"/>
              <a:t>2</a:t>
            </a:r>
            <a:endParaRPr lang="en-US" sz="2400" baseline="-25000" dirty="0"/>
          </a:p>
        </p:txBody>
      </p:sp>
      <p:sp>
        <p:nvSpPr>
          <p:cNvPr id="102" name="TextBox 101"/>
          <p:cNvSpPr txBox="1"/>
          <p:nvPr/>
        </p:nvSpPr>
        <p:spPr>
          <a:xfrm>
            <a:off x="8567766" y="4610409"/>
            <a:ext cx="714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R</a:t>
            </a:r>
            <a:r>
              <a:rPr lang="en-IN" sz="2400" baseline="-25000" dirty="0"/>
              <a:t>3</a:t>
            </a:r>
            <a:endParaRPr lang="en-US" sz="2400" baseline="-25000" dirty="0"/>
          </a:p>
        </p:txBody>
      </p:sp>
      <p:sp>
        <p:nvSpPr>
          <p:cNvPr id="103" name="TextBox 102"/>
          <p:cNvSpPr txBox="1"/>
          <p:nvPr/>
        </p:nvSpPr>
        <p:spPr>
          <a:xfrm>
            <a:off x="6700853" y="2295818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CH</a:t>
            </a:r>
            <a:r>
              <a:rPr lang="en-IN" sz="2400" baseline="-25000" dirty="0"/>
              <a:t>3</a:t>
            </a:r>
            <a:r>
              <a:rPr lang="en-IN" sz="2400" dirty="0"/>
              <a:t>O</a:t>
            </a:r>
            <a:endParaRPr lang="en-US" sz="2400" dirty="0"/>
          </a:p>
        </p:txBody>
      </p:sp>
      <p:sp>
        <p:nvSpPr>
          <p:cNvPr id="104" name="TextBox 103"/>
          <p:cNvSpPr txBox="1"/>
          <p:nvPr/>
        </p:nvSpPr>
        <p:spPr>
          <a:xfrm>
            <a:off x="6691327" y="3395963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CH</a:t>
            </a:r>
            <a:r>
              <a:rPr lang="en-IN" sz="2400" baseline="-25000" dirty="0"/>
              <a:t>3</a:t>
            </a:r>
            <a:r>
              <a:rPr lang="en-IN" sz="2400" dirty="0"/>
              <a:t>O</a:t>
            </a:r>
            <a:endParaRPr lang="en-US" sz="2400" dirty="0"/>
          </a:p>
        </p:txBody>
      </p:sp>
      <p:sp>
        <p:nvSpPr>
          <p:cNvPr id="105" name="TextBox 104"/>
          <p:cNvSpPr txBox="1"/>
          <p:nvPr/>
        </p:nvSpPr>
        <p:spPr>
          <a:xfrm>
            <a:off x="6696090" y="4610100"/>
            <a:ext cx="9286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CH</a:t>
            </a:r>
            <a:r>
              <a:rPr lang="en-IN" sz="2400" baseline="-25000" dirty="0"/>
              <a:t>3</a:t>
            </a:r>
            <a:r>
              <a:rPr lang="en-IN" sz="2400" dirty="0"/>
              <a:t>O</a:t>
            </a:r>
            <a:endParaRPr lang="en-US" sz="2400" dirty="0"/>
          </a:p>
        </p:txBody>
      </p:sp>
      <p:sp>
        <p:nvSpPr>
          <p:cNvPr id="107" name="TextBox 106"/>
          <p:cNvSpPr txBox="1"/>
          <p:nvPr/>
        </p:nvSpPr>
        <p:spPr>
          <a:xfrm>
            <a:off x="6286512" y="3214686"/>
            <a:ext cx="5000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C00000"/>
                </a:solidFill>
              </a:rPr>
              <a:t>+</a:t>
            </a:r>
            <a:endParaRPr lang="en-US" sz="4800" dirty="0">
              <a:solidFill>
                <a:srgbClr val="C0000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428596" y="1857364"/>
            <a:ext cx="1285884" cy="335758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1928794" y="1857364"/>
            <a:ext cx="1285884" cy="3357586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3" name="Straight Connector 112"/>
          <p:cNvCxnSpPr>
            <a:stCxn id="111" idx="0"/>
          </p:cNvCxnSpPr>
          <p:nvPr/>
        </p:nvCxnSpPr>
        <p:spPr>
          <a:xfrm rot="5400000" flipH="1" flipV="1">
            <a:off x="2428860" y="1714488"/>
            <a:ext cx="285752" cy="1588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2552686" y="1571612"/>
            <a:ext cx="5143536" cy="1588"/>
          </a:xfrm>
          <a:prstGeom prst="line">
            <a:avLst/>
          </a:prstGeom>
          <a:ln w="508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6715140" y="1857364"/>
            <a:ext cx="2286016" cy="3357586"/>
          </a:xfrm>
          <a:prstGeom prst="rect">
            <a:avLst/>
          </a:prstGeom>
          <a:noFill/>
          <a:ln w="508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3" name="Straight Arrow Connector 122"/>
          <p:cNvCxnSpPr/>
          <p:nvPr/>
        </p:nvCxnSpPr>
        <p:spPr>
          <a:xfrm rot="5400000">
            <a:off x="7529533" y="1714488"/>
            <a:ext cx="286546" cy="794"/>
          </a:xfrm>
          <a:prstGeom prst="straightConnector1">
            <a:avLst/>
          </a:prstGeom>
          <a:ln w="508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/>
          <p:nvPr/>
        </p:nvCxnSpPr>
        <p:spPr>
          <a:xfrm rot="5400000" flipH="1" flipV="1">
            <a:off x="821505" y="5464983"/>
            <a:ext cx="500066" cy="158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/>
          <p:nvPr/>
        </p:nvCxnSpPr>
        <p:spPr>
          <a:xfrm>
            <a:off x="1062013" y="5715016"/>
            <a:ext cx="4581557" cy="1588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133"/>
          <p:cNvSpPr/>
          <p:nvPr/>
        </p:nvSpPr>
        <p:spPr>
          <a:xfrm>
            <a:off x="4857752" y="1857364"/>
            <a:ext cx="1509723" cy="335758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6" name="Straight Arrow Connector 135"/>
          <p:cNvCxnSpPr/>
          <p:nvPr/>
        </p:nvCxnSpPr>
        <p:spPr>
          <a:xfrm rot="5400000" flipH="1" flipV="1">
            <a:off x="5393934" y="5490304"/>
            <a:ext cx="500066" cy="794"/>
          </a:xfrm>
          <a:prstGeom prst="straightConnector1">
            <a:avLst/>
          </a:prstGeom>
          <a:ln w="508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/>
          <p:cNvSpPr/>
          <p:nvPr/>
        </p:nvSpPr>
        <p:spPr>
          <a:xfrm>
            <a:off x="500034" y="5857892"/>
            <a:ext cx="2643206" cy="857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Vegetable oil </a:t>
            </a:r>
          </a:p>
          <a:p>
            <a:pPr algn="ctr"/>
            <a:r>
              <a:rPr lang="en-IN" sz="2400" dirty="0"/>
              <a:t>or Animal fat</a:t>
            </a:r>
            <a:endParaRPr lang="en-US" sz="2400" dirty="0"/>
          </a:p>
        </p:txBody>
      </p:sp>
      <p:sp>
        <p:nvSpPr>
          <p:cNvPr id="139" name="Rectangle 138"/>
          <p:cNvSpPr/>
          <p:nvPr/>
        </p:nvSpPr>
        <p:spPr>
          <a:xfrm>
            <a:off x="7215206" y="5857892"/>
            <a:ext cx="1571636" cy="857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Biodiesel</a:t>
            </a:r>
            <a:endParaRPr lang="en-US" sz="2400" dirty="0"/>
          </a:p>
        </p:txBody>
      </p:sp>
      <p:sp>
        <p:nvSpPr>
          <p:cNvPr id="140" name="Rectangle 139"/>
          <p:cNvSpPr/>
          <p:nvPr/>
        </p:nvSpPr>
        <p:spPr>
          <a:xfrm>
            <a:off x="4857752" y="5857892"/>
            <a:ext cx="1571636" cy="857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Glycerol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16" grpId="0"/>
      <p:bldP spid="32" grpId="0"/>
      <p:bldP spid="33" grpId="0"/>
      <p:bldP spid="34" grpId="0"/>
      <p:bldP spid="38" grpId="0"/>
      <p:bldP spid="39" grpId="0"/>
      <p:bldP spid="40" grpId="0"/>
      <p:bldP spid="61" grpId="0"/>
      <p:bldP spid="62" grpId="0"/>
      <p:bldP spid="63" grpId="0"/>
      <p:bldP spid="67" grpId="0"/>
      <p:bldP spid="68" grpId="0"/>
      <p:bldP spid="69" grpId="0"/>
      <p:bldP spid="72" grpId="0"/>
      <p:bldP spid="73" grpId="0"/>
      <p:bldP spid="74" grpId="0"/>
      <p:bldP spid="77" grpId="0"/>
      <p:bldP spid="78" grpId="0"/>
      <p:bldP spid="80" grpId="0"/>
      <p:bldP spid="81" grpId="0"/>
      <p:bldP spid="82" grpId="0"/>
      <p:bldP spid="83" grpId="0"/>
      <p:bldP spid="84" grpId="0"/>
      <p:bldP spid="85" grpId="0"/>
      <p:bldP spid="94" grpId="0"/>
      <p:bldP spid="95" grpId="0"/>
      <p:bldP spid="96" grpId="0"/>
      <p:bldP spid="100" grpId="0"/>
      <p:bldP spid="101" grpId="0"/>
      <p:bldP spid="102" grpId="0"/>
      <p:bldP spid="103" grpId="0"/>
      <p:bldP spid="104" grpId="0"/>
      <p:bldP spid="105" grpId="0"/>
      <p:bldP spid="107" grpId="0"/>
      <p:bldP spid="110" grpId="0" animBg="1"/>
      <p:bldP spid="111" grpId="0" animBg="1"/>
      <p:bldP spid="118" grpId="0" animBg="1"/>
      <p:bldP spid="134" grpId="0" animBg="1"/>
      <p:bldP spid="138" grpId="0" animBg="1"/>
      <p:bldP spid="139" grpId="0" animBg="1"/>
      <p:bldP spid="14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2852"/>
            <a:ext cx="7772400" cy="914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IN" b="1" dirty="0">
                <a:solidFill>
                  <a:srgbClr val="00B050"/>
                </a:solidFill>
                <a:latin typeface="+mn-lt"/>
              </a:rPr>
              <a:t>Biodiesel</a:t>
            </a:r>
            <a:endParaRPr lang="en-US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1082837"/>
            <a:ext cx="8001056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 algn="just">
              <a:lnSpc>
                <a:spcPct val="150000"/>
              </a:lnSpc>
            </a:pPr>
            <a:r>
              <a:rPr lang="en-IN" sz="2400" dirty="0">
                <a:solidFill>
                  <a:srgbClr val="00B0F0"/>
                </a:solidFill>
              </a:rPr>
              <a:t>Procedure:</a:t>
            </a:r>
          </a:p>
          <a:p>
            <a:pPr marL="361950" indent="-3619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Take the non edible oil or animal fat filter it to  remove suspended impurities from it.</a:t>
            </a:r>
          </a:p>
          <a:p>
            <a:pPr marL="361950" indent="-3619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Add this oil or fat in the reaction vessel and heat it at 11o </a:t>
            </a:r>
            <a:r>
              <a:rPr lang="en-IN" sz="2400" baseline="30000" dirty="0" err="1"/>
              <a:t>o</a:t>
            </a:r>
            <a:r>
              <a:rPr lang="en-IN" sz="2400" dirty="0" err="1"/>
              <a:t>C</a:t>
            </a:r>
            <a:r>
              <a:rPr lang="en-IN" sz="2400" dirty="0"/>
              <a:t>  to remove moisture.</a:t>
            </a:r>
          </a:p>
          <a:p>
            <a:pPr marL="361950" indent="-3619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Cool to room temperature and add methanol in it(20% of oil or fat).</a:t>
            </a:r>
          </a:p>
          <a:p>
            <a:pPr marL="361950" indent="-3619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Then add sodium or sodium </a:t>
            </a:r>
            <a:r>
              <a:rPr lang="en-IN" sz="2400" dirty="0" err="1"/>
              <a:t>methoxide</a:t>
            </a:r>
            <a:r>
              <a:rPr lang="en-IN" sz="2400" dirty="0"/>
              <a:t> about 2% of oil or fat.</a:t>
            </a:r>
          </a:p>
          <a:p>
            <a:pPr marL="361950" indent="-3619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Heat the reaction mixture at 60-70 </a:t>
            </a:r>
            <a:r>
              <a:rPr lang="en-IN" sz="2400" baseline="30000" dirty="0"/>
              <a:t>0</a:t>
            </a:r>
            <a:r>
              <a:rPr lang="en-IN" sz="2400" dirty="0"/>
              <a:t>C for 1 to 7 h.</a:t>
            </a:r>
          </a:p>
          <a:p>
            <a:pPr marL="361950" indent="-361950" algn="just">
              <a:lnSpc>
                <a:spcPct val="150000"/>
              </a:lnSpc>
              <a:buFont typeface="Wingdings" pitchFamily="2" charset="2"/>
              <a:buChar char="§"/>
            </a:pPr>
            <a:endParaRPr lang="en-IN" sz="2400" dirty="0"/>
          </a:p>
          <a:p>
            <a:pPr marL="361950" indent="-361950" algn="just">
              <a:lnSpc>
                <a:spcPct val="150000"/>
              </a:lnSpc>
              <a:buFont typeface="Wingdings" pitchFamily="2" charset="2"/>
              <a:buChar char="§"/>
            </a:pPr>
            <a:endParaRPr lang="en-IN" sz="2400" dirty="0"/>
          </a:p>
          <a:p>
            <a:pPr marL="361950" indent="-361950" algn="just">
              <a:lnSpc>
                <a:spcPct val="150000"/>
              </a:lnSpc>
              <a:buFont typeface="Wingdings" pitchFamily="2" charset="2"/>
              <a:buChar char="§"/>
            </a:pPr>
            <a:endParaRPr lang="en-IN" sz="24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2852"/>
            <a:ext cx="7772400" cy="914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IN" b="1" dirty="0">
                <a:solidFill>
                  <a:srgbClr val="00B050"/>
                </a:solidFill>
                <a:latin typeface="+mn-lt"/>
              </a:rPr>
              <a:t>Biodiesel</a:t>
            </a:r>
            <a:endParaRPr lang="en-US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1082837"/>
            <a:ext cx="800105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 algn="just">
              <a:lnSpc>
                <a:spcPct val="150000"/>
              </a:lnSpc>
            </a:pPr>
            <a:r>
              <a:rPr lang="en-IN" sz="2400" dirty="0">
                <a:solidFill>
                  <a:srgbClr val="00B0F0"/>
                </a:solidFill>
              </a:rPr>
              <a:t>Procedure:</a:t>
            </a:r>
          </a:p>
          <a:p>
            <a:pPr marL="361950" indent="-3619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Time required to complete the reaction depends on vegetable oil or animal fat used for the reaction.</a:t>
            </a:r>
          </a:p>
          <a:p>
            <a:pPr marL="361950" indent="-3619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After completion of reaction cool the reaction mass to room temperature, add water to the reaction mass stir well and separate non aqueous layer (Biodiesel).</a:t>
            </a:r>
          </a:p>
          <a:p>
            <a:pPr marL="361950" indent="-3619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Dry the biodiesel and add antioxidant so as to avoid oxidation of biodiesel and to impart stability.</a:t>
            </a:r>
          </a:p>
          <a:p>
            <a:pPr marL="361950" indent="-3619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 The biodiesel can be directly used or blended with diesel as a I.C. engine fuel.</a:t>
            </a:r>
          </a:p>
          <a:p>
            <a:pPr marL="361950" indent="-361950" algn="just">
              <a:lnSpc>
                <a:spcPct val="150000"/>
              </a:lnSpc>
              <a:buFont typeface="Wingdings" pitchFamily="2" charset="2"/>
              <a:buChar char="§"/>
            </a:pPr>
            <a:endParaRPr lang="en-IN" sz="2400" dirty="0"/>
          </a:p>
          <a:p>
            <a:pPr marL="361950" indent="-361950" algn="just">
              <a:lnSpc>
                <a:spcPct val="150000"/>
              </a:lnSpc>
              <a:buFont typeface="Wingdings" pitchFamily="2" charset="2"/>
              <a:buChar char="§"/>
            </a:pPr>
            <a:endParaRPr lang="en-IN" sz="24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2852"/>
            <a:ext cx="7772400" cy="914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IN" b="1" dirty="0">
                <a:solidFill>
                  <a:srgbClr val="00B050"/>
                </a:solidFill>
                <a:latin typeface="+mn-lt"/>
              </a:rPr>
              <a:t>Biodiesel</a:t>
            </a:r>
            <a:endParaRPr lang="en-US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57224" y="1110509"/>
            <a:ext cx="78581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B0F0"/>
                </a:solidFill>
              </a:rPr>
              <a:t>Advantages of Biodiesel:</a:t>
            </a:r>
          </a:p>
          <a:p>
            <a:pPr marL="361950" indent="-3619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/>
              <a:t>Biodiesel is used as a fuel in diesel engine either mixing with diesel or directly, If 20% of biodiesel is used then it is denoted as B20</a:t>
            </a:r>
          </a:p>
          <a:p>
            <a:pPr marL="361950" indent="-3619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/>
              <a:t>It has high </a:t>
            </a:r>
            <a:r>
              <a:rPr lang="en-US" sz="2400" dirty="0" err="1"/>
              <a:t>Cetane</a:t>
            </a:r>
            <a:r>
              <a:rPr lang="en-US" sz="2400" dirty="0"/>
              <a:t> Number 46 to 54 </a:t>
            </a:r>
          </a:p>
          <a:p>
            <a:pPr marL="361950" indent="-3619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/>
              <a:t>Calorific value of biodiesel is high CV 40kJ/gm</a:t>
            </a:r>
          </a:p>
          <a:p>
            <a:pPr marL="361950" indent="-3619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/>
              <a:t>Oxygen content in biodiesel helps for complete combustion, hence it is a clean fuel</a:t>
            </a:r>
          </a:p>
          <a:p>
            <a:pPr marL="361950" indent="-3619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Due to its oiliness it acts as a lubricant</a:t>
            </a:r>
          </a:p>
          <a:p>
            <a:pPr marL="361950" indent="-3619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It is a renewable source of energy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2852"/>
            <a:ext cx="7772400" cy="914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IN" b="1" dirty="0">
                <a:solidFill>
                  <a:srgbClr val="00B050"/>
                </a:solidFill>
                <a:latin typeface="+mn-lt"/>
              </a:rPr>
              <a:t>Biodiesel</a:t>
            </a:r>
            <a:endParaRPr lang="en-US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57224" y="1110509"/>
            <a:ext cx="78581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B0F0"/>
                </a:solidFill>
              </a:rPr>
              <a:t>Advantages of Biodiesel:</a:t>
            </a:r>
          </a:p>
          <a:p>
            <a:pPr marL="361950" indent="-3619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Biodiesel is sulphur free and non toxic in nature</a:t>
            </a:r>
          </a:p>
          <a:p>
            <a:pPr marL="361950" indent="-3619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It is safe to store due to high flash point</a:t>
            </a:r>
          </a:p>
          <a:p>
            <a:pPr marL="361950" indent="-361950" algn="just">
              <a:lnSpc>
                <a:spcPct val="150000"/>
              </a:lnSpc>
            </a:pPr>
            <a:r>
              <a:rPr lang="en-IN" sz="2400" dirty="0">
                <a:solidFill>
                  <a:srgbClr val="00B0F0"/>
                </a:solidFill>
              </a:rPr>
              <a:t>Disadvantages of Biodiesel</a:t>
            </a:r>
          </a:p>
          <a:p>
            <a:pPr marL="361950" indent="-3619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Biodiesel has low pour point and cloud point hence difficult to use in colder regions.</a:t>
            </a:r>
          </a:p>
          <a:p>
            <a:pPr marL="361950" indent="-3619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It strongly adheres on metals and become gummy.</a:t>
            </a:r>
          </a:p>
          <a:p>
            <a:pPr marL="361950" indent="-3619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It has dissolving action on rubber hoses and gaskets</a:t>
            </a:r>
          </a:p>
          <a:p>
            <a:pPr marL="361950" indent="-3619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Using biodiesel as a I.C. engine fuel may lead to increased price and shortage of vegetable oil.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6" dur="8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7" dur="8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8" dur="8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2852"/>
            <a:ext cx="7772400" cy="914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IN" b="1" dirty="0">
                <a:solidFill>
                  <a:srgbClr val="00B050"/>
                </a:solidFill>
                <a:latin typeface="+mn-lt"/>
              </a:rPr>
              <a:t>Summary</a:t>
            </a:r>
            <a:endParaRPr lang="en-US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8662" y="1214422"/>
            <a:ext cx="778674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400" dirty="0"/>
              <a:t>Definition, preparation, Advantages and disadvantages of power alcohol.</a:t>
            </a:r>
          </a:p>
          <a:p>
            <a:pPr marL="361950" indent="-361950">
              <a:lnSpc>
                <a:spcPct val="150000"/>
              </a:lnSpc>
              <a:buFont typeface="Wingdings" pitchFamily="2" charset="2"/>
              <a:buChar char="ü"/>
            </a:pPr>
            <a:endParaRPr lang="en-US" sz="2400" dirty="0"/>
          </a:p>
          <a:p>
            <a:pPr marL="361950" indent="-3619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400" dirty="0"/>
              <a:t>Definition, preparation, Advantages and disadvantages of biodiesel</a:t>
            </a:r>
            <a:endParaRPr lang="en-US" sz="2400" dirty="0"/>
          </a:p>
          <a:p>
            <a:pPr marL="361950" indent="-361950">
              <a:buFont typeface="Wingdings" pitchFamily="2" charset="2"/>
              <a:buChar char="ü"/>
            </a:pP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159" y="2967335"/>
            <a:ext cx="878684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100" dirty="0">
                <a:ln w="18000">
                  <a:solidFill>
                    <a:schemeClr val="accent1">
                      <a:satMod val="200000"/>
                      <a:tint val="72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25000" dist="20000" dir="16020000" algn="tl">
                    <a:schemeClr val="accent1">
                      <a:satMod val="200000"/>
                      <a:shade val="1000"/>
                      <a:alpha val="60000"/>
                    </a:schemeClr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2852"/>
            <a:ext cx="7772400" cy="914400"/>
          </a:xfrm>
          <a:effectLst>
            <a:glow rad="101500">
              <a:schemeClr val="accent5">
                <a:alpha val="42000"/>
                <a:satMod val="120000"/>
              </a:schemeClr>
            </a:glow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+mn-lt"/>
              </a:rPr>
              <a:t>Learning Outcomes</a:t>
            </a:r>
            <a:endParaRPr lang="en-US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2984"/>
            <a:ext cx="7772400" cy="4572000"/>
          </a:xfrm>
        </p:spPr>
        <p:txBody>
          <a:bodyPr>
            <a:noAutofit/>
          </a:bodyPr>
          <a:lstStyle/>
          <a:p>
            <a:pPr marL="266700" indent="-266700" algn="just">
              <a:lnSpc>
                <a:spcPct val="150000"/>
              </a:lnSpc>
              <a:buNone/>
            </a:pPr>
            <a:r>
              <a:rPr lang="en-IN" sz="2400" b="1" dirty="0">
                <a:solidFill>
                  <a:srgbClr val="00B050"/>
                </a:solidFill>
              </a:rPr>
              <a:t>Student should know preparation, advantages and a disadvantages of </a:t>
            </a:r>
          </a:p>
          <a:p>
            <a:pPr marL="595884" lvl="1" indent="-266700" algn="just">
              <a:lnSpc>
                <a:spcPct val="150000"/>
              </a:lnSpc>
            </a:pPr>
            <a:r>
              <a:rPr lang="en-IN" sz="2400" b="1" dirty="0">
                <a:solidFill>
                  <a:srgbClr val="00B050"/>
                </a:solidFill>
              </a:rPr>
              <a:t>Power alcohol</a:t>
            </a:r>
          </a:p>
          <a:p>
            <a:pPr marL="595884" lvl="1" indent="-266700" algn="just">
              <a:lnSpc>
                <a:spcPct val="150000"/>
              </a:lnSpc>
            </a:pPr>
            <a:r>
              <a:rPr lang="en-IN" sz="2400" b="1" dirty="0">
                <a:solidFill>
                  <a:srgbClr val="00B050"/>
                </a:solidFill>
              </a:rPr>
              <a:t>Biodiesel </a:t>
            </a:r>
            <a:endParaRPr lang="en-US" sz="24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2852"/>
            <a:ext cx="7772400" cy="914400"/>
          </a:xfrm>
          <a:effectLst>
            <a:glow rad="101500">
              <a:schemeClr val="accent5">
                <a:alpha val="42000"/>
                <a:satMod val="120000"/>
              </a:schemeClr>
            </a:glow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IN" b="1" dirty="0">
                <a:solidFill>
                  <a:srgbClr val="FFFF00"/>
                </a:solidFill>
                <a:latin typeface="+mn-lt"/>
              </a:rPr>
              <a:t>Power Alcohol</a:t>
            </a:r>
            <a:endParaRPr lang="en-US" b="1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142984"/>
            <a:ext cx="7772400" cy="4572000"/>
          </a:xfrm>
        </p:spPr>
        <p:txBody>
          <a:bodyPr>
            <a:noAutofit/>
          </a:bodyPr>
          <a:lstStyle/>
          <a:p>
            <a:pPr marL="361950" indent="-361950" algn="just"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</a:rPr>
              <a:t>When ethyl alcohol (5% - 25%) is used as a fuel by mixing with petrol in I. C. engine then it is called as power alcohol.</a:t>
            </a:r>
          </a:p>
          <a:p>
            <a:pPr marL="361950" indent="-361950" algn="just">
              <a:lnSpc>
                <a:spcPct val="150000"/>
              </a:lnSpc>
            </a:pPr>
            <a:r>
              <a:rPr lang="en-IN" sz="2400" dirty="0"/>
              <a:t>Cheapest method to produce the power alcohol is the fermentation method </a:t>
            </a:r>
            <a:r>
              <a:rPr lang="en-US" sz="2400" dirty="0"/>
              <a:t>of molasses, starch, carbohydrates on large scale</a:t>
            </a:r>
            <a:r>
              <a:rPr lang="en-IN" sz="2400" dirty="0"/>
              <a:t>.</a:t>
            </a:r>
          </a:p>
          <a:p>
            <a:pPr marL="361950" indent="-361950" algn="just">
              <a:lnSpc>
                <a:spcPct val="150000"/>
              </a:lnSpc>
            </a:pPr>
            <a:r>
              <a:rPr lang="en-IN" sz="2400" dirty="0"/>
              <a:t>As it can be produced from natural feed stock it is a renewable fuel.</a:t>
            </a:r>
          </a:p>
          <a:p>
            <a:pPr marL="361950" indent="-361950" algn="just">
              <a:lnSpc>
                <a:spcPct val="150000"/>
              </a:lnSpc>
            </a:pPr>
            <a:r>
              <a:rPr lang="en-IN" sz="2400" dirty="0"/>
              <a:t>The ethyl alcohol required for the I.C. engine should have high purity and must be free from moisture.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2852"/>
            <a:ext cx="7772400" cy="914400"/>
          </a:xfrm>
          <a:effectLst>
            <a:glow rad="101500">
              <a:schemeClr val="accent5">
                <a:alpha val="42000"/>
                <a:satMod val="120000"/>
              </a:schemeClr>
            </a:glow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IN" b="1" dirty="0">
                <a:solidFill>
                  <a:srgbClr val="FFFF00"/>
                </a:solidFill>
                <a:latin typeface="+mn-lt"/>
              </a:rPr>
              <a:t>Power Alcohol</a:t>
            </a:r>
            <a:endParaRPr lang="en-US" b="1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28662" y="1166842"/>
            <a:ext cx="77867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Production of Ethyl alcohol:</a:t>
            </a:r>
          </a:p>
          <a:p>
            <a:pPr defTabSz="0"/>
            <a:r>
              <a:rPr lang="en-US" dirty="0"/>
              <a:t>		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00034" y="2214554"/>
            <a:ext cx="1643074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002060"/>
                </a:solidFill>
                <a:latin typeface="Arial Narrow" pitchFamily="34" charset="0"/>
              </a:rPr>
              <a:t>(C</a:t>
            </a:r>
            <a:r>
              <a:rPr lang="en-IN" sz="2400" baseline="-25000" dirty="0">
                <a:solidFill>
                  <a:srgbClr val="002060"/>
                </a:solidFill>
                <a:latin typeface="Arial Narrow" pitchFamily="34" charset="0"/>
              </a:rPr>
              <a:t>6</a:t>
            </a:r>
            <a:r>
              <a:rPr lang="en-IN" sz="2400" dirty="0">
                <a:solidFill>
                  <a:srgbClr val="002060"/>
                </a:solidFill>
                <a:latin typeface="Arial Narrow" pitchFamily="34" charset="0"/>
              </a:rPr>
              <a:t>H</a:t>
            </a:r>
            <a:r>
              <a:rPr lang="en-IN" sz="2400" baseline="-25000" dirty="0">
                <a:solidFill>
                  <a:srgbClr val="002060"/>
                </a:solidFill>
                <a:latin typeface="Arial Narrow" pitchFamily="34" charset="0"/>
              </a:rPr>
              <a:t>10</a:t>
            </a:r>
            <a:r>
              <a:rPr lang="en-IN" sz="2400" dirty="0">
                <a:solidFill>
                  <a:srgbClr val="002060"/>
                </a:solidFill>
                <a:latin typeface="Arial Narrow" pitchFamily="34" charset="0"/>
              </a:rPr>
              <a:t> O</a:t>
            </a:r>
            <a:r>
              <a:rPr lang="en-IN" sz="2400" baseline="-25000" dirty="0">
                <a:solidFill>
                  <a:srgbClr val="002060"/>
                </a:solidFill>
                <a:latin typeface="Arial Narrow" pitchFamily="34" charset="0"/>
              </a:rPr>
              <a:t>5</a:t>
            </a:r>
            <a:r>
              <a:rPr lang="en-IN" sz="2400" dirty="0">
                <a:solidFill>
                  <a:srgbClr val="002060"/>
                </a:solidFill>
                <a:latin typeface="Arial Narrow" pitchFamily="34" charset="0"/>
              </a:rPr>
              <a:t>)</a:t>
            </a:r>
            <a:r>
              <a:rPr lang="en-IN" sz="2400" baseline="-25000" dirty="0">
                <a:solidFill>
                  <a:srgbClr val="002060"/>
                </a:solidFill>
                <a:latin typeface="Arial Narrow" pitchFamily="34" charset="0"/>
              </a:rPr>
              <a:t>n</a:t>
            </a:r>
          </a:p>
          <a:p>
            <a:pPr algn="ctr"/>
            <a:r>
              <a:rPr lang="en-IN" sz="2400" dirty="0">
                <a:solidFill>
                  <a:srgbClr val="002060"/>
                </a:solidFill>
                <a:latin typeface="Arial Narrow" pitchFamily="34" charset="0"/>
              </a:rPr>
              <a:t>Starch</a:t>
            </a:r>
            <a:endParaRPr lang="en-US" sz="2400" dirty="0">
              <a:solidFill>
                <a:srgbClr val="002060"/>
              </a:solidFill>
              <a:latin typeface="Arial Narrow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214546" y="2713032"/>
            <a:ext cx="157163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3857620" y="2214554"/>
            <a:ext cx="1643074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002060"/>
                </a:solidFill>
                <a:latin typeface="Arial Narrow" pitchFamily="34" charset="0"/>
              </a:rPr>
              <a:t>C</a:t>
            </a:r>
            <a:r>
              <a:rPr lang="en-IN" sz="2400" baseline="-25000" dirty="0">
                <a:solidFill>
                  <a:srgbClr val="002060"/>
                </a:solidFill>
                <a:latin typeface="Arial Narrow" pitchFamily="34" charset="0"/>
              </a:rPr>
              <a:t>12</a:t>
            </a:r>
            <a:r>
              <a:rPr lang="en-IN" sz="2400" dirty="0">
                <a:solidFill>
                  <a:srgbClr val="002060"/>
                </a:solidFill>
                <a:latin typeface="Arial Narrow" pitchFamily="34" charset="0"/>
              </a:rPr>
              <a:t>H</a:t>
            </a:r>
            <a:r>
              <a:rPr lang="en-IN" sz="2400" baseline="-25000" dirty="0">
                <a:solidFill>
                  <a:srgbClr val="002060"/>
                </a:solidFill>
                <a:latin typeface="Arial Narrow" pitchFamily="34" charset="0"/>
              </a:rPr>
              <a:t>22</a:t>
            </a:r>
            <a:r>
              <a:rPr lang="en-IN" sz="2400" dirty="0">
                <a:solidFill>
                  <a:srgbClr val="002060"/>
                </a:solidFill>
                <a:latin typeface="Arial Narrow" pitchFamily="34" charset="0"/>
              </a:rPr>
              <a:t> O</a:t>
            </a:r>
            <a:r>
              <a:rPr lang="en-IN" sz="2400" baseline="-25000" dirty="0">
                <a:solidFill>
                  <a:srgbClr val="002060"/>
                </a:solidFill>
                <a:latin typeface="Arial Narrow" pitchFamily="34" charset="0"/>
              </a:rPr>
              <a:t>11</a:t>
            </a:r>
          </a:p>
          <a:p>
            <a:pPr algn="ctr"/>
            <a:r>
              <a:rPr lang="en-IN" sz="2400" dirty="0">
                <a:solidFill>
                  <a:srgbClr val="002060"/>
                </a:solidFill>
                <a:latin typeface="Arial Narrow" pitchFamily="34" charset="0"/>
              </a:rPr>
              <a:t>Maltose</a:t>
            </a:r>
            <a:endParaRPr lang="en-US" sz="2400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285984" y="2143116"/>
            <a:ext cx="1357322" cy="42862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rgbClr val="002060"/>
                </a:solidFill>
                <a:latin typeface="Arial Narrow" pitchFamily="34" charset="0"/>
              </a:rPr>
              <a:t>Diastage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5572132" y="2713032"/>
            <a:ext cx="157163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643570" y="2143116"/>
            <a:ext cx="1357322" cy="42862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rgbClr val="002060"/>
                </a:solidFill>
                <a:latin typeface="Arial Narrow" pitchFamily="34" charset="0"/>
              </a:rPr>
              <a:t>Maltase</a:t>
            </a:r>
            <a:endParaRPr lang="en-US" dirty="0"/>
          </a:p>
        </p:txBody>
      </p:sp>
      <p:sp>
        <p:nvSpPr>
          <p:cNvPr id="16" name="Rounded Rectangle 15"/>
          <p:cNvSpPr/>
          <p:nvPr/>
        </p:nvSpPr>
        <p:spPr>
          <a:xfrm>
            <a:off x="7215206" y="2000240"/>
            <a:ext cx="1643074" cy="1214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002060"/>
                </a:solidFill>
                <a:latin typeface="Arial Narrow" pitchFamily="34" charset="0"/>
              </a:rPr>
              <a:t>C</a:t>
            </a:r>
            <a:r>
              <a:rPr lang="en-IN" sz="2400" baseline="-25000" dirty="0">
                <a:solidFill>
                  <a:srgbClr val="002060"/>
                </a:solidFill>
                <a:latin typeface="Arial Narrow" pitchFamily="34" charset="0"/>
              </a:rPr>
              <a:t>6</a:t>
            </a:r>
            <a:r>
              <a:rPr lang="en-IN" sz="2400" dirty="0">
                <a:solidFill>
                  <a:srgbClr val="002060"/>
                </a:solidFill>
                <a:latin typeface="Arial Narrow" pitchFamily="34" charset="0"/>
              </a:rPr>
              <a:t>H</a:t>
            </a:r>
            <a:r>
              <a:rPr lang="en-IN" sz="2400" baseline="-25000" dirty="0">
                <a:solidFill>
                  <a:srgbClr val="002060"/>
                </a:solidFill>
                <a:latin typeface="Arial Narrow" pitchFamily="34" charset="0"/>
              </a:rPr>
              <a:t>12</a:t>
            </a:r>
            <a:r>
              <a:rPr lang="en-IN" sz="2400" dirty="0">
                <a:solidFill>
                  <a:srgbClr val="002060"/>
                </a:solidFill>
                <a:latin typeface="Arial Narrow" pitchFamily="34" charset="0"/>
              </a:rPr>
              <a:t> O</a:t>
            </a:r>
            <a:r>
              <a:rPr lang="en-IN" sz="2400" baseline="-25000" dirty="0">
                <a:solidFill>
                  <a:srgbClr val="002060"/>
                </a:solidFill>
                <a:latin typeface="Arial Narrow" pitchFamily="34" charset="0"/>
              </a:rPr>
              <a:t>6</a:t>
            </a:r>
          </a:p>
          <a:p>
            <a:pPr algn="ctr"/>
            <a:r>
              <a:rPr lang="en-IN" sz="2400" dirty="0">
                <a:solidFill>
                  <a:srgbClr val="002060"/>
                </a:solidFill>
                <a:latin typeface="Arial Narrow" pitchFamily="34" charset="0"/>
              </a:rPr>
              <a:t>Glucose/</a:t>
            </a:r>
          </a:p>
          <a:p>
            <a:pPr algn="ctr"/>
            <a:r>
              <a:rPr lang="en-IN" sz="2400" dirty="0">
                <a:solidFill>
                  <a:srgbClr val="002060"/>
                </a:solidFill>
                <a:latin typeface="Arial Narrow" pitchFamily="34" charset="0"/>
              </a:rPr>
              <a:t>Fructose</a:t>
            </a:r>
            <a:endParaRPr lang="en-US" sz="2400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285852" y="3857628"/>
            <a:ext cx="1643074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002060"/>
                </a:solidFill>
                <a:latin typeface="Arial Narrow" pitchFamily="34" charset="0"/>
              </a:rPr>
              <a:t>C</a:t>
            </a:r>
            <a:r>
              <a:rPr lang="en-IN" sz="2400" baseline="-25000" dirty="0">
                <a:solidFill>
                  <a:srgbClr val="002060"/>
                </a:solidFill>
                <a:latin typeface="Arial Narrow" pitchFamily="34" charset="0"/>
              </a:rPr>
              <a:t>12</a:t>
            </a:r>
            <a:r>
              <a:rPr lang="en-IN" sz="2400" dirty="0">
                <a:solidFill>
                  <a:srgbClr val="002060"/>
                </a:solidFill>
                <a:latin typeface="Arial Narrow" pitchFamily="34" charset="0"/>
              </a:rPr>
              <a:t>H</a:t>
            </a:r>
            <a:r>
              <a:rPr lang="en-IN" sz="2400" baseline="-25000" dirty="0">
                <a:solidFill>
                  <a:srgbClr val="002060"/>
                </a:solidFill>
                <a:latin typeface="Arial Narrow" pitchFamily="34" charset="0"/>
              </a:rPr>
              <a:t>22</a:t>
            </a:r>
            <a:r>
              <a:rPr lang="en-IN" sz="2400" dirty="0">
                <a:solidFill>
                  <a:srgbClr val="002060"/>
                </a:solidFill>
                <a:latin typeface="Arial Narrow" pitchFamily="34" charset="0"/>
              </a:rPr>
              <a:t> O</a:t>
            </a:r>
            <a:r>
              <a:rPr lang="en-IN" sz="2400" baseline="-25000" dirty="0">
                <a:solidFill>
                  <a:srgbClr val="002060"/>
                </a:solidFill>
                <a:latin typeface="Arial Narrow" pitchFamily="34" charset="0"/>
              </a:rPr>
              <a:t>11</a:t>
            </a:r>
          </a:p>
          <a:p>
            <a:pPr algn="ctr"/>
            <a:r>
              <a:rPr lang="en-IN" sz="2400" dirty="0">
                <a:solidFill>
                  <a:srgbClr val="002060"/>
                </a:solidFill>
                <a:latin typeface="Arial Narrow" pitchFamily="34" charset="0"/>
              </a:rPr>
              <a:t>Sucrose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000364" y="4356106"/>
            <a:ext cx="157163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4643438" y="3857628"/>
            <a:ext cx="1643074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002060"/>
                </a:solidFill>
                <a:latin typeface="Arial Narrow" pitchFamily="34" charset="0"/>
              </a:rPr>
              <a:t>C</a:t>
            </a:r>
            <a:r>
              <a:rPr lang="en-IN" sz="2400" baseline="-25000" dirty="0">
                <a:solidFill>
                  <a:srgbClr val="002060"/>
                </a:solidFill>
                <a:latin typeface="Arial Narrow" pitchFamily="34" charset="0"/>
              </a:rPr>
              <a:t>6</a:t>
            </a:r>
            <a:r>
              <a:rPr lang="en-IN" sz="2400" dirty="0">
                <a:solidFill>
                  <a:srgbClr val="002060"/>
                </a:solidFill>
                <a:latin typeface="Arial Narrow" pitchFamily="34" charset="0"/>
              </a:rPr>
              <a:t>H</a:t>
            </a:r>
            <a:r>
              <a:rPr lang="en-IN" sz="2400" baseline="-25000" dirty="0">
                <a:solidFill>
                  <a:srgbClr val="002060"/>
                </a:solidFill>
                <a:latin typeface="Arial Narrow" pitchFamily="34" charset="0"/>
              </a:rPr>
              <a:t>12</a:t>
            </a:r>
            <a:r>
              <a:rPr lang="en-IN" sz="2400" dirty="0">
                <a:solidFill>
                  <a:srgbClr val="002060"/>
                </a:solidFill>
                <a:latin typeface="Arial Narrow" pitchFamily="34" charset="0"/>
              </a:rPr>
              <a:t> O</a:t>
            </a:r>
            <a:r>
              <a:rPr lang="en-IN" sz="2400" baseline="-25000" dirty="0">
                <a:solidFill>
                  <a:srgbClr val="002060"/>
                </a:solidFill>
                <a:latin typeface="Arial Narrow" pitchFamily="34" charset="0"/>
              </a:rPr>
              <a:t>6</a:t>
            </a:r>
          </a:p>
          <a:p>
            <a:pPr algn="ctr"/>
            <a:r>
              <a:rPr lang="en-IN" sz="2400" dirty="0">
                <a:solidFill>
                  <a:srgbClr val="002060"/>
                </a:solidFill>
                <a:latin typeface="Arial Narrow" pitchFamily="34" charset="0"/>
              </a:rPr>
              <a:t>Glucose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071802" y="3786190"/>
            <a:ext cx="1357322" cy="42862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rgbClr val="002060"/>
                </a:solidFill>
                <a:latin typeface="Arial Narrow" pitchFamily="34" charset="0"/>
              </a:rPr>
              <a:t>Invertase</a:t>
            </a:r>
            <a:endParaRPr lang="en-US" dirty="0"/>
          </a:p>
        </p:txBody>
      </p:sp>
      <p:sp>
        <p:nvSpPr>
          <p:cNvPr id="21" name="Rounded Rectangle 20"/>
          <p:cNvSpPr/>
          <p:nvPr/>
        </p:nvSpPr>
        <p:spPr>
          <a:xfrm>
            <a:off x="6786578" y="3857628"/>
            <a:ext cx="1643074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002060"/>
                </a:solidFill>
                <a:latin typeface="Arial Narrow" pitchFamily="34" charset="0"/>
              </a:rPr>
              <a:t>C</a:t>
            </a:r>
            <a:r>
              <a:rPr lang="en-IN" sz="2400" baseline="-25000" dirty="0">
                <a:solidFill>
                  <a:srgbClr val="002060"/>
                </a:solidFill>
                <a:latin typeface="Arial Narrow" pitchFamily="34" charset="0"/>
              </a:rPr>
              <a:t>6</a:t>
            </a:r>
            <a:r>
              <a:rPr lang="en-IN" sz="2400" dirty="0">
                <a:solidFill>
                  <a:srgbClr val="002060"/>
                </a:solidFill>
                <a:latin typeface="Arial Narrow" pitchFamily="34" charset="0"/>
              </a:rPr>
              <a:t>H</a:t>
            </a:r>
            <a:r>
              <a:rPr lang="en-IN" sz="2400" baseline="-25000" dirty="0">
                <a:solidFill>
                  <a:srgbClr val="002060"/>
                </a:solidFill>
                <a:latin typeface="Arial Narrow" pitchFamily="34" charset="0"/>
              </a:rPr>
              <a:t>12</a:t>
            </a:r>
            <a:r>
              <a:rPr lang="en-IN" sz="2400" dirty="0">
                <a:solidFill>
                  <a:srgbClr val="002060"/>
                </a:solidFill>
                <a:latin typeface="Arial Narrow" pitchFamily="34" charset="0"/>
              </a:rPr>
              <a:t> O</a:t>
            </a:r>
            <a:r>
              <a:rPr lang="en-IN" sz="2400" baseline="-25000" dirty="0">
                <a:solidFill>
                  <a:srgbClr val="002060"/>
                </a:solidFill>
                <a:latin typeface="Arial Narrow" pitchFamily="34" charset="0"/>
              </a:rPr>
              <a:t>6</a:t>
            </a:r>
          </a:p>
          <a:p>
            <a:pPr algn="ctr"/>
            <a:r>
              <a:rPr lang="en-IN" sz="2400" dirty="0">
                <a:solidFill>
                  <a:srgbClr val="002060"/>
                </a:solidFill>
                <a:latin typeface="Arial Narrow" pitchFamily="34" charset="0"/>
              </a:rPr>
              <a:t>Fructose</a:t>
            </a:r>
            <a:endParaRPr lang="en-US" sz="2400" dirty="0">
              <a:solidFill>
                <a:srgbClr val="002060"/>
              </a:solidFill>
              <a:latin typeface="Arial Narrow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329375" y="3938591"/>
            <a:ext cx="42862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3600" dirty="0">
                <a:solidFill>
                  <a:srgbClr val="92D050"/>
                </a:solidFill>
              </a:rPr>
              <a:t>+</a:t>
            </a:r>
            <a:endParaRPr lang="en-US" sz="3600" dirty="0">
              <a:solidFill>
                <a:srgbClr val="92D050"/>
              </a:solidFill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000496" y="5927742"/>
            <a:ext cx="1571636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643570" y="5429264"/>
            <a:ext cx="1857388" cy="8572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002060"/>
                </a:solidFill>
                <a:latin typeface="Arial Narrow" pitchFamily="34" charset="0"/>
              </a:rPr>
              <a:t>C</a:t>
            </a:r>
            <a:r>
              <a:rPr lang="en-IN" sz="2400" baseline="-25000" dirty="0">
                <a:solidFill>
                  <a:srgbClr val="002060"/>
                </a:solidFill>
                <a:latin typeface="Arial Narrow" pitchFamily="34" charset="0"/>
              </a:rPr>
              <a:t>2</a:t>
            </a:r>
            <a:r>
              <a:rPr lang="en-IN" sz="2400" dirty="0">
                <a:solidFill>
                  <a:srgbClr val="002060"/>
                </a:solidFill>
                <a:latin typeface="Arial Narrow" pitchFamily="34" charset="0"/>
              </a:rPr>
              <a:t>H</a:t>
            </a:r>
            <a:r>
              <a:rPr lang="en-IN" sz="2400" baseline="-25000" dirty="0">
                <a:solidFill>
                  <a:srgbClr val="002060"/>
                </a:solidFill>
                <a:latin typeface="Arial Narrow" pitchFamily="34" charset="0"/>
              </a:rPr>
              <a:t>5</a:t>
            </a:r>
            <a:r>
              <a:rPr lang="en-IN" sz="2400" dirty="0">
                <a:solidFill>
                  <a:srgbClr val="002060"/>
                </a:solidFill>
                <a:latin typeface="Arial Narrow" pitchFamily="34" charset="0"/>
              </a:rPr>
              <a:t> OH</a:t>
            </a:r>
          </a:p>
          <a:p>
            <a:pPr algn="ctr"/>
            <a:r>
              <a:rPr lang="en-IN" sz="2400" dirty="0">
                <a:solidFill>
                  <a:srgbClr val="002060"/>
                </a:solidFill>
                <a:latin typeface="Arial Narrow" pitchFamily="34" charset="0"/>
              </a:rPr>
              <a:t>Ethyl alcohol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071934" y="5357826"/>
            <a:ext cx="1357322" cy="428628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>
                <a:solidFill>
                  <a:srgbClr val="002060"/>
                </a:solidFill>
                <a:latin typeface="Arial Narrow" pitchFamily="34" charset="0"/>
              </a:rPr>
              <a:t>Zymase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2214546" y="5286388"/>
            <a:ext cx="1643074" cy="12144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002060"/>
                </a:solidFill>
                <a:latin typeface="Arial Narrow" pitchFamily="34" charset="0"/>
              </a:rPr>
              <a:t>C</a:t>
            </a:r>
            <a:r>
              <a:rPr lang="en-IN" sz="2400" baseline="-25000" dirty="0">
                <a:solidFill>
                  <a:srgbClr val="002060"/>
                </a:solidFill>
                <a:latin typeface="Arial Narrow" pitchFamily="34" charset="0"/>
              </a:rPr>
              <a:t>6</a:t>
            </a:r>
            <a:r>
              <a:rPr lang="en-IN" sz="2400" dirty="0">
                <a:solidFill>
                  <a:srgbClr val="002060"/>
                </a:solidFill>
                <a:latin typeface="Arial Narrow" pitchFamily="34" charset="0"/>
              </a:rPr>
              <a:t>H</a:t>
            </a:r>
            <a:r>
              <a:rPr lang="en-IN" sz="2400" baseline="-25000" dirty="0">
                <a:solidFill>
                  <a:srgbClr val="002060"/>
                </a:solidFill>
                <a:latin typeface="Arial Narrow" pitchFamily="34" charset="0"/>
              </a:rPr>
              <a:t>12</a:t>
            </a:r>
            <a:r>
              <a:rPr lang="en-IN" sz="2400" dirty="0">
                <a:solidFill>
                  <a:srgbClr val="002060"/>
                </a:solidFill>
                <a:latin typeface="Arial Narrow" pitchFamily="34" charset="0"/>
              </a:rPr>
              <a:t> O</a:t>
            </a:r>
            <a:r>
              <a:rPr lang="en-IN" sz="2400" baseline="-25000" dirty="0">
                <a:solidFill>
                  <a:srgbClr val="002060"/>
                </a:solidFill>
                <a:latin typeface="Arial Narrow" pitchFamily="34" charset="0"/>
              </a:rPr>
              <a:t>6</a:t>
            </a:r>
          </a:p>
          <a:p>
            <a:pPr algn="ctr"/>
            <a:r>
              <a:rPr lang="en-IN" sz="2400" dirty="0">
                <a:solidFill>
                  <a:srgbClr val="002060"/>
                </a:solidFill>
                <a:latin typeface="Arial Narrow" pitchFamily="34" charset="0"/>
              </a:rPr>
              <a:t>Glucose/</a:t>
            </a:r>
          </a:p>
          <a:p>
            <a:pPr algn="ctr"/>
            <a:r>
              <a:rPr lang="en-IN" sz="2400" dirty="0">
                <a:solidFill>
                  <a:srgbClr val="002060"/>
                </a:solidFill>
                <a:latin typeface="Arial Narrow" pitchFamily="34" charset="0"/>
              </a:rPr>
              <a:t>Fructose</a:t>
            </a:r>
            <a:endParaRPr lang="en-US" sz="2400" dirty="0">
              <a:solidFill>
                <a:srgbClr val="002060"/>
              </a:solidFill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1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2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80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8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9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8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0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1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7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8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9" dur="80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4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65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6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6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7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80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83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4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80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8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1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2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80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98" dur="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99" dur="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0" dur="80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0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1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17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8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2" grpId="0" animBg="1"/>
      <p:bldP spid="15" grpId="0" animBg="1"/>
      <p:bldP spid="16" grpId="0" animBg="1"/>
      <p:bldP spid="17" grpId="0" animBg="1"/>
      <p:bldP spid="19" grpId="0" animBg="1"/>
      <p:bldP spid="20" grpId="0" animBg="1"/>
      <p:bldP spid="21" grpId="0" animBg="1"/>
      <p:bldP spid="23" grpId="0"/>
      <p:bldP spid="26" grpId="0" animBg="1"/>
      <p:bldP spid="27" grpId="0" animBg="1"/>
      <p:bldP spid="2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2852"/>
            <a:ext cx="7772400" cy="914400"/>
          </a:xfrm>
          <a:effectLst>
            <a:glow rad="101500">
              <a:schemeClr val="accent5">
                <a:alpha val="42000"/>
                <a:satMod val="120000"/>
              </a:schemeClr>
            </a:glow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IN" b="1" dirty="0">
                <a:solidFill>
                  <a:srgbClr val="FFFF00"/>
                </a:solidFill>
                <a:latin typeface="+mn-lt"/>
              </a:rPr>
              <a:t>Power Alcohol</a:t>
            </a:r>
            <a:endParaRPr lang="en-US" b="1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28662" y="1166842"/>
            <a:ext cx="7786742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</a:rPr>
              <a:t>Production of Ethyl alcohol:</a:t>
            </a:r>
          </a:p>
          <a:p>
            <a:pPr marL="361950" indent="-3619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/>
              <a:t>As the ethanol is obtained by fermentation process it contains 4.5% water.</a:t>
            </a:r>
          </a:p>
          <a:p>
            <a:pPr marL="361950" indent="-3619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/>
              <a:t> But for using the alcohol as a fuel it should be free from water.</a:t>
            </a:r>
          </a:p>
          <a:p>
            <a:pPr marL="361950" indent="-3619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US" sz="2400" dirty="0"/>
              <a:t>The water is removed by dehydrating agent or by distilling alcohol along with benzene.</a:t>
            </a:r>
          </a:p>
          <a:p>
            <a:pPr marL="361950" indent="-361950" algn="just">
              <a:lnSpc>
                <a:spcPct val="150000"/>
              </a:lnSpc>
            </a:pPr>
            <a:r>
              <a:rPr lang="en-IN" sz="2400" b="1" dirty="0">
                <a:solidFill>
                  <a:srgbClr val="00B0F0"/>
                </a:solidFill>
              </a:rPr>
              <a:t>Advantages of power alcohol</a:t>
            </a:r>
          </a:p>
          <a:p>
            <a:pPr marL="361950" indent="-3619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Octane number of ethyl alcohol is </a:t>
            </a:r>
            <a:r>
              <a:rPr lang="en-IN" sz="2400" dirty="0">
                <a:solidFill>
                  <a:srgbClr val="FFC000"/>
                </a:solidFill>
              </a:rPr>
              <a:t>90</a:t>
            </a:r>
            <a:r>
              <a:rPr lang="en-IN" sz="2400" dirty="0"/>
              <a:t> and that of petrol is </a:t>
            </a:r>
            <a:r>
              <a:rPr lang="en-IN" sz="2400" dirty="0">
                <a:solidFill>
                  <a:srgbClr val="FFC000"/>
                </a:solidFill>
              </a:rPr>
              <a:t>60</a:t>
            </a:r>
            <a:r>
              <a:rPr lang="en-IN" sz="2400" dirty="0"/>
              <a:t>, hence it can be used as an </a:t>
            </a:r>
            <a:r>
              <a:rPr lang="en-IN" sz="2400" dirty="0" err="1"/>
              <a:t>antiknocking</a:t>
            </a:r>
            <a:r>
              <a:rPr lang="en-IN" sz="2400" dirty="0"/>
              <a:t> agent</a:t>
            </a:r>
            <a:r>
              <a:rPr lang="en-US" sz="2400" dirty="0"/>
              <a:t>.</a:t>
            </a:r>
            <a:endParaRPr lang="en-US" sz="2400" b="1" dirty="0">
              <a:solidFill>
                <a:srgbClr val="00B0F0"/>
              </a:solidFill>
            </a:endParaRPr>
          </a:p>
          <a:p>
            <a:pPr algn="just" defTabSz="0"/>
            <a:r>
              <a:rPr lang="en-US" dirty="0"/>
              <a:t>	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2852"/>
            <a:ext cx="7772400" cy="914400"/>
          </a:xfrm>
          <a:effectLst>
            <a:glow rad="101500">
              <a:schemeClr val="accent5">
                <a:alpha val="42000"/>
                <a:satMod val="120000"/>
              </a:schemeClr>
            </a:glow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IN" b="1" dirty="0">
                <a:solidFill>
                  <a:srgbClr val="FFFF00"/>
                </a:solidFill>
                <a:latin typeface="+mn-lt"/>
              </a:rPr>
              <a:t>Power Alcohol</a:t>
            </a:r>
            <a:endParaRPr lang="en-US" b="1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28662" y="1166842"/>
            <a:ext cx="778674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 algn="just">
              <a:lnSpc>
                <a:spcPct val="150000"/>
              </a:lnSpc>
            </a:pPr>
            <a:r>
              <a:rPr lang="en-IN" sz="2400" b="1" dirty="0">
                <a:solidFill>
                  <a:srgbClr val="00B0F0"/>
                </a:solidFill>
              </a:rPr>
              <a:t>Advantages of power alcohol</a:t>
            </a:r>
          </a:p>
          <a:p>
            <a:pPr marL="361950" indent="-3619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It reduces dependency on foreign nations for petrol.</a:t>
            </a:r>
          </a:p>
          <a:p>
            <a:pPr marL="361950" indent="-3619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It is a renewable source of energy. </a:t>
            </a:r>
          </a:p>
          <a:p>
            <a:pPr marL="361950" indent="-3619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It is cheaper than petrol.</a:t>
            </a:r>
          </a:p>
          <a:p>
            <a:pPr marL="361950" indent="-3619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The alcohol contains Oxygen atom which helps for the complete combustion and ultimately reduces emission of harmful gases.</a:t>
            </a:r>
          </a:p>
          <a:p>
            <a:pPr marL="361950" indent="-3619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Extend the life of engine by reducing overheating.</a:t>
            </a:r>
          </a:p>
          <a:p>
            <a:pPr marL="361950" indent="-361950" algn="just">
              <a:lnSpc>
                <a:spcPct val="150000"/>
              </a:lnSpc>
              <a:buFont typeface="Wingdings" pitchFamily="2" charset="2"/>
              <a:buChar char="§"/>
            </a:pPr>
            <a:endParaRPr lang="en-IN" sz="2400" dirty="0"/>
          </a:p>
          <a:p>
            <a:pPr marL="361950" indent="-361950" algn="just">
              <a:lnSpc>
                <a:spcPct val="150000"/>
              </a:lnSpc>
              <a:buFont typeface="Wingdings" pitchFamily="2" charset="2"/>
              <a:buChar char="§"/>
            </a:pP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2852"/>
            <a:ext cx="7772400" cy="914400"/>
          </a:xfrm>
          <a:effectLst>
            <a:glow rad="101500">
              <a:schemeClr val="accent5">
                <a:alpha val="42000"/>
                <a:satMod val="120000"/>
              </a:schemeClr>
            </a:glow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IN" b="1" dirty="0">
                <a:solidFill>
                  <a:srgbClr val="FFFF00"/>
                </a:solidFill>
                <a:latin typeface="+mn-lt"/>
              </a:rPr>
              <a:t>Power Alcohol</a:t>
            </a:r>
            <a:endParaRPr lang="en-US" b="1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28662" y="1166842"/>
            <a:ext cx="7786742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 algn="just">
              <a:lnSpc>
                <a:spcPct val="150000"/>
              </a:lnSpc>
            </a:pPr>
            <a:r>
              <a:rPr lang="en-IN" sz="2400" b="1" dirty="0">
                <a:solidFill>
                  <a:srgbClr val="00B0F0"/>
                </a:solidFill>
              </a:rPr>
              <a:t>Limitations of power alcohol</a:t>
            </a:r>
          </a:p>
          <a:p>
            <a:pPr marL="361950" indent="-3619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Power alcohol may undergo oxidation to form acetic acid, which corrodes the engine parts.</a:t>
            </a:r>
          </a:p>
          <a:p>
            <a:pPr marL="361950" indent="-3619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It has low calorific value than petrol and lowers the power out put.</a:t>
            </a:r>
          </a:p>
          <a:p>
            <a:pPr marL="361950" indent="-3619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It has higher surface tension, hence difficult to atomize specifically in colder region and leads to starting trouble.</a:t>
            </a:r>
          </a:p>
          <a:p>
            <a:pPr marL="361950" indent="-3619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Alcohol used in IC engine must be free from moisture, but it consist of 4.5% moisture and may lead to  problems in engine. </a:t>
            </a:r>
          </a:p>
          <a:p>
            <a:pPr marL="361950" indent="-361950" algn="just">
              <a:lnSpc>
                <a:spcPct val="150000"/>
              </a:lnSpc>
              <a:buFont typeface="Wingdings" pitchFamily="2" charset="2"/>
              <a:buChar char="§"/>
            </a:pPr>
            <a:endParaRPr lang="en-IN" sz="2400" dirty="0"/>
          </a:p>
          <a:p>
            <a:pPr marL="361950" indent="-361950" algn="just">
              <a:lnSpc>
                <a:spcPct val="150000"/>
              </a:lnSpc>
              <a:buFont typeface="Wingdings" pitchFamily="2" charset="2"/>
              <a:buChar char="§"/>
            </a:pP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2852"/>
            <a:ext cx="7772400" cy="914400"/>
          </a:xfrm>
          <a:effectLst>
            <a:glow rad="101500">
              <a:schemeClr val="accent5">
                <a:alpha val="42000"/>
                <a:satMod val="120000"/>
              </a:schemeClr>
            </a:glow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IN" b="1" dirty="0">
                <a:solidFill>
                  <a:srgbClr val="FFFF00"/>
                </a:solidFill>
                <a:latin typeface="+mn-lt"/>
              </a:rPr>
              <a:t>Power Alcohol</a:t>
            </a:r>
            <a:endParaRPr lang="en-US" b="1" dirty="0">
              <a:solidFill>
                <a:srgbClr val="FFFF00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28662" y="1166842"/>
            <a:ext cx="77867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1950" indent="-361950" algn="just">
              <a:lnSpc>
                <a:spcPct val="150000"/>
              </a:lnSpc>
            </a:pPr>
            <a:r>
              <a:rPr lang="en-IN" sz="2400" b="1" dirty="0">
                <a:solidFill>
                  <a:srgbClr val="00B0F0"/>
                </a:solidFill>
              </a:rPr>
              <a:t>Limitations of power alcohol</a:t>
            </a:r>
          </a:p>
          <a:p>
            <a:pPr marL="361950" indent="-3619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As air required for complete combustion of power alcohol is less than the petrol there is a need of engine modification.</a:t>
            </a:r>
          </a:p>
          <a:p>
            <a:pPr marL="361950" indent="-361950" algn="just">
              <a:lnSpc>
                <a:spcPct val="150000"/>
              </a:lnSpc>
              <a:buFont typeface="Wingdings" pitchFamily="2" charset="2"/>
              <a:buChar char="§"/>
            </a:pP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2852"/>
            <a:ext cx="7772400" cy="914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IN" b="1" dirty="0">
                <a:solidFill>
                  <a:srgbClr val="00B050"/>
                </a:solidFill>
                <a:latin typeface="+mn-lt"/>
              </a:rPr>
              <a:t>Biodiesel</a:t>
            </a:r>
            <a:endParaRPr lang="en-US" b="1" dirty="0">
              <a:solidFill>
                <a:srgbClr val="00B05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28662" y="1082837"/>
            <a:ext cx="77153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3619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>
                <a:solidFill>
                  <a:srgbClr val="00B050"/>
                </a:solidFill>
              </a:rPr>
              <a:t>Biodiesel is a mixture of methyl or ethyl ester of long chain fatty acid.</a:t>
            </a:r>
          </a:p>
          <a:p>
            <a:pPr marL="361950" indent="-3619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Biodiesel is prepared by trans- </a:t>
            </a:r>
            <a:r>
              <a:rPr lang="en-IN" sz="24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esterification</a:t>
            </a:r>
            <a:r>
              <a:rPr lang="en-IN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process.</a:t>
            </a:r>
          </a:p>
          <a:p>
            <a:pPr marL="361950" indent="-3619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>
                <a:solidFill>
                  <a:srgbClr val="00B050"/>
                </a:solidFill>
              </a:rPr>
              <a:t>Trans-</a:t>
            </a:r>
            <a:r>
              <a:rPr lang="en-IN" sz="2400" dirty="0" err="1">
                <a:solidFill>
                  <a:srgbClr val="00B050"/>
                </a:solidFill>
              </a:rPr>
              <a:t>esterification</a:t>
            </a:r>
            <a:r>
              <a:rPr lang="en-IN" sz="2400" dirty="0">
                <a:solidFill>
                  <a:srgbClr val="00B050"/>
                </a:solidFill>
              </a:rPr>
              <a:t> is a process in which one ester is converted in another.</a:t>
            </a:r>
          </a:p>
          <a:p>
            <a:pPr marL="361950" indent="-3619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>
                <a:solidFill>
                  <a:srgbClr val="00B0F0"/>
                </a:solidFill>
              </a:rPr>
              <a:t>In this process  vegetable oil or animal fat is used as a raw material.</a:t>
            </a:r>
          </a:p>
          <a:p>
            <a:pPr marL="361950" indent="-3619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>
                <a:solidFill>
                  <a:srgbClr val="92D050"/>
                </a:solidFill>
              </a:rPr>
              <a:t>The vegetable oil or animal fat is treated with methanol or ethanol in presence of sodium metal or sodium </a:t>
            </a:r>
            <a:r>
              <a:rPr lang="en-IN" sz="2400" dirty="0" err="1">
                <a:solidFill>
                  <a:srgbClr val="92D050"/>
                </a:solidFill>
              </a:rPr>
              <a:t>methoxide</a:t>
            </a:r>
            <a:r>
              <a:rPr lang="en-IN" sz="2400" dirty="0">
                <a:solidFill>
                  <a:srgbClr val="92D050"/>
                </a:solidFill>
              </a:rPr>
              <a:t> / </a:t>
            </a:r>
            <a:r>
              <a:rPr lang="en-IN" sz="2400" dirty="0" err="1">
                <a:solidFill>
                  <a:srgbClr val="92D050"/>
                </a:solidFill>
              </a:rPr>
              <a:t>ethoxide</a:t>
            </a:r>
            <a:r>
              <a:rPr lang="en-IN" sz="2400" dirty="0">
                <a:solidFill>
                  <a:srgbClr val="92D050"/>
                </a:solidFill>
              </a:rPr>
              <a:t> as a catalyst.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807</TotalTime>
  <Words>982</Words>
  <Application>Microsoft Office PowerPoint</Application>
  <PresentationFormat>On-screen Show (4:3)</PresentationFormat>
  <Paragraphs>151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 Narrow</vt:lpstr>
      <vt:lpstr>Consolas</vt:lpstr>
      <vt:lpstr>Corbel</vt:lpstr>
      <vt:lpstr>Wingdings</vt:lpstr>
      <vt:lpstr>Wingdings 2</vt:lpstr>
      <vt:lpstr>Wingdings 3</vt:lpstr>
      <vt:lpstr>Metro</vt:lpstr>
      <vt:lpstr>PowerPoint Presentation</vt:lpstr>
      <vt:lpstr>Learning Outcomes</vt:lpstr>
      <vt:lpstr>Power Alcohol</vt:lpstr>
      <vt:lpstr>Power Alcohol</vt:lpstr>
      <vt:lpstr>Power Alcohol</vt:lpstr>
      <vt:lpstr>Power Alcohol</vt:lpstr>
      <vt:lpstr>Power Alcohol</vt:lpstr>
      <vt:lpstr>Power Alcohol</vt:lpstr>
      <vt:lpstr>Biodiesel</vt:lpstr>
      <vt:lpstr>Biodiesel</vt:lpstr>
      <vt:lpstr>Biodiesel</vt:lpstr>
      <vt:lpstr>Biodiesel</vt:lpstr>
      <vt:lpstr>Biodiesel</vt:lpstr>
      <vt:lpstr>Biodiesel</vt:lpstr>
      <vt:lpstr>Biodiesel</vt:lpstr>
      <vt:lpstr>Summary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prash</dc:creator>
  <cp:lastModifiedBy>Dr. Prashant Umape</cp:lastModifiedBy>
  <cp:revision>212</cp:revision>
  <dcterms:created xsi:type="dcterms:W3CDTF">2020-08-05T17:40:36Z</dcterms:created>
  <dcterms:modified xsi:type="dcterms:W3CDTF">2025-03-07T09:59:37Z</dcterms:modified>
</cp:coreProperties>
</file>