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334" r:id="rId3"/>
    <p:sldId id="375" r:id="rId4"/>
    <p:sldId id="361" r:id="rId5"/>
    <p:sldId id="362" r:id="rId6"/>
    <p:sldId id="363" r:id="rId7"/>
    <p:sldId id="364" r:id="rId8"/>
    <p:sldId id="365" r:id="rId9"/>
    <p:sldId id="368" r:id="rId10"/>
    <p:sldId id="366" r:id="rId11"/>
    <p:sldId id="367" r:id="rId12"/>
    <p:sldId id="369" r:id="rId13"/>
    <p:sldId id="370" r:id="rId14"/>
    <p:sldId id="371" r:id="rId15"/>
    <p:sldId id="372" r:id="rId16"/>
    <p:sldId id="373" r:id="rId17"/>
    <p:sldId id="376" r:id="rId18"/>
    <p:sldId id="3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868C112-FB6A-4AE0-96A8-A6BAB4AACAA2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EF373556-5DDA-44C2-9F83-B9A39DA4F251}">
      <dgm:prSet phldrT="[Text]" custT="1"/>
      <dgm:spPr/>
      <dgm:t>
        <a:bodyPr/>
        <a:lstStyle/>
        <a:p>
          <a:r>
            <a:rPr lang="en-IN" sz="2400" dirty="0"/>
            <a:t>Peat</a:t>
          </a:r>
          <a:endParaRPr lang="en-US" sz="2400" dirty="0"/>
        </a:p>
      </dgm:t>
    </dgm:pt>
    <dgm:pt modelId="{80568AAA-B8AF-4196-8CA0-95F2A55AD268}" type="parTrans" cxnId="{3DF0FADA-BDBC-47BE-ACD4-9D29D4E3477B}">
      <dgm:prSet/>
      <dgm:spPr/>
      <dgm:t>
        <a:bodyPr/>
        <a:lstStyle/>
        <a:p>
          <a:endParaRPr lang="en-US"/>
        </a:p>
      </dgm:t>
    </dgm:pt>
    <dgm:pt modelId="{99D64FF6-233B-45E2-9E23-D002B9FB44CE}" type="sibTrans" cxnId="{3DF0FADA-BDBC-47BE-ACD4-9D29D4E3477B}">
      <dgm:prSet/>
      <dgm:spPr/>
      <dgm:t>
        <a:bodyPr/>
        <a:lstStyle/>
        <a:p>
          <a:endParaRPr lang="en-US"/>
        </a:p>
      </dgm:t>
    </dgm:pt>
    <dgm:pt modelId="{D3546265-EF82-4C32-B8BC-9005B0B9495E}">
      <dgm:prSet phldrT="[Text]" custT="1"/>
      <dgm:spPr/>
      <dgm:t>
        <a:bodyPr/>
        <a:lstStyle/>
        <a:p>
          <a:r>
            <a:rPr lang="en-IN" sz="2400" dirty="0"/>
            <a:t>Lignite </a:t>
          </a:r>
          <a:endParaRPr lang="en-US" sz="2400" dirty="0"/>
        </a:p>
      </dgm:t>
    </dgm:pt>
    <dgm:pt modelId="{478B18A5-013F-4AFF-85FC-1738EBE4B744}" type="parTrans" cxnId="{5C4394C1-3378-425A-999F-F8316A5CE620}">
      <dgm:prSet/>
      <dgm:spPr/>
      <dgm:t>
        <a:bodyPr/>
        <a:lstStyle/>
        <a:p>
          <a:endParaRPr lang="en-US"/>
        </a:p>
      </dgm:t>
    </dgm:pt>
    <dgm:pt modelId="{3165A773-2215-4215-85C0-47968E182C18}" type="sibTrans" cxnId="{5C4394C1-3378-425A-999F-F8316A5CE620}">
      <dgm:prSet/>
      <dgm:spPr/>
      <dgm:t>
        <a:bodyPr/>
        <a:lstStyle/>
        <a:p>
          <a:endParaRPr lang="en-US"/>
        </a:p>
      </dgm:t>
    </dgm:pt>
    <dgm:pt modelId="{DED063B6-931D-42C3-ADC1-C3E940A7BCC3}">
      <dgm:prSet phldrT="[Text]" custT="1"/>
      <dgm:spPr/>
      <dgm:t>
        <a:bodyPr/>
        <a:lstStyle/>
        <a:p>
          <a:r>
            <a:rPr lang="en-IN" sz="2400" dirty="0"/>
            <a:t>Bituminous</a:t>
          </a:r>
          <a:endParaRPr lang="en-US" sz="2400" dirty="0"/>
        </a:p>
      </dgm:t>
    </dgm:pt>
    <dgm:pt modelId="{656AB6EB-460E-4170-8A68-F4478A4B9168}" type="parTrans" cxnId="{F65594CB-F168-4CE2-BF7F-E3BF2BBE1998}">
      <dgm:prSet/>
      <dgm:spPr/>
      <dgm:t>
        <a:bodyPr/>
        <a:lstStyle/>
        <a:p>
          <a:endParaRPr lang="en-US"/>
        </a:p>
      </dgm:t>
    </dgm:pt>
    <dgm:pt modelId="{D919E55C-CB8E-4175-9AE3-38F8969485A3}" type="sibTrans" cxnId="{F65594CB-F168-4CE2-BF7F-E3BF2BBE1998}">
      <dgm:prSet/>
      <dgm:spPr/>
      <dgm:t>
        <a:bodyPr/>
        <a:lstStyle/>
        <a:p>
          <a:endParaRPr lang="en-US"/>
        </a:p>
      </dgm:t>
    </dgm:pt>
    <dgm:pt modelId="{B8EB7580-7946-44D5-AD1E-00B4D0B96F29}">
      <dgm:prSet phldrT="[Text]" custT="1"/>
      <dgm:spPr/>
      <dgm:t>
        <a:bodyPr/>
        <a:lstStyle/>
        <a:p>
          <a:r>
            <a:rPr lang="en-IN" sz="2400" dirty="0"/>
            <a:t>Anthracite</a:t>
          </a:r>
          <a:endParaRPr lang="en-US" sz="2400" dirty="0"/>
        </a:p>
      </dgm:t>
    </dgm:pt>
    <dgm:pt modelId="{F8F901A8-8B06-410A-81ED-20737B5E52EF}" type="parTrans" cxnId="{63FCA1F0-8558-4784-88FE-F9EED975EF49}">
      <dgm:prSet/>
      <dgm:spPr/>
      <dgm:t>
        <a:bodyPr/>
        <a:lstStyle/>
        <a:p>
          <a:endParaRPr lang="en-US"/>
        </a:p>
      </dgm:t>
    </dgm:pt>
    <dgm:pt modelId="{14E32DCF-33E9-485B-92AA-910BB32C9D94}" type="sibTrans" cxnId="{63FCA1F0-8558-4784-88FE-F9EED975EF49}">
      <dgm:prSet/>
      <dgm:spPr/>
      <dgm:t>
        <a:bodyPr/>
        <a:lstStyle/>
        <a:p>
          <a:endParaRPr lang="en-US"/>
        </a:p>
      </dgm:t>
    </dgm:pt>
    <dgm:pt modelId="{FE6299A2-6DF7-4F7E-9D5D-C5830E648775}" type="pres">
      <dgm:prSet presAssocID="{C868C112-FB6A-4AE0-96A8-A6BAB4AACAA2}" presName="linearFlow" presStyleCnt="0">
        <dgm:presLayoutVars>
          <dgm:resizeHandles val="exact"/>
        </dgm:presLayoutVars>
      </dgm:prSet>
      <dgm:spPr/>
    </dgm:pt>
    <dgm:pt modelId="{0C98EA59-5A32-4EAA-8847-3F9E8D743014}" type="pres">
      <dgm:prSet presAssocID="{EF373556-5DDA-44C2-9F83-B9A39DA4F251}" presName="node" presStyleLbl="node1" presStyleIdx="0" presStyleCnt="4" custAng="0" custLinFactNeighborY="-21712">
        <dgm:presLayoutVars>
          <dgm:bulletEnabled val="1"/>
        </dgm:presLayoutVars>
      </dgm:prSet>
      <dgm:spPr/>
    </dgm:pt>
    <dgm:pt modelId="{63006FC7-CA9C-4FFE-9FC7-111FB6401F31}" type="pres">
      <dgm:prSet presAssocID="{99D64FF6-233B-45E2-9E23-D002B9FB44CE}" presName="sibTrans" presStyleLbl="sibTrans2D1" presStyleIdx="0" presStyleCnt="3"/>
      <dgm:spPr/>
    </dgm:pt>
    <dgm:pt modelId="{962E069C-069E-4E5E-9087-6CED7F73207E}" type="pres">
      <dgm:prSet presAssocID="{99D64FF6-233B-45E2-9E23-D002B9FB44CE}" presName="connectorText" presStyleLbl="sibTrans2D1" presStyleIdx="0" presStyleCnt="3"/>
      <dgm:spPr/>
    </dgm:pt>
    <dgm:pt modelId="{FB6138F3-3789-4401-8305-6E82CB0C7551}" type="pres">
      <dgm:prSet presAssocID="{D3546265-EF82-4C32-B8BC-9005B0B9495E}" presName="node" presStyleLbl="node1" presStyleIdx="1" presStyleCnt="4">
        <dgm:presLayoutVars>
          <dgm:bulletEnabled val="1"/>
        </dgm:presLayoutVars>
      </dgm:prSet>
      <dgm:spPr/>
    </dgm:pt>
    <dgm:pt modelId="{6763A916-4C24-462F-922A-1B9CCC4A9F7B}" type="pres">
      <dgm:prSet presAssocID="{3165A773-2215-4215-85C0-47968E182C18}" presName="sibTrans" presStyleLbl="sibTrans2D1" presStyleIdx="1" presStyleCnt="3"/>
      <dgm:spPr/>
    </dgm:pt>
    <dgm:pt modelId="{3BD4DDE7-FCF3-4698-B8DF-02FA3E51CC3F}" type="pres">
      <dgm:prSet presAssocID="{3165A773-2215-4215-85C0-47968E182C18}" presName="connectorText" presStyleLbl="sibTrans2D1" presStyleIdx="1" presStyleCnt="3"/>
      <dgm:spPr/>
    </dgm:pt>
    <dgm:pt modelId="{48497811-37A8-489E-ACE6-DCF03A6EE4DC}" type="pres">
      <dgm:prSet presAssocID="{DED063B6-931D-42C3-ADC1-C3E940A7BCC3}" presName="node" presStyleLbl="node1" presStyleIdx="2" presStyleCnt="4">
        <dgm:presLayoutVars>
          <dgm:bulletEnabled val="1"/>
        </dgm:presLayoutVars>
      </dgm:prSet>
      <dgm:spPr/>
    </dgm:pt>
    <dgm:pt modelId="{06A508A4-669F-427A-8380-79D8530BD914}" type="pres">
      <dgm:prSet presAssocID="{D919E55C-CB8E-4175-9AE3-38F8969485A3}" presName="sibTrans" presStyleLbl="sibTrans2D1" presStyleIdx="2" presStyleCnt="3"/>
      <dgm:spPr/>
    </dgm:pt>
    <dgm:pt modelId="{D945C679-FF83-4D54-BA26-C667D81CE716}" type="pres">
      <dgm:prSet presAssocID="{D919E55C-CB8E-4175-9AE3-38F8969485A3}" presName="connectorText" presStyleLbl="sibTrans2D1" presStyleIdx="2" presStyleCnt="3"/>
      <dgm:spPr/>
    </dgm:pt>
    <dgm:pt modelId="{E446469F-1791-437C-B5E9-CE0C6E5AB5F0}" type="pres">
      <dgm:prSet presAssocID="{B8EB7580-7946-44D5-AD1E-00B4D0B96F29}" presName="node" presStyleLbl="node1" presStyleIdx="3" presStyleCnt="4">
        <dgm:presLayoutVars>
          <dgm:bulletEnabled val="1"/>
        </dgm:presLayoutVars>
      </dgm:prSet>
      <dgm:spPr/>
    </dgm:pt>
  </dgm:ptLst>
  <dgm:cxnLst>
    <dgm:cxn modelId="{7FE03708-C29B-4604-9D61-316D080CE594}" type="presOf" srcId="{D3546265-EF82-4C32-B8BC-9005B0B9495E}" destId="{FB6138F3-3789-4401-8305-6E82CB0C7551}" srcOrd="0" destOrd="0" presId="urn:microsoft.com/office/officeart/2005/8/layout/process2"/>
    <dgm:cxn modelId="{83EE030F-E293-4050-B539-3DA924E52BC6}" type="presOf" srcId="{B8EB7580-7946-44D5-AD1E-00B4D0B96F29}" destId="{E446469F-1791-437C-B5E9-CE0C6E5AB5F0}" srcOrd="0" destOrd="0" presId="urn:microsoft.com/office/officeart/2005/8/layout/process2"/>
    <dgm:cxn modelId="{2A630A44-8C0A-44A1-9011-4193E4268A9D}" type="presOf" srcId="{EF373556-5DDA-44C2-9F83-B9A39DA4F251}" destId="{0C98EA59-5A32-4EAA-8847-3F9E8D743014}" srcOrd="0" destOrd="0" presId="urn:microsoft.com/office/officeart/2005/8/layout/process2"/>
    <dgm:cxn modelId="{AD234D76-51D4-4376-9065-11E4E4B6283A}" type="presOf" srcId="{D919E55C-CB8E-4175-9AE3-38F8969485A3}" destId="{D945C679-FF83-4D54-BA26-C667D81CE716}" srcOrd="1" destOrd="0" presId="urn:microsoft.com/office/officeart/2005/8/layout/process2"/>
    <dgm:cxn modelId="{955CC659-DE79-4447-B350-08348A11525C}" type="presOf" srcId="{99D64FF6-233B-45E2-9E23-D002B9FB44CE}" destId="{63006FC7-CA9C-4FFE-9FC7-111FB6401F31}" srcOrd="0" destOrd="0" presId="urn:microsoft.com/office/officeart/2005/8/layout/process2"/>
    <dgm:cxn modelId="{FCCFBF9C-FCD2-456A-9796-569E0286D9E3}" type="presOf" srcId="{DED063B6-931D-42C3-ADC1-C3E940A7BCC3}" destId="{48497811-37A8-489E-ACE6-DCF03A6EE4DC}" srcOrd="0" destOrd="0" presId="urn:microsoft.com/office/officeart/2005/8/layout/process2"/>
    <dgm:cxn modelId="{5C4394C1-3378-425A-999F-F8316A5CE620}" srcId="{C868C112-FB6A-4AE0-96A8-A6BAB4AACAA2}" destId="{D3546265-EF82-4C32-B8BC-9005B0B9495E}" srcOrd="1" destOrd="0" parTransId="{478B18A5-013F-4AFF-85FC-1738EBE4B744}" sibTransId="{3165A773-2215-4215-85C0-47968E182C18}"/>
    <dgm:cxn modelId="{BE3836C3-1CFD-437E-B859-7120D69E8237}" type="presOf" srcId="{C868C112-FB6A-4AE0-96A8-A6BAB4AACAA2}" destId="{FE6299A2-6DF7-4F7E-9D5D-C5830E648775}" srcOrd="0" destOrd="0" presId="urn:microsoft.com/office/officeart/2005/8/layout/process2"/>
    <dgm:cxn modelId="{E52876C6-B189-46DF-BBBB-1E77B5E12BE9}" type="presOf" srcId="{D919E55C-CB8E-4175-9AE3-38F8969485A3}" destId="{06A508A4-669F-427A-8380-79D8530BD914}" srcOrd="0" destOrd="0" presId="urn:microsoft.com/office/officeart/2005/8/layout/process2"/>
    <dgm:cxn modelId="{F65594CB-F168-4CE2-BF7F-E3BF2BBE1998}" srcId="{C868C112-FB6A-4AE0-96A8-A6BAB4AACAA2}" destId="{DED063B6-931D-42C3-ADC1-C3E940A7BCC3}" srcOrd="2" destOrd="0" parTransId="{656AB6EB-460E-4170-8A68-F4478A4B9168}" sibTransId="{D919E55C-CB8E-4175-9AE3-38F8969485A3}"/>
    <dgm:cxn modelId="{3DF0FADA-BDBC-47BE-ACD4-9D29D4E3477B}" srcId="{C868C112-FB6A-4AE0-96A8-A6BAB4AACAA2}" destId="{EF373556-5DDA-44C2-9F83-B9A39DA4F251}" srcOrd="0" destOrd="0" parTransId="{80568AAA-B8AF-4196-8CA0-95F2A55AD268}" sibTransId="{99D64FF6-233B-45E2-9E23-D002B9FB44CE}"/>
    <dgm:cxn modelId="{D9034EDE-C59E-4A43-84B2-07C8280C5669}" type="presOf" srcId="{99D64FF6-233B-45E2-9E23-D002B9FB44CE}" destId="{962E069C-069E-4E5E-9087-6CED7F73207E}" srcOrd="1" destOrd="0" presId="urn:microsoft.com/office/officeart/2005/8/layout/process2"/>
    <dgm:cxn modelId="{E50E36E5-A29F-4A0E-8012-BA4FDBB4FD69}" type="presOf" srcId="{3165A773-2215-4215-85C0-47968E182C18}" destId="{6763A916-4C24-462F-922A-1B9CCC4A9F7B}" srcOrd="0" destOrd="0" presId="urn:microsoft.com/office/officeart/2005/8/layout/process2"/>
    <dgm:cxn modelId="{63FCA1F0-8558-4784-88FE-F9EED975EF49}" srcId="{C868C112-FB6A-4AE0-96A8-A6BAB4AACAA2}" destId="{B8EB7580-7946-44D5-AD1E-00B4D0B96F29}" srcOrd="3" destOrd="0" parTransId="{F8F901A8-8B06-410A-81ED-20737B5E52EF}" sibTransId="{14E32DCF-33E9-485B-92AA-910BB32C9D94}"/>
    <dgm:cxn modelId="{36E7C2FA-0F63-4B92-B650-C4D9B2B769CD}" type="presOf" srcId="{3165A773-2215-4215-85C0-47968E182C18}" destId="{3BD4DDE7-FCF3-4698-B8DF-02FA3E51CC3F}" srcOrd="1" destOrd="0" presId="urn:microsoft.com/office/officeart/2005/8/layout/process2"/>
    <dgm:cxn modelId="{18558F61-BF6B-4CE7-83CD-0E027DEAF4E5}" type="presParOf" srcId="{FE6299A2-6DF7-4F7E-9D5D-C5830E648775}" destId="{0C98EA59-5A32-4EAA-8847-3F9E8D743014}" srcOrd="0" destOrd="0" presId="urn:microsoft.com/office/officeart/2005/8/layout/process2"/>
    <dgm:cxn modelId="{3B67BB74-D313-4577-A911-77C520C3B914}" type="presParOf" srcId="{FE6299A2-6DF7-4F7E-9D5D-C5830E648775}" destId="{63006FC7-CA9C-4FFE-9FC7-111FB6401F31}" srcOrd="1" destOrd="0" presId="urn:microsoft.com/office/officeart/2005/8/layout/process2"/>
    <dgm:cxn modelId="{37B463DE-2F5C-4FDC-B0FA-E9097D1C58D5}" type="presParOf" srcId="{63006FC7-CA9C-4FFE-9FC7-111FB6401F31}" destId="{962E069C-069E-4E5E-9087-6CED7F73207E}" srcOrd="0" destOrd="0" presId="urn:microsoft.com/office/officeart/2005/8/layout/process2"/>
    <dgm:cxn modelId="{EFE2E1E6-948C-4173-AC05-AAD54315CE2B}" type="presParOf" srcId="{FE6299A2-6DF7-4F7E-9D5D-C5830E648775}" destId="{FB6138F3-3789-4401-8305-6E82CB0C7551}" srcOrd="2" destOrd="0" presId="urn:microsoft.com/office/officeart/2005/8/layout/process2"/>
    <dgm:cxn modelId="{C13B0FFF-F0F7-49D3-B205-6DB6F61ABA94}" type="presParOf" srcId="{FE6299A2-6DF7-4F7E-9D5D-C5830E648775}" destId="{6763A916-4C24-462F-922A-1B9CCC4A9F7B}" srcOrd="3" destOrd="0" presId="urn:microsoft.com/office/officeart/2005/8/layout/process2"/>
    <dgm:cxn modelId="{C1CD3483-CBA1-4D94-9EDA-CF23F14DBC17}" type="presParOf" srcId="{6763A916-4C24-462F-922A-1B9CCC4A9F7B}" destId="{3BD4DDE7-FCF3-4698-B8DF-02FA3E51CC3F}" srcOrd="0" destOrd="0" presId="urn:microsoft.com/office/officeart/2005/8/layout/process2"/>
    <dgm:cxn modelId="{867AC67F-0C90-47E6-990A-12B632E65D42}" type="presParOf" srcId="{FE6299A2-6DF7-4F7E-9D5D-C5830E648775}" destId="{48497811-37A8-489E-ACE6-DCF03A6EE4DC}" srcOrd="4" destOrd="0" presId="urn:microsoft.com/office/officeart/2005/8/layout/process2"/>
    <dgm:cxn modelId="{949987A6-6F87-475B-9864-1015BD36E319}" type="presParOf" srcId="{FE6299A2-6DF7-4F7E-9D5D-C5830E648775}" destId="{06A508A4-669F-427A-8380-79D8530BD914}" srcOrd="5" destOrd="0" presId="urn:microsoft.com/office/officeart/2005/8/layout/process2"/>
    <dgm:cxn modelId="{B9CB5389-D367-49C9-9990-821C9FF7F001}" type="presParOf" srcId="{06A508A4-669F-427A-8380-79D8530BD914}" destId="{D945C679-FF83-4D54-BA26-C667D81CE716}" srcOrd="0" destOrd="0" presId="urn:microsoft.com/office/officeart/2005/8/layout/process2"/>
    <dgm:cxn modelId="{B6E14B6A-98ED-4107-967A-0E9EEB401E55}" type="presParOf" srcId="{FE6299A2-6DF7-4F7E-9D5D-C5830E648775}" destId="{E446469F-1791-437C-B5E9-CE0C6E5AB5F0}" srcOrd="6" destOrd="0" presId="urn:microsoft.com/office/officeart/2005/8/layout/process2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98EA59-5A32-4EAA-8847-3F9E8D743014}">
      <dsp:nvSpPr>
        <dsp:cNvPr id="0" name=""/>
        <dsp:cNvSpPr/>
      </dsp:nvSpPr>
      <dsp:spPr>
        <a:xfrm>
          <a:off x="1577749" y="0"/>
          <a:ext cx="1678451" cy="67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Peat</a:t>
          </a:r>
          <a:endParaRPr lang="en-US" sz="2400" kern="1200" dirty="0"/>
        </a:p>
      </dsp:txBody>
      <dsp:txXfrm>
        <a:off x="1597512" y="19763"/>
        <a:ext cx="1638925" cy="635228"/>
      </dsp:txXfrm>
    </dsp:sp>
    <dsp:sp modelId="{63006FC7-CA9C-4FFE-9FC7-111FB6401F31}">
      <dsp:nvSpPr>
        <dsp:cNvPr id="0" name=""/>
        <dsp:cNvSpPr/>
      </dsp:nvSpPr>
      <dsp:spPr>
        <a:xfrm rot="5400000">
          <a:off x="2289778" y="692530"/>
          <a:ext cx="254393" cy="303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325883" y="717153"/>
        <a:ext cx="182183" cy="178075"/>
      </dsp:txXfrm>
    </dsp:sp>
    <dsp:sp modelId="{FB6138F3-3789-4401-8305-6E82CB0C7551}">
      <dsp:nvSpPr>
        <dsp:cNvPr id="0" name=""/>
        <dsp:cNvSpPr/>
      </dsp:nvSpPr>
      <dsp:spPr>
        <a:xfrm>
          <a:off x="1577749" y="1013945"/>
          <a:ext cx="1678451" cy="67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Lignite </a:t>
          </a:r>
          <a:endParaRPr lang="en-US" sz="2400" kern="1200" dirty="0"/>
        </a:p>
      </dsp:txBody>
      <dsp:txXfrm>
        <a:off x="1597512" y="1033708"/>
        <a:ext cx="1638925" cy="635228"/>
      </dsp:txXfrm>
    </dsp:sp>
    <dsp:sp modelId="{6763A916-4C24-462F-922A-1B9CCC4A9F7B}">
      <dsp:nvSpPr>
        <dsp:cNvPr id="0" name=""/>
        <dsp:cNvSpPr/>
      </dsp:nvSpPr>
      <dsp:spPr>
        <a:xfrm rot="5400000">
          <a:off x="2290458" y="1705568"/>
          <a:ext cx="253032" cy="303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325883" y="1730871"/>
        <a:ext cx="182183" cy="177122"/>
      </dsp:txXfrm>
    </dsp:sp>
    <dsp:sp modelId="{48497811-37A8-489E-ACE6-DCF03A6EE4DC}">
      <dsp:nvSpPr>
        <dsp:cNvPr id="0" name=""/>
        <dsp:cNvSpPr/>
      </dsp:nvSpPr>
      <dsp:spPr>
        <a:xfrm>
          <a:off x="1577749" y="2026076"/>
          <a:ext cx="1678451" cy="67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Bituminous</a:t>
          </a:r>
          <a:endParaRPr lang="en-US" sz="2400" kern="1200" dirty="0"/>
        </a:p>
      </dsp:txBody>
      <dsp:txXfrm>
        <a:off x="1597512" y="2045839"/>
        <a:ext cx="1638925" cy="635228"/>
      </dsp:txXfrm>
    </dsp:sp>
    <dsp:sp modelId="{06A508A4-669F-427A-8380-79D8530BD914}">
      <dsp:nvSpPr>
        <dsp:cNvPr id="0" name=""/>
        <dsp:cNvSpPr/>
      </dsp:nvSpPr>
      <dsp:spPr>
        <a:xfrm rot="5400000">
          <a:off x="2290458" y="2717699"/>
          <a:ext cx="253032" cy="30363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2325883" y="2743002"/>
        <a:ext cx="182183" cy="177122"/>
      </dsp:txXfrm>
    </dsp:sp>
    <dsp:sp modelId="{E446469F-1791-437C-B5E9-CE0C6E5AB5F0}">
      <dsp:nvSpPr>
        <dsp:cNvPr id="0" name=""/>
        <dsp:cNvSpPr/>
      </dsp:nvSpPr>
      <dsp:spPr>
        <a:xfrm>
          <a:off x="1577749" y="3038207"/>
          <a:ext cx="1678451" cy="67475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/>
            <a:t>Anthracite</a:t>
          </a:r>
          <a:endParaRPr lang="en-US" sz="2400" kern="1200" dirty="0"/>
        </a:p>
      </dsp:txBody>
      <dsp:txXfrm>
        <a:off x="1597512" y="3057970"/>
        <a:ext cx="1638925" cy="6352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224E60-7373-4103-8E7E-6431DE206F4E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03D24E-0EDD-4847-83B4-09D10E00062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  <p:transition>
    <p:push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E671ED-924D-4CB6-9A18-9ADBC010A7CA}" type="datetimeFigureOut">
              <a:rPr lang="en-IN" smtClean="0"/>
              <a:pPr/>
              <a:t>19-04-2021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EDF18-7384-4A47-9D60-D68ACD2D7758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r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hemistryexplained.com/Ce-Co/Coal.htm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Dr. P. G. </a:t>
            </a:r>
            <a:r>
              <a:rPr lang="en-IN" sz="2800" dirty="0" err="1"/>
              <a:t>Umape</a:t>
            </a:r>
            <a:endParaRPr lang="en-IN" sz="2800" dirty="0"/>
          </a:p>
          <a:p>
            <a:r>
              <a:rPr lang="en-IN" sz="2800" dirty="0"/>
              <a:t>PUNE INSTITUTE OF COMPUTER TECHNOLOGY</a:t>
            </a:r>
          </a:p>
        </p:txBody>
      </p:sp>
      <p:sp>
        <p:nvSpPr>
          <p:cNvPr id="4" name="Rectangle 3"/>
          <p:cNvSpPr/>
          <p:nvPr/>
        </p:nvSpPr>
        <p:spPr>
          <a:xfrm>
            <a:off x="571472" y="1214422"/>
            <a:ext cx="7929618" cy="215443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Unit IV: Fuel</a:t>
            </a:r>
            <a:br>
              <a:rPr lang="en-IN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</a:br>
            <a:r>
              <a:rPr lang="en-IN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Topic: Solid fuel(Coal), </a:t>
            </a:r>
          </a:p>
          <a:p>
            <a:pPr algn="ctr"/>
            <a:r>
              <a:rPr lang="en-IN" sz="40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Classification of coal</a:t>
            </a:r>
            <a:endParaRPr lang="en-US" sz="4000" b="1" cap="none" spc="0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Lignite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68941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consist of vegetable matter decomposed more than peat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soft brown and compact in texture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consist of 20-60% water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On drying it breaks into small pieces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Average composition of air-dried lignite is C=60 to 70%, H=5%, 10-15% ash, O=20%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burns with smoky flame, and calorific value is about 6500-7100 Kcal/Kg</a:t>
            </a:r>
          </a:p>
          <a:p>
            <a:pPr marL="358775" indent="-358775">
              <a:lnSpc>
                <a:spcPct val="150000"/>
              </a:lnSpc>
            </a:pPr>
            <a:r>
              <a:rPr lang="en-IN" sz="2400" dirty="0"/>
              <a:t>:</a:t>
            </a:r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Lignite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Uses: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/>
              <a:t> </a:t>
            </a:r>
            <a:r>
              <a:rPr lang="en-IN" sz="2400" dirty="0"/>
              <a:t>It can be used as domestic and industrial fuel after briquetting.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can be used for power generation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For making producer gas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used for making tar by carbonisation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  <p:pic>
        <p:nvPicPr>
          <p:cNvPr id="716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3857628"/>
            <a:ext cx="3680449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Bituminous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 It is having dark grey to pitch black colour 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Burns with smoky yellow flame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laminated structure with alternate bright and dull layers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Bituminous contain 70-90% Carbon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Sub-bituminous: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are black in colour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Homogeneous and smooth in appearance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have high volatile matter and moisture content </a:t>
            </a:r>
          </a:p>
        </p:txBody>
      </p:sp>
      <p:sp>
        <p:nvSpPr>
          <p:cNvPr id="6146" name="AutoShape 2" descr="Buy Eisco Bituminous Coal Specimen (Sedimentary Rock) Online at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00826" y="1214422"/>
            <a:ext cx="1890713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Bituminous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938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Sub-bituminous: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contains 70-83% carbon and 10-20% oxygen.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Calorific value of sub-bituminous is 7000 Kcal/Kg.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crumbles into pieces on exposure to air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are non-caking coal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Uses: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dirty="0"/>
              <a:t>It is used for domestic and industrial purpose.</a:t>
            </a: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800" dirty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Bituminous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104951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Bituminous: 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hard, black and denser than sub-bituminous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show typical banded structure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cubical fracture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Carbon content ranges from 78-90%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20-45% volatile matter content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Calorific value is 8000 to 8500 Kcal/Kg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b="1" dirty="0">
                <a:solidFill>
                  <a:srgbClr val="FF0000"/>
                </a:solidFill>
              </a:rPr>
              <a:t>Uses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used in industry for making metallurgical coal, coal gas, steam rising and domestic heating</a:t>
            </a: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800" dirty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Bituminous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8740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Semi-Bituminous: 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includes varieties of bituminous coal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are rich in carbon 90-95%.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has low volatile matter content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Calorific value is about 8500-8600Kcal/Kg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Uses: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dirty="0"/>
              <a:t>Used for coke manufacture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800" dirty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Anthracite 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9848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a highest ranked coal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Contain highest percentage of carbon 92-98%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are the hardest coal, dense and lustrous 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Contain less than 8% volatile matter and 3% ash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They burn without smoke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Calorific value ranges from 8650 to 8700 Kcal/Kg</a:t>
            </a:r>
          </a:p>
          <a:p>
            <a:pPr marL="271463" indent="-271463"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Uses: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Used for steam raising, in metallurgical process, domestic and industrial purpose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800" dirty="0">
              <a:solidFill>
                <a:srgbClr val="FF0000"/>
              </a:solidFill>
            </a:endParaRP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  <p:pic>
        <p:nvPicPr>
          <p:cNvPr id="2049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57950" y="642918"/>
            <a:ext cx="2714612" cy="23574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Summary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Coalification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Composition of coal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Types of coal</a:t>
            </a:r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800" dirty="0">
                <a:solidFill>
                  <a:srgbClr val="FF0000"/>
                </a:solidFill>
              </a:rPr>
              <a:t>Properties and used of different types of coal</a:t>
            </a:r>
          </a:p>
          <a:p>
            <a:pPr marL="271463" indent="-271463">
              <a:lnSpc>
                <a:spcPct val="150000"/>
              </a:lnSpc>
            </a:pPr>
            <a:endParaRPr lang="en-IN" sz="28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271463" indent="-271463"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>
              <a:lnSpc>
                <a:spcPct val="150000"/>
              </a:lnSpc>
              <a:buFont typeface="Wingdings" pitchFamily="2" charset="2"/>
              <a:buChar char="§"/>
            </a:pPr>
            <a:endParaRPr lang="en-IN" sz="2400" dirty="0"/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643182"/>
            <a:ext cx="914399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9600" b="1" cap="none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  <p:transition>
    <p:push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04900"/>
            <a:ext cx="8215370" cy="55959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IN" sz="2800" b="1" dirty="0"/>
              <a:t>Learning outcomes: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Student should understand composition of coal, process of coalification.</a:t>
            </a:r>
          </a:p>
          <a:p>
            <a:pPr algn="just">
              <a:lnSpc>
                <a:spcPct val="150000"/>
              </a:lnSpc>
            </a:pPr>
            <a:r>
              <a:rPr lang="en-IN" sz="2400" b="1" dirty="0"/>
              <a:t>Student should be able to decide the use of different types of coal based on their properties.</a:t>
            </a:r>
          </a:p>
          <a:p>
            <a:pPr algn="just">
              <a:lnSpc>
                <a:spcPct val="150000"/>
              </a:lnSpc>
            </a:pPr>
            <a:endParaRPr lang="en-US" sz="2400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3A-D369-4723-BDE1-C769EE7A322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904900"/>
            <a:ext cx="8215370" cy="5595934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/>
              <a:t>Coal</a:t>
            </a:r>
            <a:r>
              <a:rPr lang="en-US" sz="2400" dirty="0"/>
              <a:t> is a highly </a:t>
            </a:r>
            <a:r>
              <a:rPr lang="en-US" sz="2400" dirty="0">
                <a:solidFill>
                  <a:srgbClr val="C00000"/>
                </a:solidFill>
              </a:rPr>
              <a:t>carbonaceous</a:t>
            </a:r>
            <a:r>
              <a:rPr lang="en-US" sz="2400" dirty="0"/>
              <a:t> material </a:t>
            </a:r>
          </a:p>
          <a:p>
            <a:pPr algn="just">
              <a:lnSpc>
                <a:spcPct val="150000"/>
              </a:lnSpc>
            </a:pPr>
            <a:r>
              <a:rPr lang="en-US" sz="2400" b="1" dirty="0"/>
              <a:t>It is a fossil fuel produced from the vegetable debris buried deep in the earth crust for over million years by the process of Coalification.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Coalification is a process of conversion of vegetable matter into coal by the action of high temperature and pressure.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It takes millions of years to form the coal by </a:t>
            </a:r>
            <a:r>
              <a:rPr lang="en-US" sz="2400" dirty="0" err="1"/>
              <a:t>coalification</a:t>
            </a:r>
            <a:r>
              <a:rPr lang="en-US" sz="2400" dirty="0"/>
              <a:t> process.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The time required for coalification depends on dept of burial.</a:t>
            </a:r>
            <a:endParaRPr lang="en-US" sz="2400" dirty="0"/>
          </a:p>
          <a:p>
            <a:pPr algn="just">
              <a:lnSpc>
                <a:spcPct val="150000"/>
              </a:lnSpc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3A-D369-4723-BDE1-C769EE7A322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96" y="714356"/>
            <a:ext cx="8215370" cy="609600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/>
              <a:t>Coal is mainly composed of carbon atom having SP</a:t>
            </a:r>
            <a:r>
              <a:rPr lang="en-IN" sz="2400" baseline="30000" dirty="0"/>
              <a:t>2</a:t>
            </a:r>
            <a:r>
              <a:rPr lang="en-IN" sz="2400" dirty="0"/>
              <a:t> hybridisation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It is a huge molecule with indefinite number of carbon atoms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Along with carbon atom </a:t>
            </a:r>
            <a:r>
              <a:rPr lang="en-US" sz="2400" b="1" dirty="0"/>
              <a:t>coal also consist hydrogen, oxygen, nitrogen, sulfur covalently bonded to carbon.</a:t>
            </a:r>
            <a:endParaRPr lang="en-US" sz="2400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Coal also consist of water and minerals</a:t>
            </a:r>
          </a:p>
          <a:p>
            <a:pPr algn="just">
              <a:lnSpc>
                <a:spcPct val="150000"/>
              </a:lnSpc>
            </a:pPr>
            <a:r>
              <a:rPr lang="en-US" sz="2400" dirty="0"/>
              <a:t>The amount of water present in a coal depends on the </a:t>
            </a:r>
            <a:r>
              <a:rPr lang="en-US" sz="2400" dirty="0" err="1"/>
              <a:t>coalification</a:t>
            </a:r>
            <a:r>
              <a:rPr lang="en-US" sz="2400" dirty="0"/>
              <a:t> stage.</a:t>
            </a:r>
            <a:endParaRPr lang="en-US" sz="2400" b="1" dirty="0"/>
          </a:p>
          <a:p>
            <a:pPr algn="just">
              <a:lnSpc>
                <a:spcPct val="150000"/>
              </a:lnSpc>
            </a:pPr>
            <a:r>
              <a:rPr lang="en-US" sz="2400" dirty="0"/>
              <a:t>During combustion of coal, water </a:t>
            </a:r>
            <a:r>
              <a:rPr lang="en-US" sz="2400" dirty="0">
                <a:latin typeface="Times New Roman"/>
                <a:cs typeface="Times New Roman"/>
              </a:rPr>
              <a:t>→</a:t>
            </a:r>
            <a:r>
              <a:rPr lang="en-US" sz="2400" b="1" dirty="0">
                <a:cs typeface="Times New Roman"/>
              </a:rPr>
              <a:t>water </a:t>
            </a:r>
            <a:r>
              <a:rPr lang="en-US" sz="2400" b="1" dirty="0" err="1">
                <a:cs typeface="Times New Roman"/>
              </a:rPr>
              <a:t>vapour</a:t>
            </a:r>
            <a:r>
              <a:rPr lang="en-US" sz="2400" b="1" dirty="0">
                <a:cs typeface="Times New Roman"/>
              </a:rPr>
              <a:t> and</a:t>
            </a:r>
          </a:p>
          <a:p>
            <a:pPr algn="just">
              <a:lnSpc>
                <a:spcPct val="150000"/>
              </a:lnSpc>
            </a:pPr>
            <a:r>
              <a:rPr lang="en-US" sz="2400" b="1" dirty="0">
                <a:cs typeface="Times New Roman"/>
              </a:rPr>
              <a:t>Mineral → ash (metal oxide , silica)</a:t>
            </a:r>
          </a:p>
          <a:p>
            <a:pPr algn="just">
              <a:lnSpc>
                <a:spcPct val="150000"/>
              </a:lnSpc>
            </a:pPr>
            <a:endParaRPr lang="en-US" sz="2400" b="1" dirty="0"/>
          </a:p>
          <a:p>
            <a:pPr>
              <a:buNone/>
            </a:pPr>
            <a:endParaRPr lang="en-US" dirty="0"/>
          </a:p>
          <a:p>
            <a:endParaRPr lang="en-US" b="1" dirty="0"/>
          </a:p>
          <a:p>
            <a:endParaRPr lang="en-US" dirty="0"/>
          </a:p>
          <a:p>
            <a:pPr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3A-D369-4723-BDE1-C769EE7A322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3A-D369-4723-BDE1-C769EE7A322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pic>
        <p:nvPicPr>
          <p:cNvPr id="40962" name="Picture 2" descr="Figure 1. An example of the structure of coal.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00166" y="891762"/>
            <a:ext cx="5915845" cy="4527963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1214414" y="5572140"/>
            <a:ext cx="66437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Image Source: http://www.chemistryexplained.com/Ce-Co/Coal.html</a:t>
            </a:r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29B3A-D369-4723-BDE1-C769EE7A322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857232"/>
            <a:ext cx="8229600" cy="5429287"/>
          </a:xfrm>
        </p:spPr>
        <p:txBody>
          <a:bodyPr/>
          <a:lstStyle/>
          <a:p>
            <a:pPr>
              <a:buNone/>
            </a:pPr>
            <a:r>
              <a:rPr lang="en-IN" sz="2800" b="1" dirty="0"/>
              <a:t>Types of coal (Stages/Grades/Ranks)</a:t>
            </a:r>
          </a:p>
          <a:p>
            <a:pPr marL="266700" indent="-266700"/>
            <a:r>
              <a:rPr lang="en-IN" sz="2400" dirty="0"/>
              <a:t>The classification of coal or the stages of coal depends on the extent of transformation (wood to coal).</a:t>
            </a:r>
          </a:p>
          <a:p>
            <a:pPr marL="266700" indent="-266700"/>
            <a:r>
              <a:rPr lang="en-IN" sz="2400" dirty="0"/>
              <a:t>There are four types of coal</a:t>
            </a:r>
          </a:p>
          <a:p>
            <a:pPr marL="266700" indent="-266700"/>
            <a:endParaRPr lang="en-US" sz="2400" dirty="0"/>
          </a:p>
        </p:txBody>
      </p:sp>
      <p:graphicFrame>
        <p:nvGraphicFramePr>
          <p:cNvPr id="9" name="Diagram 8"/>
          <p:cNvGraphicFramePr/>
          <p:nvPr/>
        </p:nvGraphicFramePr>
        <p:xfrm>
          <a:off x="285720" y="2643182"/>
          <a:ext cx="4833950" cy="3714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11" name="Straight Connector 10"/>
          <p:cNvCxnSpPr/>
          <p:nvPr/>
        </p:nvCxnSpPr>
        <p:spPr>
          <a:xfrm>
            <a:off x="3929058" y="2714620"/>
            <a:ext cx="350046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9058" y="6499246"/>
            <a:ext cx="3500462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5400000">
            <a:off x="2249880" y="4607318"/>
            <a:ext cx="3643314" cy="794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 flipH="1" flipV="1">
            <a:off x="4357687" y="4643445"/>
            <a:ext cx="3571900" cy="2"/>
          </a:xfrm>
          <a:prstGeom prst="straightConnector1">
            <a:avLst/>
          </a:prstGeom>
          <a:ln w="38100">
            <a:solidFill>
              <a:srgbClr val="7030A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4286248" y="2857496"/>
            <a:ext cx="1643074" cy="3500462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en-IN" dirty="0"/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Carbon percentage,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Calorific value,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Density,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 err="1"/>
              <a:t>Luster</a:t>
            </a:r>
            <a:r>
              <a:rPr lang="en-IN" dirty="0"/>
              <a:t> ,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Hardness,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Black colour intensity</a:t>
            </a:r>
          </a:p>
          <a:p>
            <a:pPr algn="ctr"/>
            <a:r>
              <a:rPr lang="en-IN" dirty="0"/>
              <a:t> </a:t>
            </a:r>
            <a:endParaRPr lang="en-US" dirty="0"/>
          </a:p>
        </p:txBody>
      </p:sp>
      <p:sp>
        <p:nvSpPr>
          <p:cNvPr id="22" name="Rounded Rectangle 21"/>
          <p:cNvSpPr/>
          <p:nvPr/>
        </p:nvSpPr>
        <p:spPr>
          <a:xfrm>
            <a:off x="6286512" y="2857496"/>
            <a:ext cx="1643074" cy="3500462"/>
          </a:xfrm>
          <a:prstGeom prst="roundRect">
            <a:avLst/>
          </a:prstGeom>
          <a:gradFill>
            <a:gsLst>
              <a:gs pos="0">
                <a:srgbClr val="D6B19C"/>
              </a:gs>
              <a:gs pos="30000">
                <a:srgbClr val="D49E6C"/>
              </a:gs>
              <a:gs pos="70000">
                <a:schemeClr val="tx1">
                  <a:lumMod val="50000"/>
                  <a:lumOff val="50000"/>
                </a:schemeClr>
              </a:gs>
              <a:gs pos="100000">
                <a:schemeClr val="tx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indent="-180975"/>
            <a:endParaRPr lang="en-IN" dirty="0"/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%Moisture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 Ash 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 Volatile matter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%H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%N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%O</a:t>
            </a:r>
          </a:p>
          <a:p>
            <a:pPr marL="180975" indent="-180975">
              <a:buFont typeface="Arial" pitchFamily="34" charset="0"/>
              <a:buChar char="•"/>
            </a:pPr>
            <a:r>
              <a:rPr lang="en-IN" dirty="0"/>
              <a:t>%S</a:t>
            </a:r>
          </a:p>
          <a:p>
            <a:pPr marL="180975" indent="-180975">
              <a:buFont typeface="Arial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P spid="21" grpId="0" animBg="1"/>
      <p:bldP spid="2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148216"/>
            <a:ext cx="8572559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44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Solid Fuels</a:t>
            </a:r>
            <a:endParaRPr lang="en-US" sz="44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71538" y="2000240"/>
            <a:ext cx="1285884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Wood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571868" y="2000240"/>
            <a:ext cx="1285884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Peat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ounded Rectangle 19"/>
          <p:cNvSpPr/>
          <p:nvPr/>
        </p:nvSpPr>
        <p:spPr>
          <a:xfrm>
            <a:off x="6858016" y="1214422"/>
            <a:ext cx="1285884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Lignite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7029464" y="4071942"/>
            <a:ext cx="1471626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Bituminous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Rounded Rectangle 24"/>
          <p:cNvSpPr/>
          <p:nvPr/>
        </p:nvSpPr>
        <p:spPr>
          <a:xfrm>
            <a:off x="6886588" y="2714620"/>
            <a:ext cx="1471626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Anthracite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2428860" y="2428868"/>
            <a:ext cx="107157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2428860" y="1714488"/>
            <a:ext cx="1000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Aerobic decay</a:t>
            </a:r>
            <a:endParaRPr lang="en-US" dirty="0"/>
          </a:p>
        </p:txBody>
      </p:sp>
      <p:sp>
        <p:nvSpPr>
          <p:cNvPr id="32" name="TextBox 31"/>
          <p:cNvSpPr txBox="1"/>
          <p:nvPr/>
        </p:nvSpPr>
        <p:spPr>
          <a:xfrm>
            <a:off x="4929190" y="1782537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Anaerobic decay</a:t>
            </a:r>
            <a:endParaRPr lang="en-US" dirty="0"/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6143636" y="1643050"/>
            <a:ext cx="71438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143636" y="3141660"/>
            <a:ext cx="71438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rot="5400000">
            <a:off x="5412587" y="2383624"/>
            <a:ext cx="1500198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4857752" y="2428868"/>
            <a:ext cx="1284296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929190" y="2571744"/>
            <a:ext cx="1143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Acidic Condition</a:t>
            </a:r>
            <a:endParaRPr 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6143636" y="2428868"/>
            <a:ext cx="7143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Long</a:t>
            </a:r>
          </a:p>
          <a:p>
            <a:pPr algn="ctr"/>
            <a:r>
              <a:rPr lang="en-IN" dirty="0"/>
              <a:t>Time</a:t>
            </a:r>
            <a:endParaRPr lang="en-US" dirty="0"/>
          </a:p>
        </p:txBody>
      </p:sp>
      <p:cxnSp>
        <p:nvCxnSpPr>
          <p:cNvPr id="47" name="Straight Connector 46"/>
          <p:cNvCxnSpPr/>
          <p:nvPr/>
        </p:nvCxnSpPr>
        <p:spPr>
          <a:xfrm rot="5400000">
            <a:off x="3286116" y="3643314"/>
            <a:ext cx="1714512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4133847" y="4489457"/>
            <a:ext cx="2867045" cy="11113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4357686" y="3782801"/>
            <a:ext cx="24288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Anaerobic decay,</a:t>
            </a:r>
          </a:p>
          <a:p>
            <a:pPr algn="ctr"/>
            <a:r>
              <a:rPr lang="en-IN" dirty="0"/>
              <a:t>Alkaline condition</a:t>
            </a:r>
          </a:p>
          <a:p>
            <a:pPr algn="ctr"/>
            <a:endParaRPr lang="en-IN" dirty="0"/>
          </a:p>
          <a:p>
            <a:pPr algn="ctr"/>
            <a:r>
              <a:rPr lang="en-IN" dirty="0"/>
              <a:t>Long time</a:t>
            </a:r>
            <a:endParaRPr lang="en-US" dirty="0"/>
          </a:p>
        </p:txBody>
      </p:sp>
      <p:sp>
        <p:nvSpPr>
          <p:cNvPr id="52" name="Rounded Rectangle 51"/>
          <p:cNvSpPr/>
          <p:nvPr/>
        </p:nvSpPr>
        <p:spPr>
          <a:xfrm>
            <a:off x="1071538" y="5429264"/>
            <a:ext cx="1471626" cy="785818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Bituminous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3" name="Straight Connector 52"/>
          <p:cNvCxnSpPr/>
          <p:nvPr/>
        </p:nvCxnSpPr>
        <p:spPr>
          <a:xfrm rot="5400000">
            <a:off x="2572530" y="5847006"/>
            <a:ext cx="1285090" cy="794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3214678" y="5213362"/>
            <a:ext cx="107157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214678" y="5856304"/>
            <a:ext cx="107157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214678" y="6482238"/>
            <a:ext cx="1071570" cy="1588"/>
          </a:xfrm>
          <a:prstGeom prst="straightConnector1">
            <a:avLst/>
          </a:prstGeom>
          <a:ln w="38100">
            <a:solidFill>
              <a:srgbClr val="00206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4286248" y="4967978"/>
            <a:ext cx="2071702" cy="5000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Sub bituminous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9" name="Rounded Rectangle 58"/>
          <p:cNvSpPr/>
          <p:nvPr/>
        </p:nvSpPr>
        <p:spPr>
          <a:xfrm>
            <a:off x="4286248" y="6215082"/>
            <a:ext cx="2071702" cy="5000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Semi bituminous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Rounded Rectangle 59"/>
          <p:cNvSpPr/>
          <p:nvPr/>
        </p:nvSpPr>
        <p:spPr>
          <a:xfrm>
            <a:off x="4286248" y="5593912"/>
            <a:ext cx="2071702" cy="500066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solidFill>
                  <a:schemeClr val="tx1"/>
                </a:solidFill>
              </a:rPr>
              <a:t>Bituminous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64" name="Straight Connector 63"/>
          <p:cNvCxnSpPr/>
          <p:nvPr/>
        </p:nvCxnSpPr>
        <p:spPr>
          <a:xfrm>
            <a:off x="2571736" y="5857892"/>
            <a:ext cx="1284296" cy="1588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20" grpId="0" animBg="1"/>
      <p:bldP spid="24" grpId="0" animBg="1"/>
      <p:bldP spid="25" grpId="0" animBg="1"/>
      <p:bldP spid="31" grpId="0"/>
      <p:bldP spid="32" grpId="0"/>
      <p:bldP spid="45" grpId="0"/>
      <p:bldP spid="46" grpId="0"/>
      <p:bldP spid="51" grpId="0"/>
      <p:bldP spid="52" grpId="0" animBg="1"/>
      <p:bldP spid="57" grpId="0" animBg="1"/>
      <p:bldP spid="59" grpId="0" animBg="1"/>
      <p:bldP spid="6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Peat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57861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Properties: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the first stage in coalification process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a brown fibrous jelly like mass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consist of around 80-90% water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After drying it can burn freely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Average composition of air-dried peat is C=57%, H=6%, O=35% and ash = 2.5 to 6%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Calorific value of peat is about 5400 Kcal/Kg</a:t>
            </a:r>
          </a:p>
          <a:p>
            <a:pPr marL="358775" indent="-358775">
              <a:lnSpc>
                <a:spcPct val="150000"/>
              </a:lnSpc>
            </a:pPr>
            <a:endParaRPr lang="en-IN" sz="2400" dirty="0"/>
          </a:p>
          <a:p>
            <a:endParaRPr lang="en-IN" sz="2800" dirty="0"/>
          </a:p>
          <a:p>
            <a:endParaRPr lang="en-US" dirty="0"/>
          </a:p>
        </p:txBody>
      </p:sp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5720" y="71414"/>
            <a:ext cx="857255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Properties and applications </a:t>
            </a:r>
          </a:p>
          <a:p>
            <a:pPr algn="ctr"/>
            <a:r>
              <a:rPr lang="en-US" sz="3600" b="1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Arial" charset="0"/>
              </a:rPr>
              <a:t>of Peat</a:t>
            </a:r>
            <a:endParaRPr lang="en-US" sz="3600" b="1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85720" y="1071546"/>
            <a:ext cx="857256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b="1" dirty="0">
                <a:solidFill>
                  <a:srgbClr val="FF0000"/>
                </a:solidFill>
              </a:rPr>
              <a:t>Uses: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used after briquetting as domestic and industrial fuel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used to produce char oil and light spirit on carbonisation.</a:t>
            </a:r>
          </a:p>
          <a:p>
            <a:pPr marL="358775" indent="-358775">
              <a:lnSpc>
                <a:spcPct val="150000"/>
              </a:lnSpc>
              <a:buFont typeface="Wingdings" pitchFamily="2" charset="2"/>
              <a:buChar char="§"/>
            </a:pPr>
            <a:r>
              <a:rPr lang="en-IN" sz="2400" dirty="0"/>
              <a:t>It is used for thermal insulation, gas purification, steam raising</a:t>
            </a:r>
          </a:p>
          <a:p>
            <a:endParaRPr lang="en-IN" sz="2800" dirty="0"/>
          </a:p>
          <a:p>
            <a:endParaRPr lang="en-US" dirty="0"/>
          </a:p>
        </p:txBody>
      </p:sp>
      <p:pic>
        <p:nvPicPr>
          <p:cNvPr id="4" name="Picture 2" descr="Peat Use in Horticulture | IntechOp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flipH="1">
            <a:off x="2928926" y="3286124"/>
            <a:ext cx="3643338" cy="3429024"/>
          </a:xfrm>
          <a:prstGeom prst="rect">
            <a:avLst/>
          </a:prstGeom>
          <a:noFill/>
        </p:spPr>
      </p:pic>
    </p:spTree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878</Words>
  <Application>Microsoft Office PowerPoint</Application>
  <PresentationFormat>On-screen Show (4:3)</PresentationFormat>
  <Paragraphs>208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Chemistry Unit IV: Fuel Topic:</dc:title>
  <dc:creator>Windows User</dc:creator>
  <cp:lastModifiedBy>Dr. Prashant Umape</cp:lastModifiedBy>
  <cp:revision>244</cp:revision>
  <dcterms:created xsi:type="dcterms:W3CDTF">2020-04-15T13:01:29Z</dcterms:created>
  <dcterms:modified xsi:type="dcterms:W3CDTF">2021-04-19T04:24:09Z</dcterms:modified>
</cp:coreProperties>
</file>