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39" r:id="rId3"/>
    <p:sldId id="372" r:id="rId4"/>
    <p:sldId id="360" r:id="rId5"/>
    <p:sldId id="362" r:id="rId6"/>
    <p:sldId id="361" r:id="rId7"/>
    <p:sldId id="363" r:id="rId8"/>
    <p:sldId id="365" r:id="rId9"/>
    <p:sldId id="364" r:id="rId10"/>
    <p:sldId id="366" r:id="rId11"/>
    <p:sldId id="368" r:id="rId12"/>
    <p:sldId id="367" r:id="rId13"/>
    <p:sldId id="369" r:id="rId14"/>
    <p:sldId id="370" r:id="rId15"/>
    <p:sldId id="371" r:id="rId16"/>
    <p:sldId id="348" r:id="rId17"/>
    <p:sldId id="349" r:id="rId18"/>
    <p:sldId id="350" r:id="rId19"/>
    <p:sldId id="351" r:id="rId20"/>
    <p:sldId id="352" r:id="rId21"/>
    <p:sldId id="353" r:id="rId22"/>
    <p:sldId id="354" r:id="rId23"/>
    <p:sldId id="355" r:id="rId24"/>
    <p:sldId id="356" r:id="rId25"/>
    <p:sldId id="357" r:id="rId26"/>
    <p:sldId id="35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57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24E60-7373-4103-8E7E-6431DE206F4E}" type="datetimeFigureOut">
              <a:rPr lang="en-IN" smtClean="0"/>
              <a:pPr/>
              <a:t>01-10-2024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03D24E-0EDD-4847-83B4-09D10E00062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A196D5-BA9C-49EA-A4D4-D6E62D854E28}" type="slidenum">
              <a:rPr lang="en-US" smtClean="0"/>
              <a:pPr/>
              <a:t>18</a:t>
            </a:fld>
            <a:endParaRPr lang="en-US"/>
          </a:p>
        </p:txBody>
      </p:sp>
    </p:spTree>
    <p:extLst>
      <p:ext uri="{BB962C8B-B14F-4D97-AF65-F5344CB8AC3E}">
        <p14:creationId xmlns:p14="http://schemas.microsoft.com/office/powerpoint/2010/main" val="4021235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A196D5-BA9C-49EA-A4D4-D6E62D854E28}" type="slidenum">
              <a:rPr lang="en-US" smtClean="0"/>
              <a:pPr/>
              <a:t>22</a:t>
            </a:fld>
            <a:endParaRPr lang="en-US"/>
          </a:p>
        </p:txBody>
      </p:sp>
    </p:spTree>
    <p:extLst>
      <p:ext uri="{BB962C8B-B14F-4D97-AF65-F5344CB8AC3E}">
        <p14:creationId xmlns:p14="http://schemas.microsoft.com/office/powerpoint/2010/main" val="23029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2E671ED-924D-4CB6-9A18-9ADBC010A7CA}" type="datetimeFigureOut">
              <a:rPr lang="en-IN" smtClean="0"/>
              <a:pPr/>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EDF18-7384-4A47-9D60-D68ACD2D7758}" type="slidenum">
              <a:rPr lang="en-IN" smtClean="0"/>
              <a:pPr/>
              <a:t>‹#›</a:t>
            </a:fld>
            <a:endParaRPr lang="en-IN"/>
          </a:p>
        </p:txBody>
      </p:sp>
    </p:spTree>
  </p:cSld>
  <p:clrMapOvr>
    <a:masterClrMapping/>
  </p:clrMapOvr>
  <p:transition>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E671ED-924D-4CB6-9A18-9ADBC010A7CA}" type="datetimeFigureOut">
              <a:rPr lang="en-IN" smtClean="0"/>
              <a:pPr/>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EDF18-7384-4A47-9D60-D68ACD2D7758}" type="slidenum">
              <a:rPr lang="en-IN" smtClean="0"/>
              <a:pPr/>
              <a:t>‹#›</a:t>
            </a:fld>
            <a:endParaRPr lang="en-IN"/>
          </a:p>
        </p:txBody>
      </p:sp>
    </p:spTree>
  </p:cSld>
  <p:clrMapOvr>
    <a:masterClrMapping/>
  </p:clrMapOvr>
  <p:transition>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E671ED-924D-4CB6-9A18-9ADBC010A7CA}" type="datetimeFigureOut">
              <a:rPr lang="en-IN" smtClean="0"/>
              <a:pPr/>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EDF18-7384-4A47-9D60-D68ACD2D7758}" type="slidenum">
              <a:rPr lang="en-IN" smtClean="0"/>
              <a:pPr/>
              <a:t>‹#›</a:t>
            </a:fld>
            <a:endParaRPr lang="en-IN"/>
          </a:p>
        </p:txBody>
      </p:sp>
    </p:spTree>
  </p:cSld>
  <p:clrMapOvr>
    <a:masterClrMapping/>
  </p:clrMapOvr>
  <p:transition>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E671ED-924D-4CB6-9A18-9ADBC010A7CA}" type="datetimeFigureOut">
              <a:rPr lang="en-IN" smtClean="0"/>
              <a:pPr/>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EDF18-7384-4A47-9D60-D68ACD2D7758}" type="slidenum">
              <a:rPr lang="en-IN" smtClean="0"/>
              <a:pPr/>
              <a:t>‹#›</a:t>
            </a:fld>
            <a:endParaRPr lang="en-IN"/>
          </a:p>
        </p:txBody>
      </p:sp>
    </p:spTree>
  </p:cSld>
  <p:clrMapOvr>
    <a:masterClrMapping/>
  </p:clrMapOvr>
  <p:transition>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671ED-924D-4CB6-9A18-9ADBC010A7CA}" type="datetimeFigureOut">
              <a:rPr lang="en-IN" smtClean="0"/>
              <a:pPr/>
              <a:t>01-10-2024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EDF18-7384-4A47-9D60-D68ACD2D7758}" type="slidenum">
              <a:rPr lang="en-IN" smtClean="0"/>
              <a:pPr/>
              <a:t>‹#›</a:t>
            </a:fld>
            <a:endParaRPr lang="en-IN"/>
          </a:p>
        </p:txBody>
      </p:sp>
    </p:spTree>
  </p:cSld>
  <p:clrMapOvr>
    <a:masterClrMapping/>
  </p:clrMapOvr>
  <p:transition>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2E671ED-924D-4CB6-9A18-9ADBC010A7CA}" type="datetimeFigureOut">
              <a:rPr lang="en-IN" smtClean="0"/>
              <a:pPr/>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EDF18-7384-4A47-9D60-D68ACD2D7758}" type="slidenum">
              <a:rPr lang="en-IN" smtClean="0"/>
              <a:pPr/>
              <a:t>‹#›</a:t>
            </a:fld>
            <a:endParaRPr lang="en-IN"/>
          </a:p>
        </p:txBody>
      </p:sp>
    </p:spTree>
  </p:cSld>
  <p:clrMapOvr>
    <a:masterClrMapping/>
  </p:clrMapOvr>
  <p:transition>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2E671ED-924D-4CB6-9A18-9ADBC010A7CA}" type="datetimeFigureOut">
              <a:rPr lang="en-IN" smtClean="0"/>
              <a:pPr/>
              <a:t>01-10-2024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0EDF18-7384-4A47-9D60-D68ACD2D7758}" type="slidenum">
              <a:rPr lang="en-IN" smtClean="0"/>
              <a:pPr/>
              <a:t>‹#›</a:t>
            </a:fld>
            <a:endParaRPr lang="en-IN"/>
          </a:p>
        </p:txBody>
      </p:sp>
    </p:spTree>
  </p:cSld>
  <p:clrMapOvr>
    <a:masterClrMapping/>
  </p:clrMapOvr>
  <p:transition>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2E671ED-924D-4CB6-9A18-9ADBC010A7CA}" type="datetimeFigureOut">
              <a:rPr lang="en-IN" smtClean="0"/>
              <a:pPr/>
              <a:t>01-10-2024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0EDF18-7384-4A47-9D60-D68ACD2D7758}" type="slidenum">
              <a:rPr lang="en-IN" smtClean="0"/>
              <a:pPr/>
              <a:t>‹#›</a:t>
            </a:fld>
            <a:endParaRPr lang="en-IN"/>
          </a:p>
        </p:txBody>
      </p:sp>
    </p:spTree>
  </p:cSld>
  <p:clrMapOvr>
    <a:masterClrMapping/>
  </p:clrMapOvr>
  <p:transition>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E671ED-924D-4CB6-9A18-9ADBC010A7CA}" type="datetimeFigureOut">
              <a:rPr lang="en-IN" smtClean="0"/>
              <a:pPr/>
              <a:t>01-10-2024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0EDF18-7384-4A47-9D60-D68ACD2D7758}" type="slidenum">
              <a:rPr lang="en-IN" smtClean="0"/>
              <a:pPr/>
              <a:t>‹#›</a:t>
            </a:fld>
            <a:endParaRPr lang="en-IN"/>
          </a:p>
        </p:txBody>
      </p:sp>
    </p:spTree>
  </p:cSld>
  <p:clrMapOvr>
    <a:masterClrMapping/>
  </p:clrMapOvr>
  <p:transition>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E671ED-924D-4CB6-9A18-9ADBC010A7CA}" type="datetimeFigureOut">
              <a:rPr lang="en-IN" smtClean="0"/>
              <a:pPr/>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EDF18-7384-4A47-9D60-D68ACD2D7758}" type="slidenum">
              <a:rPr lang="en-IN" smtClean="0"/>
              <a:pPr/>
              <a:t>‹#›</a:t>
            </a:fld>
            <a:endParaRPr lang="en-IN"/>
          </a:p>
        </p:txBody>
      </p:sp>
    </p:spTree>
  </p:cSld>
  <p:clrMapOvr>
    <a:masterClrMapping/>
  </p:clrMapOvr>
  <p:transition>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E671ED-924D-4CB6-9A18-9ADBC010A7CA}" type="datetimeFigureOut">
              <a:rPr lang="en-IN" smtClean="0"/>
              <a:pPr/>
              <a:t>01-10-2024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EDF18-7384-4A47-9D60-D68ACD2D7758}" type="slidenum">
              <a:rPr lang="en-IN" smtClean="0"/>
              <a:pPr/>
              <a:t>‹#›</a:t>
            </a:fld>
            <a:endParaRPr lang="en-IN"/>
          </a:p>
        </p:txBody>
      </p:sp>
    </p:spTree>
  </p:cSld>
  <p:clrMapOvr>
    <a:masterClrMapping/>
  </p:clrMapOvr>
  <p:transition>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671ED-924D-4CB6-9A18-9ADBC010A7CA}" type="datetimeFigureOut">
              <a:rPr lang="en-IN" smtClean="0"/>
              <a:pPr/>
              <a:t>01-10-2024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EDF18-7384-4A47-9D60-D68ACD2D775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57628"/>
            <a:ext cx="6400800" cy="1752600"/>
          </a:xfrm>
        </p:spPr>
        <p:txBody>
          <a:bodyPr>
            <a:normAutofit/>
          </a:bodyPr>
          <a:lstStyle/>
          <a:p>
            <a:r>
              <a:rPr lang="en-IN" sz="2800" dirty="0"/>
              <a:t>Dr. P. G. </a:t>
            </a:r>
            <a:r>
              <a:rPr lang="en-IN" sz="2800" dirty="0" err="1"/>
              <a:t>Umape</a:t>
            </a:r>
            <a:endParaRPr lang="en-IN" sz="2800" dirty="0"/>
          </a:p>
          <a:p>
            <a:r>
              <a:rPr lang="en-IN" sz="2800" dirty="0"/>
              <a:t>PUNE INSTITUTE OF COMPUTER TECHNOLOGY</a:t>
            </a:r>
          </a:p>
        </p:txBody>
      </p:sp>
      <p:sp>
        <p:nvSpPr>
          <p:cNvPr id="4" name="Rectangle 3"/>
          <p:cNvSpPr/>
          <p:nvPr/>
        </p:nvSpPr>
        <p:spPr>
          <a:xfrm>
            <a:off x="571472" y="1417440"/>
            <a:ext cx="7858180" cy="215443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Unit IV: Fuel</a:t>
            </a:r>
            <a:br>
              <a:rPr lang="en-IN"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IN"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Topic: Solid fuel(Coal), </a:t>
            </a:r>
          </a:p>
          <a:p>
            <a:pPr algn="ctr"/>
            <a:r>
              <a:rPr lang="en-IN"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proximate analysis of coal</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42910" y="857232"/>
            <a:ext cx="1214446" cy="4286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lumMod val="65000"/>
                  </a:schemeClr>
                </a:solidFill>
              </a:rPr>
              <a:t>% Ash:</a:t>
            </a:r>
          </a:p>
        </p:txBody>
      </p:sp>
      <p:sp>
        <p:nvSpPr>
          <p:cNvPr id="4" name="Rectangle 3"/>
          <p:cNvSpPr/>
          <p:nvPr/>
        </p:nvSpPr>
        <p:spPr>
          <a:xfrm>
            <a:off x="571472" y="71414"/>
            <a:ext cx="8001056"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Proximate Analysis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0" name="TextBox 19"/>
          <p:cNvSpPr txBox="1"/>
          <p:nvPr/>
        </p:nvSpPr>
        <p:spPr>
          <a:xfrm>
            <a:off x="571472" y="1371415"/>
            <a:ext cx="8215370" cy="4893647"/>
          </a:xfrm>
          <a:prstGeom prst="rect">
            <a:avLst/>
          </a:prstGeom>
          <a:noFill/>
        </p:spPr>
        <p:txBody>
          <a:bodyPr wrap="square" rtlCol="0">
            <a:spAutoFit/>
          </a:bodyPr>
          <a:lstStyle/>
          <a:p>
            <a:pPr algn="just">
              <a:lnSpc>
                <a:spcPct val="150000"/>
              </a:lnSpc>
            </a:pPr>
            <a:r>
              <a:rPr lang="en-IN" sz="2400" dirty="0"/>
              <a:t>When coal is heated at 750 </a:t>
            </a:r>
            <a:r>
              <a:rPr lang="en-IN" sz="2400" baseline="30000" dirty="0" err="1"/>
              <a:t>o</a:t>
            </a:r>
            <a:r>
              <a:rPr lang="en-IN" sz="2400" dirty="0" err="1"/>
              <a:t>C</a:t>
            </a:r>
            <a:r>
              <a:rPr lang="en-IN" sz="2400" dirty="0"/>
              <a:t> for 30 minutes in muffle furnace, then coal undergoes complete combustion and the residue remained is called as ash.</a:t>
            </a:r>
          </a:p>
          <a:p>
            <a:pPr algn="just">
              <a:lnSpc>
                <a:spcPct val="150000"/>
              </a:lnSpc>
            </a:pPr>
            <a:r>
              <a:rPr lang="en-IN" sz="2400" dirty="0"/>
              <a:t>It is the</a:t>
            </a:r>
            <a:r>
              <a:rPr lang="en-US" sz="2400" dirty="0"/>
              <a:t> inorganic matter in coal gets oxidized to form metal oxide and silica, which is non-combustible and left as ash.</a:t>
            </a:r>
          </a:p>
          <a:p>
            <a:pPr algn="just">
              <a:lnSpc>
                <a:spcPct val="150000"/>
              </a:lnSpc>
            </a:pPr>
            <a:r>
              <a:rPr lang="en-IN" sz="2400" b="1" dirty="0"/>
              <a:t>Procedure:</a:t>
            </a:r>
          </a:p>
          <a:p>
            <a:pPr algn="just">
              <a:lnSpc>
                <a:spcPct val="150000"/>
              </a:lnSpc>
              <a:buFont typeface="Wingdings" pitchFamily="2" charset="2"/>
              <a:buChar char="v"/>
            </a:pPr>
            <a:r>
              <a:rPr lang="en-IN" sz="2400" dirty="0"/>
              <a:t>Take the coal sample after removal of volatile matter</a:t>
            </a:r>
          </a:p>
          <a:p>
            <a:pPr algn="just">
              <a:lnSpc>
                <a:spcPct val="150000"/>
              </a:lnSpc>
              <a:buFont typeface="Wingdings" pitchFamily="2" charset="2"/>
              <a:buChar char="v"/>
            </a:pPr>
            <a:r>
              <a:rPr lang="en-IN" sz="2400" dirty="0"/>
              <a:t>Heat the sample at 750 </a:t>
            </a:r>
            <a:r>
              <a:rPr lang="en-IN" sz="2400" baseline="30000" dirty="0" err="1"/>
              <a:t>o</a:t>
            </a:r>
            <a:r>
              <a:rPr lang="en-IN" sz="2400" dirty="0" err="1"/>
              <a:t>C</a:t>
            </a:r>
            <a:r>
              <a:rPr lang="en-IN" sz="2400" dirty="0"/>
              <a:t> for 30 minutes in muffle furnace</a:t>
            </a:r>
          </a:p>
          <a:p>
            <a:endParaRPr lang="en-US" sz="2400" dirty="0">
              <a:solidFill>
                <a:schemeClr val="bg1">
                  <a:lumMod val="65000"/>
                </a:schemeClr>
              </a:solidFill>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dissolve">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dissolve">
                                      <p:cBhvr>
                                        <p:cTn id="17" dur="500"/>
                                        <p:tgtEl>
                                          <p:spTgt spid="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dissolve">
                                      <p:cBhvr>
                                        <p:cTn id="22" dur="500"/>
                                        <p:tgtEl>
                                          <p:spTgt spid="2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animEffect transition="in" filter="dissolve">
                                      <p:cBhvr>
                                        <p:cTn id="27" dur="500"/>
                                        <p:tgtEl>
                                          <p:spTgt spid="2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
                                            <p:txEl>
                                              <p:pRg st="4" end="4"/>
                                            </p:txEl>
                                          </p:spTgt>
                                        </p:tgtEl>
                                        <p:attrNameLst>
                                          <p:attrName>style.visibility</p:attrName>
                                        </p:attrNameLst>
                                      </p:cBhvr>
                                      <p:to>
                                        <p:strVal val="visible"/>
                                      </p:to>
                                    </p:set>
                                    <p:animEffect transition="in" filter="dissolve">
                                      <p:cBhvr>
                                        <p:cTn id="32"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42910" y="857232"/>
            <a:ext cx="1214446" cy="4286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lumMod val="65000"/>
                  </a:schemeClr>
                </a:solidFill>
              </a:rPr>
              <a:t>% Ash:</a:t>
            </a:r>
          </a:p>
        </p:txBody>
      </p:sp>
      <p:sp>
        <p:nvSpPr>
          <p:cNvPr id="4" name="Rectangle 3"/>
          <p:cNvSpPr/>
          <p:nvPr/>
        </p:nvSpPr>
        <p:spPr>
          <a:xfrm>
            <a:off x="571472" y="71414"/>
            <a:ext cx="8001056"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Proximate Analysis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0" name="TextBox 19"/>
          <p:cNvSpPr txBox="1"/>
          <p:nvPr/>
        </p:nvSpPr>
        <p:spPr>
          <a:xfrm>
            <a:off x="571472" y="1371415"/>
            <a:ext cx="8215370" cy="5078313"/>
          </a:xfrm>
          <a:prstGeom prst="rect">
            <a:avLst/>
          </a:prstGeom>
          <a:noFill/>
        </p:spPr>
        <p:txBody>
          <a:bodyPr wrap="square" rtlCol="0">
            <a:spAutoFit/>
          </a:bodyPr>
          <a:lstStyle/>
          <a:p>
            <a:pPr algn="just">
              <a:lnSpc>
                <a:spcPct val="150000"/>
              </a:lnSpc>
            </a:pPr>
            <a:r>
              <a:rPr lang="en-IN" sz="2400" b="1" dirty="0"/>
              <a:t>Procedure:</a:t>
            </a:r>
          </a:p>
          <a:p>
            <a:pPr algn="just">
              <a:lnSpc>
                <a:spcPct val="150000"/>
              </a:lnSpc>
              <a:buFont typeface="Wingdings" pitchFamily="2" charset="2"/>
              <a:buChar char="v"/>
            </a:pPr>
            <a:r>
              <a:rPr lang="en-IN" sz="2400" dirty="0"/>
              <a:t>After 30 minutes remove the crucible and cool the residue to room   temperature in descicator. </a:t>
            </a:r>
          </a:p>
          <a:p>
            <a:pPr algn="just">
              <a:lnSpc>
                <a:spcPct val="150000"/>
              </a:lnSpc>
              <a:buFont typeface="Wingdings" pitchFamily="2" charset="2"/>
              <a:buChar char="v"/>
            </a:pPr>
            <a:r>
              <a:rPr lang="en-IN" sz="2400" dirty="0"/>
              <a:t>Check the weight of crucible + residue, consider W</a:t>
            </a:r>
            <a:r>
              <a:rPr lang="en-IN" sz="2400" baseline="-25000" dirty="0"/>
              <a:t>5</a:t>
            </a:r>
            <a:r>
              <a:rPr lang="en-IN" sz="2400" dirty="0"/>
              <a:t> g </a:t>
            </a:r>
          </a:p>
          <a:p>
            <a:pPr algn="just">
              <a:lnSpc>
                <a:spcPct val="150000"/>
              </a:lnSpc>
              <a:buFont typeface="Wingdings" pitchFamily="2" charset="2"/>
              <a:buChar char="v"/>
            </a:pPr>
            <a:r>
              <a:rPr lang="en-IN" sz="2400" dirty="0"/>
              <a:t>Ash content can be also calculated by taking fresh coal sample and following the procedure.</a:t>
            </a:r>
          </a:p>
          <a:p>
            <a:pPr algn="just">
              <a:lnSpc>
                <a:spcPct val="150000"/>
              </a:lnSpc>
            </a:pPr>
            <a:r>
              <a:rPr lang="en-IN" sz="2400" dirty="0"/>
              <a:t>From this procedure we have</a:t>
            </a:r>
          </a:p>
          <a:p>
            <a:pPr algn="just">
              <a:lnSpc>
                <a:spcPct val="150000"/>
              </a:lnSpc>
            </a:pPr>
            <a:r>
              <a:rPr lang="en-IN" sz="2400" dirty="0"/>
              <a:t>Weight of coal sample = (W</a:t>
            </a:r>
            <a:r>
              <a:rPr lang="en-IN" sz="2400" baseline="-25000" dirty="0"/>
              <a:t>2</a:t>
            </a:r>
            <a:r>
              <a:rPr lang="en-IN" sz="2400" dirty="0"/>
              <a:t>-W</a:t>
            </a:r>
            <a:r>
              <a:rPr lang="en-IN" sz="2400" baseline="-25000" dirty="0"/>
              <a:t>1</a:t>
            </a:r>
            <a:r>
              <a:rPr lang="en-US" sz="2400" dirty="0"/>
              <a:t>) g</a:t>
            </a:r>
          </a:p>
          <a:p>
            <a:pPr algn="just">
              <a:lnSpc>
                <a:spcPct val="150000"/>
              </a:lnSpc>
            </a:pPr>
            <a:r>
              <a:rPr lang="en-IN" sz="2400" dirty="0"/>
              <a:t>Weight of residue = (W</a:t>
            </a:r>
            <a:r>
              <a:rPr lang="en-IN" sz="2400" baseline="-25000" dirty="0"/>
              <a:t>5</a:t>
            </a:r>
            <a:r>
              <a:rPr lang="en-IN" sz="2400" dirty="0"/>
              <a:t>-W</a:t>
            </a:r>
            <a:r>
              <a:rPr lang="en-IN" sz="2400" baseline="-25000" dirty="0"/>
              <a:t>1</a:t>
            </a:r>
            <a:r>
              <a:rPr lang="en-IN" sz="2400" dirty="0"/>
              <a:t>) g</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dissolve">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dissolve">
                                      <p:cBhvr>
                                        <p:cTn id="17" dur="500"/>
                                        <p:tgtEl>
                                          <p:spTgt spid="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dissolve">
                                      <p:cBhvr>
                                        <p:cTn id="22" dur="500"/>
                                        <p:tgtEl>
                                          <p:spTgt spid="2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animEffect transition="in" filter="dissolve">
                                      <p:cBhvr>
                                        <p:cTn id="27" dur="500"/>
                                        <p:tgtEl>
                                          <p:spTgt spid="2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
                                            <p:txEl>
                                              <p:pRg st="4" end="4"/>
                                            </p:txEl>
                                          </p:spTgt>
                                        </p:tgtEl>
                                        <p:attrNameLst>
                                          <p:attrName>style.visibility</p:attrName>
                                        </p:attrNameLst>
                                      </p:cBhvr>
                                      <p:to>
                                        <p:strVal val="visible"/>
                                      </p:to>
                                    </p:set>
                                    <p:animEffect transition="in" filter="dissolve">
                                      <p:cBhvr>
                                        <p:cTn id="32" dur="500"/>
                                        <p:tgtEl>
                                          <p:spTgt spid="2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0">
                                            <p:txEl>
                                              <p:pRg st="5" end="5"/>
                                            </p:txEl>
                                          </p:spTgt>
                                        </p:tgtEl>
                                        <p:attrNameLst>
                                          <p:attrName>style.visibility</p:attrName>
                                        </p:attrNameLst>
                                      </p:cBhvr>
                                      <p:to>
                                        <p:strVal val="visible"/>
                                      </p:to>
                                    </p:set>
                                    <p:animEffect transition="in" filter="dissolve">
                                      <p:cBhvr>
                                        <p:cTn id="37" dur="500"/>
                                        <p:tgtEl>
                                          <p:spTgt spid="2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0">
                                            <p:txEl>
                                              <p:pRg st="6" end="6"/>
                                            </p:txEl>
                                          </p:spTgt>
                                        </p:tgtEl>
                                        <p:attrNameLst>
                                          <p:attrName>style.visibility</p:attrName>
                                        </p:attrNameLst>
                                      </p:cBhvr>
                                      <p:to>
                                        <p:strVal val="visible"/>
                                      </p:to>
                                    </p:set>
                                    <p:animEffect transition="in" filter="dissolve">
                                      <p:cBhvr>
                                        <p:cTn id="42"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42910" y="857232"/>
            <a:ext cx="1214446" cy="42862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bg1">
                    <a:lumMod val="65000"/>
                  </a:schemeClr>
                </a:solidFill>
              </a:rPr>
              <a:t>% Ash:</a:t>
            </a:r>
          </a:p>
        </p:txBody>
      </p:sp>
      <p:sp>
        <p:nvSpPr>
          <p:cNvPr id="4" name="Rectangle 3"/>
          <p:cNvSpPr/>
          <p:nvPr/>
        </p:nvSpPr>
        <p:spPr>
          <a:xfrm>
            <a:off x="571472" y="71414"/>
            <a:ext cx="8001056"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Proximate Analysis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0" name="TextBox 19"/>
          <p:cNvSpPr txBox="1"/>
          <p:nvPr/>
        </p:nvSpPr>
        <p:spPr>
          <a:xfrm>
            <a:off x="571472" y="1371415"/>
            <a:ext cx="8215370" cy="1015663"/>
          </a:xfrm>
          <a:prstGeom prst="rect">
            <a:avLst/>
          </a:prstGeom>
          <a:noFill/>
        </p:spPr>
        <p:txBody>
          <a:bodyPr wrap="square" rtlCol="0">
            <a:spAutoFit/>
          </a:bodyPr>
          <a:lstStyle/>
          <a:p>
            <a:pPr algn="just">
              <a:lnSpc>
                <a:spcPct val="150000"/>
              </a:lnSpc>
            </a:pPr>
            <a:r>
              <a:rPr lang="en-IN" sz="2400"/>
              <a:t>      </a:t>
            </a:r>
            <a:endParaRPr lang="en-IN" sz="2400" dirty="0"/>
          </a:p>
          <a:p>
            <a:endParaRPr lang="en-US" sz="2400" dirty="0">
              <a:solidFill>
                <a:schemeClr val="bg1">
                  <a:lumMod val="65000"/>
                </a:schemeClr>
              </a:solidFill>
            </a:endParaRPr>
          </a:p>
        </p:txBody>
      </p:sp>
      <p:sp>
        <p:nvSpPr>
          <p:cNvPr id="5" name="TextBox 4"/>
          <p:cNvSpPr txBox="1"/>
          <p:nvPr/>
        </p:nvSpPr>
        <p:spPr>
          <a:xfrm>
            <a:off x="642910" y="3100328"/>
            <a:ext cx="1214446" cy="461665"/>
          </a:xfrm>
          <a:prstGeom prst="rect">
            <a:avLst/>
          </a:prstGeom>
          <a:noFill/>
        </p:spPr>
        <p:txBody>
          <a:bodyPr wrap="square" rtlCol="0">
            <a:spAutoFit/>
          </a:bodyPr>
          <a:lstStyle/>
          <a:p>
            <a:r>
              <a:rPr lang="en-IN" sz="2400" dirty="0"/>
              <a:t>% Ash =</a:t>
            </a:r>
            <a:endParaRPr lang="en-US" sz="2400" dirty="0"/>
          </a:p>
        </p:txBody>
      </p:sp>
      <p:sp>
        <p:nvSpPr>
          <p:cNvPr id="6" name="TextBox 5"/>
          <p:cNvSpPr txBox="1"/>
          <p:nvPr/>
        </p:nvSpPr>
        <p:spPr>
          <a:xfrm>
            <a:off x="1857356" y="2836348"/>
            <a:ext cx="5286412" cy="400110"/>
          </a:xfrm>
          <a:prstGeom prst="rect">
            <a:avLst/>
          </a:prstGeom>
          <a:noFill/>
        </p:spPr>
        <p:txBody>
          <a:bodyPr wrap="square" rtlCol="0">
            <a:spAutoFit/>
          </a:bodyPr>
          <a:lstStyle/>
          <a:p>
            <a:r>
              <a:rPr lang="en-IN" sz="2000" dirty="0">
                <a:latin typeface="Arial" charset="0"/>
              </a:rPr>
              <a:t>(W</a:t>
            </a:r>
            <a:r>
              <a:rPr lang="en-IN" sz="2000" baseline="-25000" dirty="0">
                <a:latin typeface="Arial" charset="0"/>
              </a:rPr>
              <a:t>5</a:t>
            </a:r>
            <a:r>
              <a:rPr lang="en-IN" sz="2000" dirty="0">
                <a:latin typeface="Arial" charset="0"/>
              </a:rPr>
              <a:t>-W</a:t>
            </a:r>
            <a:r>
              <a:rPr lang="en-IN" sz="2000" baseline="-25000" dirty="0">
                <a:latin typeface="Arial" charset="0"/>
              </a:rPr>
              <a:t>1</a:t>
            </a:r>
            <a:r>
              <a:rPr lang="en-IN" sz="2000" dirty="0">
                <a:latin typeface="Arial" charset="0"/>
              </a:rPr>
              <a:t>) X 100</a:t>
            </a:r>
            <a:endParaRPr lang="en-US" sz="2000" dirty="0"/>
          </a:p>
        </p:txBody>
      </p:sp>
      <p:cxnSp>
        <p:nvCxnSpPr>
          <p:cNvPr id="7" name="Straight Connector 6"/>
          <p:cNvCxnSpPr/>
          <p:nvPr/>
        </p:nvCxnSpPr>
        <p:spPr>
          <a:xfrm>
            <a:off x="2000232" y="3334826"/>
            <a:ext cx="1857388"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28860" y="3336414"/>
            <a:ext cx="2214578" cy="400110"/>
          </a:xfrm>
          <a:prstGeom prst="rect">
            <a:avLst/>
          </a:prstGeom>
          <a:noFill/>
        </p:spPr>
        <p:txBody>
          <a:bodyPr wrap="square" rtlCol="0">
            <a:spAutoFit/>
          </a:bodyPr>
          <a:lstStyle/>
          <a:p>
            <a:r>
              <a:rPr lang="en-IN" sz="2000" dirty="0">
                <a:latin typeface="Arial" charset="0"/>
              </a:rPr>
              <a:t>(W</a:t>
            </a:r>
            <a:r>
              <a:rPr lang="en-IN" sz="2000" baseline="-25000" dirty="0">
                <a:latin typeface="Arial" charset="0"/>
              </a:rPr>
              <a:t>2</a:t>
            </a:r>
            <a:r>
              <a:rPr lang="en-IN" sz="2000" dirty="0">
                <a:latin typeface="Arial" charset="0"/>
              </a:rPr>
              <a:t>-W</a:t>
            </a:r>
            <a:r>
              <a:rPr lang="en-IN" sz="2000" baseline="-25000" dirty="0">
                <a:latin typeface="Arial" charset="0"/>
              </a:rPr>
              <a:t>1</a:t>
            </a:r>
            <a:r>
              <a:rPr lang="en-IN" sz="2000" dirty="0">
                <a:latin typeface="Arial" charset="0"/>
              </a:rPr>
              <a:t>)</a:t>
            </a:r>
            <a:endParaRPr lang="en-US" sz="2000" dirty="0"/>
          </a:p>
        </p:txBody>
      </p:sp>
      <p:sp>
        <p:nvSpPr>
          <p:cNvPr id="9" name="TextBox 8"/>
          <p:cNvSpPr txBox="1"/>
          <p:nvPr/>
        </p:nvSpPr>
        <p:spPr>
          <a:xfrm>
            <a:off x="2500298" y="1628648"/>
            <a:ext cx="5929354" cy="400110"/>
          </a:xfrm>
          <a:prstGeom prst="rect">
            <a:avLst/>
          </a:prstGeom>
          <a:noFill/>
        </p:spPr>
        <p:txBody>
          <a:bodyPr wrap="square" rtlCol="0">
            <a:spAutoFit/>
          </a:bodyPr>
          <a:lstStyle/>
          <a:p>
            <a:r>
              <a:rPr lang="en-IN" sz="2000" dirty="0">
                <a:latin typeface="Arial" charset="0"/>
              </a:rPr>
              <a:t>Weight of ash X 100</a:t>
            </a:r>
            <a:endParaRPr lang="en-US" sz="2000" dirty="0"/>
          </a:p>
        </p:txBody>
      </p:sp>
      <p:cxnSp>
        <p:nvCxnSpPr>
          <p:cNvPr id="10" name="Straight Connector 9"/>
          <p:cNvCxnSpPr/>
          <p:nvPr/>
        </p:nvCxnSpPr>
        <p:spPr>
          <a:xfrm>
            <a:off x="1928794" y="2170046"/>
            <a:ext cx="3714776"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28926" y="2271590"/>
            <a:ext cx="2214578" cy="400110"/>
          </a:xfrm>
          <a:prstGeom prst="rect">
            <a:avLst/>
          </a:prstGeom>
          <a:noFill/>
        </p:spPr>
        <p:txBody>
          <a:bodyPr wrap="square" rtlCol="0">
            <a:spAutoFit/>
          </a:bodyPr>
          <a:lstStyle/>
          <a:p>
            <a:r>
              <a:rPr lang="en-IN" sz="2000" dirty="0">
                <a:latin typeface="Arial" charset="0"/>
              </a:rPr>
              <a:t>Weight of coal</a:t>
            </a:r>
            <a:endParaRPr lang="en-US" sz="2000" dirty="0"/>
          </a:p>
        </p:txBody>
      </p:sp>
      <p:sp>
        <p:nvSpPr>
          <p:cNvPr id="12" name="TextBox 11"/>
          <p:cNvSpPr txBox="1"/>
          <p:nvPr/>
        </p:nvSpPr>
        <p:spPr>
          <a:xfrm>
            <a:off x="642910" y="1924283"/>
            <a:ext cx="1214446" cy="461665"/>
          </a:xfrm>
          <a:prstGeom prst="rect">
            <a:avLst/>
          </a:prstGeom>
          <a:noFill/>
        </p:spPr>
        <p:txBody>
          <a:bodyPr wrap="square" rtlCol="0">
            <a:spAutoFit/>
          </a:bodyPr>
          <a:lstStyle/>
          <a:p>
            <a:r>
              <a:rPr lang="en-IN" sz="2400" dirty="0"/>
              <a:t>% Ash =</a:t>
            </a:r>
            <a:endParaRPr lang="en-US" sz="2400" dirty="0"/>
          </a:p>
        </p:txBody>
      </p:sp>
      <p:sp>
        <p:nvSpPr>
          <p:cNvPr id="15" name="TextBox 14"/>
          <p:cNvSpPr txBox="1"/>
          <p:nvPr/>
        </p:nvSpPr>
        <p:spPr>
          <a:xfrm>
            <a:off x="500034" y="3967467"/>
            <a:ext cx="8143932" cy="1938992"/>
          </a:xfrm>
          <a:prstGeom prst="rect">
            <a:avLst/>
          </a:prstGeom>
          <a:noFill/>
        </p:spPr>
        <p:txBody>
          <a:bodyPr wrap="square" rtlCol="0">
            <a:spAutoFit/>
          </a:bodyPr>
          <a:lstStyle/>
          <a:p>
            <a:r>
              <a:rPr lang="en-IN" sz="2400" b="1" dirty="0">
                <a:latin typeface="Arial" pitchFamily="34" charset="0"/>
                <a:cs typeface="Arial" pitchFamily="34" charset="0"/>
              </a:rPr>
              <a:t>% Fixed carbon</a:t>
            </a:r>
          </a:p>
          <a:p>
            <a:endParaRPr lang="en-IN" sz="2400" b="1" dirty="0"/>
          </a:p>
          <a:p>
            <a:r>
              <a:rPr lang="en-IN" sz="2400" dirty="0"/>
              <a:t>% Fixed carbon= 100 − </a:t>
            </a:r>
            <a:r>
              <a:rPr lang="en-IN" sz="2400"/>
              <a:t>[% moisture + </a:t>
            </a:r>
            <a:r>
              <a:rPr lang="en-IN" sz="2400" dirty="0"/>
              <a:t>% </a:t>
            </a:r>
            <a:r>
              <a:rPr lang="en-IN" sz="2400"/>
              <a:t>Volatile matter + </a:t>
            </a:r>
            <a:r>
              <a:rPr lang="en-IN" sz="2400" dirty="0"/>
              <a:t>% Ash]</a:t>
            </a:r>
          </a:p>
          <a:p>
            <a:endParaRPr lang="en-IN" sz="2400" b="1" dirty="0"/>
          </a:p>
          <a:p>
            <a:endParaRPr lang="en-US" sz="2400" b="1"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par>
                                <p:cTn id="30" presetID="9"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
                                            <p:txEl>
                                              <p:pRg st="0" end="0"/>
                                            </p:txEl>
                                          </p:spTgt>
                                        </p:tgtEl>
                                        <p:attrNameLst>
                                          <p:attrName>style.visibility</p:attrName>
                                        </p:attrNameLst>
                                      </p:cBhvr>
                                      <p:to>
                                        <p:strVal val="visible"/>
                                      </p:to>
                                    </p:set>
                                    <p:animEffect transition="in" filter="dissolve">
                                      <p:cBhvr>
                                        <p:cTn id="40" dur="500"/>
                                        <p:tgtEl>
                                          <p:spTgt spid="15">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5">
                                            <p:txEl>
                                              <p:pRg st="2" end="2"/>
                                            </p:txEl>
                                          </p:spTgt>
                                        </p:tgtEl>
                                        <p:attrNameLst>
                                          <p:attrName>style.visibility</p:attrName>
                                        </p:attrNameLst>
                                      </p:cBhvr>
                                      <p:to>
                                        <p:strVal val="visible"/>
                                      </p:to>
                                    </p:set>
                                    <p:animEffect transition="in" filter="dissolve">
                                      <p:cBhvr>
                                        <p:cTn id="45"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p:bldP spid="6" grpId="0"/>
      <p:bldP spid="8" grpId="0"/>
      <p:bldP spid="9"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14"/>
            <a:ext cx="9144000"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Significance of Proximate Analysis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TextBox 13"/>
          <p:cNvSpPr txBox="1"/>
          <p:nvPr/>
        </p:nvSpPr>
        <p:spPr>
          <a:xfrm>
            <a:off x="428596" y="857232"/>
            <a:ext cx="8286808" cy="7294305"/>
          </a:xfrm>
          <a:prstGeom prst="rect">
            <a:avLst/>
          </a:prstGeom>
          <a:noFill/>
        </p:spPr>
        <p:txBody>
          <a:bodyPr wrap="square" rtlCol="0">
            <a:spAutoFit/>
          </a:bodyPr>
          <a:lstStyle/>
          <a:p>
            <a:r>
              <a:rPr lang="en-IN" sz="2400" b="1" dirty="0"/>
              <a:t>% Moisture:</a:t>
            </a:r>
          </a:p>
          <a:p>
            <a:pPr marL="358775" indent="-358775">
              <a:lnSpc>
                <a:spcPct val="150000"/>
              </a:lnSpc>
            </a:pPr>
            <a:r>
              <a:rPr lang="en-IN" sz="2400" dirty="0"/>
              <a:t>Moisture content in a coal sample should be low</a:t>
            </a:r>
          </a:p>
          <a:p>
            <a:pPr marL="358775" indent="-358775">
              <a:lnSpc>
                <a:spcPct val="150000"/>
              </a:lnSpc>
              <a:buFont typeface="Wingdings" pitchFamily="2" charset="2"/>
              <a:buChar char="§"/>
            </a:pPr>
            <a:r>
              <a:rPr lang="en-IN" sz="2400" dirty="0"/>
              <a:t>It decreases calorific value</a:t>
            </a:r>
          </a:p>
          <a:p>
            <a:pPr marL="358775" indent="-358775">
              <a:lnSpc>
                <a:spcPct val="150000"/>
              </a:lnSpc>
              <a:buFont typeface="Wingdings" pitchFamily="2" charset="2"/>
              <a:buChar char="§"/>
            </a:pPr>
            <a:r>
              <a:rPr lang="en-IN" sz="2400" dirty="0"/>
              <a:t>Increases ignition temperature</a:t>
            </a:r>
          </a:p>
          <a:p>
            <a:pPr marL="358775" indent="-358775">
              <a:lnSpc>
                <a:spcPct val="150000"/>
              </a:lnSpc>
              <a:buFont typeface="Wingdings" pitchFamily="2" charset="2"/>
              <a:buChar char="§"/>
            </a:pPr>
            <a:r>
              <a:rPr lang="en-IN" sz="2400" dirty="0"/>
              <a:t>Affect smooth combustion of fuel</a:t>
            </a:r>
          </a:p>
          <a:p>
            <a:pPr marL="358775" indent="-358775">
              <a:lnSpc>
                <a:spcPct val="150000"/>
              </a:lnSpc>
            </a:pPr>
            <a:r>
              <a:rPr lang="en-IN" sz="2400" b="1" dirty="0"/>
              <a:t>% Volatile matter:</a:t>
            </a:r>
          </a:p>
          <a:p>
            <a:pPr marL="358775" indent="-358775">
              <a:lnSpc>
                <a:spcPct val="150000"/>
              </a:lnSpc>
            </a:pPr>
            <a:r>
              <a:rPr lang="en-IN" sz="2400" dirty="0"/>
              <a:t>Volatile matter content in a coal should be low</a:t>
            </a:r>
          </a:p>
          <a:p>
            <a:pPr marL="358775" indent="-358775">
              <a:lnSpc>
                <a:spcPct val="150000"/>
              </a:lnSpc>
              <a:buFont typeface="Wingdings" pitchFamily="2" charset="2"/>
              <a:buChar char="§"/>
            </a:pPr>
            <a:r>
              <a:rPr lang="en-IN" sz="2400" dirty="0"/>
              <a:t>Decreases calorific value </a:t>
            </a:r>
          </a:p>
          <a:p>
            <a:pPr marL="358775" indent="-358775">
              <a:lnSpc>
                <a:spcPct val="150000"/>
              </a:lnSpc>
              <a:buFont typeface="Wingdings" pitchFamily="2" charset="2"/>
              <a:buChar char="§"/>
            </a:pPr>
            <a:r>
              <a:rPr lang="en-IN" sz="2400" dirty="0"/>
              <a:t>It leads to environment pollution</a:t>
            </a:r>
          </a:p>
          <a:p>
            <a:pPr marL="358775" indent="-358775">
              <a:lnSpc>
                <a:spcPct val="150000"/>
              </a:lnSpc>
              <a:buFont typeface="Wingdings" pitchFamily="2" charset="2"/>
              <a:buChar char="§"/>
            </a:pPr>
            <a:r>
              <a:rPr lang="en-IN" sz="2400" dirty="0"/>
              <a:t>Elongates flame</a:t>
            </a:r>
          </a:p>
          <a:p>
            <a:pPr marL="358775" indent="-358775">
              <a:lnSpc>
                <a:spcPct val="150000"/>
              </a:lnSpc>
              <a:buFont typeface="Wingdings" pitchFamily="2" charset="2"/>
              <a:buChar char="§"/>
            </a:pPr>
            <a:r>
              <a:rPr lang="en-IN" sz="2400" dirty="0"/>
              <a:t>Decreases flame temperature</a:t>
            </a:r>
          </a:p>
          <a:p>
            <a:pPr marL="358775" indent="-358775">
              <a:lnSpc>
                <a:spcPct val="150000"/>
              </a:lnSpc>
            </a:pPr>
            <a:r>
              <a:rPr lang="en-IN" sz="2400" dirty="0"/>
              <a:t> </a:t>
            </a:r>
          </a:p>
          <a:p>
            <a:pPr marL="358775" indent="-358775">
              <a:buFont typeface="Wingdings" pitchFamily="2" charset="2"/>
              <a:buChar char="§"/>
            </a:pPr>
            <a:endParaRPr lang="en-IN" sz="2400" dirty="0"/>
          </a:p>
          <a:p>
            <a:pPr marL="358775" indent="-358775">
              <a:buFont typeface="Wingdings" pitchFamily="2" charset="2"/>
              <a:buChar char="§"/>
            </a:pPr>
            <a:endParaRPr lang="en-US" sz="2400"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checkerboard(across)">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dissolv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dissolv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dissolv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dissolv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dissolve">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dissolve">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dissolve">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dissolve">
                                      <p:cBhvr>
                                        <p:cTn id="47" dur="500"/>
                                        <p:tgtEl>
                                          <p:spTgt spid="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4">
                                            <p:txEl>
                                              <p:pRg st="9" end="9"/>
                                            </p:txEl>
                                          </p:spTgt>
                                        </p:tgtEl>
                                        <p:attrNameLst>
                                          <p:attrName>style.visibility</p:attrName>
                                        </p:attrNameLst>
                                      </p:cBhvr>
                                      <p:to>
                                        <p:strVal val="visible"/>
                                      </p:to>
                                    </p:set>
                                    <p:animEffect transition="in" filter="dissolve">
                                      <p:cBhvr>
                                        <p:cTn id="52" dur="500"/>
                                        <p:tgtEl>
                                          <p:spTgt spid="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4">
                                            <p:txEl>
                                              <p:pRg st="10" end="10"/>
                                            </p:txEl>
                                          </p:spTgt>
                                        </p:tgtEl>
                                        <p:attrNameLst>
                                          <p:attrName>style.visibility</p:attrName>
                                        </p:attrNameLst>
                                      </p:cBhvr>
                                      <p:to>
                                        <p:strVal val="visible"/>
                                      </p:to>
                                    </p:set>
                                    <p:animEffect transition="in" filter="dissolve">
                                      <p:cBhvr>
                                        <p:cTn id="57"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14"/>
            <a:ext cx="9144000"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Significance of Proximate Analysis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 name="TextBox 13"/>
          <p:cNvSpPr txBox="1"/>
          <p:nvPr/>
        </p:nvSpPr>
        <p:spPr>
          <a:xfrm>
            <a:off x="428596" y="857232"/>
            <a:ext cx="8429684" cy="7294305"/>
          </a:xfrm>
          <a:prstGeom prst="rect">
            <a:avLst/>
          </a:prstGeom>
          <a:noFill/>
        </p:spPr>
        <p:txBody>
          <a:bodyPr wrap="square" rtlCol="0">
            <a:spAutoFit/>
          </a:bodyPr>
          <a:lstStyle/>
          <a:p>
            <a:r>
              <a:rPr lang="en-IN" sz="2400" b="1" dirty="0"/>
              <a:t>% Ash:</a:t>
            </a:r>
          </a:p>
          <a:p>
            <a:pPr marL="358775" indent="-358775">
              <a:lnSpc>
                <a:spcPct val="150000"/>
              </a:lnSpc>
            </a:pPr>
            <a:r>
              <a:rPr lang="en-IN" sz="2400" dirty="0"/>
              <a:t>Ash content in a coal sample should be low</a:t>
            </a:r>
          </a:p>
          <a:p>
            <a:pPr marL="358775" indent="-358775">
              <a:lnSpc>
                <a:spcPct val="150000"/>
              </a:lnSpc>
              <a:buFont typeface="Wingdings" pitchFamily="2" charset="2"/>
              <a:buChar char="§"/>
            </a:pPr>
            <a:r>
              <a:rPr lang="en-IN" sz="2400" dirty="0"/>
              <a:t>It decreases calorific value</a:t>
            </a:r>
          </a:p>
          <a:p>
            <a:pPr marL="358775" indent="-358775">
              <a:lnSpc>
                <a:spcPct val="150000"/>
              </a:lnSpc>
              <a:buFont typeface="Wingdings" pitchFamily="2" charset="2"/>
              <a:buChar char="§"/>
            </a:pPr>
            <a:r>
              <a:rPr lang="en-IN" sz="2400" dirty="0"/>
              <a:t>At high temperature it fuses to form clinker which block air flow</a:t>
            </a:r>
          </a:p>
          <a:p>
            <a:pPr marL="358775" indent="-358775">
              <a:lnSpc>
                <a:spcPct val="150000"/>
              </a:lnSpc>
              <a:buFont typeface="Wingdings" pitchFamily="2" charset="2"/>
              <a:buChar char="§"/>
            </a:pPr>
            <a:r>
              <a:rPr lang="en-IN" sz="2400" dirty="0"/>
              <a:t>Disposal of ash is a problem</a:t>
            </a:r>
          </a:p>
          <a:p>
            <a:pPr marL="358775" indent="-358775">
              <a:lnSpc>
                <a:spcPct val="150000"/>
              </a:lnSpc>
            </a:pPr>
            <a:r>
              <a:rPr lang="en-IN" sz="2400" b="1" dirty="0"/>
              <a:t>% Fixed carbon:</a:t>
            </a:r>
          </a:p>
          <a:p>
            <a:pPr marL="358775" indent="-358775">
              <a:lnSpc>
                <a:spcPct val="150000"/>
              </a:lnSpc>
            </a:pPr>
            <a:r>
              <a:rPr lang="en-IN" sz="2400" dirty="0"/>
              <a:t>Fixed carbon content in a coal should be high</a:t>
            </a:r>
          </a:p>
          <a:p>
            <a:pPr marL="358775" indent="-358775">
              <a:lnSpc>
                <a:spcPct val="150000"/>
              </a:lnSpc>
              <a:buFont typeface="Wingdings" pitchFamily="2" charset="2"/>
              <a:buChar char="§"/>
            </a:pPr>
            <a:r>
              <a:rPr lang="en-IN" sz="2400" dirty="0"/>
              <a:t>Higher the fixed carbon higher will be the calorific value</a:t>
            </a:r>
          </a:p>
          <a:p>
            <a:pPr marL="358775" indent="-358775">
              <a:lnSpc>
                <a:spcPct val="150000"/>
              </a:lnSpc>
              <a:buFont typeface="Wingdings" pitchFamily="2" charset="2"/>
              <a:buChar char="§"/>
            </a:pPr>
            <a:r>
              <a:rPr lang="en-IN" sz="2400" dirty="0"/>
              <a:t>Higher will be the quality of coal</a:t>
            </a:r>
          </a:p>
          <a:p>
            <a:pPr marL="358775" indent="-358775">
              <a:lnSpc>
                <a:spcPct val="150000"/>
              </a:lnSpc>
              <a:buFont typeface="Wingdings" pitchFamily="2" charset="2"/>
              <a:buChar char="§"/>
            </a:pPr>
            <a:r>
              <a:rPr lang="en-IN" sz="2400" dirty="0"/>
              <a:t>Such coal on combustion gives low polluting gases</a:t>
            </a:r>
          </a:p>
          <a:p>
            <a:pPr marL="358775" indent="-358775">
              <a:lnSpc>
                <a:spcPct val="150000"/>
              </a:lnSpc>
              <a:buFont typeface="Wingdings" pitchFamily="2" charset="2"/>
              <a:buChar char="§"/>
            </a:pPr>
            <a:endParaRPr lang="en-IN" sz="2400" dirty="0"/>
          </a:p>
          <a:p>
            <a:pPr marL="358775" indent="-358775">
              <a:lnSpc>
                <a:spcPct val="150000"/>
              </a:lnSpc>
            </a:pPr>
            <a:r>
              <a:rPr lang="en-IN" sz="2400" dirty="0"/>
              <a:t> </a:t>
            </a:r>
          </a:p>
          <a:p>
            <a:pPr marL="358775" indent="-358775">
              <a:buFont typeface="Wingdings" pitchFamily="2" charset="2"/>
              <a:buChar char="§"/>
            </a:pPr>
            <a:endParaRPr lang="en-IN" sz="2400" dirty="0"/>
          </a:p>
          <a:p>
            <a:pPr marL="358775" indent="-358775">
              <a:buFont typeface="Wingdings" pitchFamily="2" charset="2"/>
              <a:buChar char="§"/>
            </a:pPr>
            <a:endParaRPr lang="en-US" sz="2400"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checkerboard(across)">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dissolv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dissolv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dissolv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dissolv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dissolve">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dissolve">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dissolve">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dissolve">
                                      <p:cBhvr>
                                        <p:cTn id="47" dur="500"/>
                                        <p:tgtEl>
                                          <p:spTgt spid="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4">
                                            <p:txEl>
                                              <p:pRg st="9" end="9"/>
                                            </p:txEl>
                                          </p:spTgt>
                                        </p:tgtEl>
                                        <p:attrNameLst>
                                          <p:attrName>style.visibility</p:attrName>
                                        </p:attrNameLst>
                                      </p:cBhvr>
                                      <p:to>
                                        <p:strVal val="visible"/>
                                      </p:to>
                                    </p:set>
                                    <p:animEffect transition="in" filter="dissolve">
                                      <p:cBhvr>
                                        <p:cTn id="52"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213141"/>
            <a:ext cx="9144000" cy="2215991"/>
          </a:xfrm>
          <a:prstGeom prst="rect">
            <a:avLst/>
          </a:prstGeom>
        </p:spPr>
        <p:style>
          <a:lnRef idx="0">
            <a:scrgbClr r="0" g="0" b="0"/>
          </a:lnRef>
          <a:fillRef idx="1003">
            <a:schemeClr val="dk1"/>
          </a:fillRef>
          <a:effectRef idx="0">
            <a:scrgbClr r="0" g="0" b="0"/>
          </a:effectRef>
          <a:fontRef idx="major"/>
        </p:style>
        <p:txBody>
          <a:bodyPr wrap="square" lIns="91440" tIns="45720" rIns="91440" bIns="45720">
            <a:spAutoFit/>
          </a:bodyPr>
          <a:lstStyle/>
          <a:p>
            <a:pPr algn="ctr"/>
            <a:r>
              <a:rPr lang="en-US" sz="13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a:t>
            </a:r>
          </a:p>
        </p:txBody>
      </p:sp>
    </p:spTree>
  </p:cSld>
  <p:clrMapOvr>
    <a:masterClrMapping/>
  </p:clrMapOvr>
  <p:transition>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52400" y="0"/>
            <a:ext cx="8839200" cy="6340197"/>
          </a:xfrm>
          <a:prstGeom prst="rect">
            <a:avLst/>
          </a:prstGeom>
          <a:noFill/>
          <a:ln w="9525">
            <a:noFill/>
            <a:miter lim="800000"/>
            <a:headEnd/>
            <a:tailEnd/>
          </a:ln>
        </p:spPr>
        <p:txBody>
          <a:bodyPr>
            <a:spAutoFit/>
          </a:bodyPr>
          <a:lstStyle/>
          <a:p>
            <a:pPr>
              <a:spcBef>
                <a:spcPct val="50000"/>
              </a:spcBef>
            </a:pPr>
            <a:r>
              <a:rPr lang="en-US" sz="2800" b="1" dirty="0">
                <a:solidFill>
                  <a:srgbClr val="C00000"/>
                </a:solidFill>
              </a:rPr>
              <a:t>Carbonization of Coal (Manufacture of Coke)</a:t>
            </a:r>
          </a:p>
          <a:p>
            <a:pPr>
              <a:spcBef>
                <a:spcPct val="50000"/>
              </a:spcBef>
            </a:pPr>
            <a:r>
              <a:rPr lang="en-US" sz="2800" dirty="0"/>
              <a:t>It is the process of heating the coal in absence of air to a sufficiently high temperature, so that the coal undergoes decomposition and yields a residue which is richer in carbon content than the original fuel.</a:t>
            </a:r>
          </a:p>
          <a:p>
            <a:pPr>
              <a:spcBef>
                <a:spcPct val="50000"/>
              </a:spcBef>
            </a:pPr>
            <a:r>
              <a:rPr lang="en-US" sz="2800" b="1" dirty="0">
                <a:solidFill>
                  <a:srgbClr val="C00000"/>
                </a:solidFill>
              </a:rPr>
              <a:t>Caking and coking of coals:</a:t>
            </a:r>
            <a:r>
              <a:rPr lang="en-US" sz="2800" dirty="0">
                <a:solidFill>
                  <a:srgbClr val="C00000"/>
                </a:solidFill>
              </a:rPr>
              <a:t> </a:t>
            </a:r>
            <a:r>
              <a:rPr lang="en-US" sz="2800" dirty="0"/>
              <a:t>some coals have a tendency to soften and swell at higher temperatures, to form a solid coherent mass with porous structure. Such coals are called caking coals. The residue formed is called coke. If the coke is hard, porous and strong, than the coal, from which it is formed, it is called coking coal. All coking coals are caking coals but all caking coals are not coking coals.</a:t>
            </a:r>
          </a:p>
          <a:p>
            <a:pPr>
              <a:spcBef>
                <a:spcPct val="50000"/>
              </a:spcBef>
            </a:pPr>
            <a:r>
              <a:rPr lang="en-US" sz="2800" dirty="0"/>
              <a:t>This property is found only in bituminous type of coal.</a:t>
            </a:r>
          </a:p>
        </p:txBody>
      </p:sp>
      <p:sp>
        <p:nvSpPr>
          <p:cNvPr id="3" name="Slide Number Placeholder 2"/>
          <p:cNvSpPr>
            <a:spLocks noGrp="1"/>
          </p:cNvSpPr>
          <p:nvPr>
            <p:ph type="sldNum" sz="quarter" idx="12"/>
          </p:nvPr>
        </p:nvSpPr>
        <p:spPr/>
        <p:txBody>
          <a:bodyPr/>
          <a:lstStyle/>
          <a:p>
            <a:fld id="{83229B3A-D369-4723-BDE1-C769EE7A3225}" type="slidenum">
              <a:rPr lang="en-US" smtClean="0"/>
              <a:pPr/>
              <a:t>16</a:t>
            </a:fld>
            <a:endParaRPr lang="en-US"/>
          </a:p>
        </p:txBody>
      </p:sp>
    </p:spTree>
  </p:cSld>
  <p:clrMapOvr>
    <a:masterClrMapping/>
  </p:clrMapOvr>
  <p:transition>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sz="3000" b="1" dirty="0">
                <a:solidFill>
                  <a:srgbClr val="C00000"/>
                </a:solidFill>
                <a:latin typeface="Times New Roman" pitchFamily="18" charset="0"/>
                <a:cs typeface="Times New Roman" pitchFamily="18" charset="0"/>
              </a:rPr>
              <a:t>Ultimate Analysis of Coal</a:t>
            </a:r>
          </a:p>
        </p:txBody>
      </p:sp>
      <p:sp>
        <p:nvSpPr>
          <p:cNvPr id="3" name="Content Placeholder 2"/>
          <p:cNvSpPr>
            <a:spLocks noGrp="1"/>
          </p:cNvSpPr>
          <p:nvPr>
            <p:ph idx="1"/>
          </p:nvPr>
        </p:nvSpPr>
        <p:spPr>
          <a:xfrm>
            <a:off x="609600" y="1828800"/>
            <a:ext cx="8229600" cy="5791200"/>
          </a:xfrm>
        </p:spPr>
        <p:txBody>
          <a:bodyPr>
            <a:normAutofit/>
          </a:bodyPr>
          <a:lstStyle/>
          <a:p>
            <a:pPr>
              <a:buNone/>
            </a:pPr>
            <a:r>
              <a:rPr lang="en-US" sz="2400" dirty="0">
                <a:cs typeface="Times New Roman" pitchFamily="18" charset="0"/>
              </a:rPr>
              <a:t>To determine % of elements present in coal</a:t>
            </a:r>
          </a:p>
          <a:p>
            <a:pPr>
              <a:buNone/>
            </a:pPr>
            <a:r>
              <a:rPr lang="en-US" sz="2400" dirty="0">
                <a:cs typeface="Times New Roman" pitchFamily="18" charset="0"/>
              </a:rPr>
              <a:t>% C, % H – by </a:t>
            </a:r>
            <a:r>
              <a:rPr lang="en-US" sz="2400" u="sng" dirty="0">
                <a:solidFill>
                  <a:srgbClr val="0070C0"/>
                </a:solidFill>
                <a:cs typeface="Times New Roman" pitchFamily="18" charset="0"/>
              </a:rPr>
              <a:t>combustion method </a:t>
            </a:r>
          </a:p>
          <a:p>
            <a:pPr>
              <a:buNone/>
            </a:pPr>
            <a:r>
              <a:rPr lang="en-US" sz="2400" dirty="0">
                <a:cs typeface="Times New Roman" pitchFamily="18" charset="0"/>
              </a:rPr>
              <a:t>% N – by </a:t>
            </a:r>
            <a:r>
              <a:rPr lang="en-US" sz="2400" u="sng" dirty="0" err="1">
                <a:solidFill>
                  <a:srgbClr val="0070C0"/>
                </a:solidFill>
                <a:cs typeface="Times New Roman" pitchFamily="18" charset="0"/>
              </a:rPr>
              <a:t>Kjeldahl’s</a:t>
            </a:r>
            <a:r>
              <a:rPr lang="en-US" sz="2400" u="sng" dirty="0">
                <a:solidFill>
                  <a:srgbClr val="0070C0"/>
                </a:solidFill>
                <a:cs typeface="Times New Roman" pitchFamily="18" charset="0"/>
              </a:rPr>
              <a:t> Method</a:t>
            </a:r>
            <a:r>
              <a:rPr lang="en-US" sz="2400" dirty="0">
                <a:solidFill>
                  <a:srgbClr val="0070C0"/>
                </a:solidFill>
                <a:cs typeface="Times New Roman" pitchFamily="18" charset="0"/>
              </a:rPr>
              <a:t> </a:t>
            </a:r>
          </a:p>
          <a:p>
            <a:pPr>
              <a:buNone/>
            </a:pPr>
            <a:r>
              <a:rPr lang="en-US" sz="2400" dirty="0">
                <a:cs typeface="Times New Roman" pitchFamily="18" charset="0"/>
              </a:rPr>
              <a:t>% S – by </a:t>
            </a:r>
            <a:r>
              <a:rPr lang="en-US" sz="2400" u="sng" dirty="0" err="1">
                <a:solidFill>
                  <a:srgbClr val="0070C0"/>
                </a:solidFill>
                <a:cs typeface="Times New Roman" pitchFamily="18" charset="0"/>
              </a:rPr>
              <a:t>Eschka</a:t>
            </a:r>
            <a:r>
              <a:rPr lang="en-US" sz="2400" u="sng" dirty="0">
                <a:solidFill>
                  <a:srgbClr val="0070C0"/>
                </a:solidFill>
                <a:cs typeface="Times New Roman" pitchFamily="18" charset="0"/>
              </a:rPr>
              <a:t> method </a:t>
            </a:r>
          </a:p>
          <a:p>
            <a:pPr>
              <a:buNone/>
            </a:pPr>
            <a:r>
              <a:rPr lang="en-US" sz="2400" dirty="0">
                <a:cs typeface="Times New Roman" pitchFamily="18" charset="0"/>
              </a:rPr>
              <a:t> % O and </a:t>
            </a:r>
          </a:p>
          <a:p>
            <a:pPr>
              <a:buNone/>
            </a:pPr>
            <a:r>
              <a:rPr lang="en-US" sz="2400" dirty="0">
                <a:cs typeface="Times New Roman" pitchFamily="18" charset="0"/>
              </a:rPr>
              <a:t>% ash (as in proximate analysis)</a:t>
            </a:r>
          </a:p>
        </p:txBody>
      </p:sp>
      <p:sp>
        <p:nvSpPr>
          <p:cNvPr id="5" name="Slide Number Placeholder 4"/>
          <p:cNvSpPr>
            <a:spLocks noGrp="1"/>
          </p:cNvSpPr>
          <p:nvPr>
            <p:ph type="sldNum" sz="quarter" idx="12"/>
          </p:nvPr>
        </p:nvSpPr>
        <p:spPr/>
        <p:txBody>
          <a:bodyPr/>
          <a:lstStyle/>
          <a:p>
            <a:fld id="{83229B3A-D369-4723-BDE1-C769EE7A3225}" type="slidenum">
              <a:rPr lang="en-US" smtClean="0"/>
              <a:pPr/>
              <a:t>17</a:t>
            </a:fld>
            <a:endParaRPr lang="en-US"/>
          </a:p>
        </p:txBody>
      </p:sp>
    </p:spTree>
  </p:cSld>
  <p:clrMapOvr>
    <a:masterClrMapping/>
  </p:clrMapOvr>
  <p:transition>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C00000"/>
                </a:solidFill>
                <a:latin typeface="Times New Roman" pitchFamily="18" charset="0"/>
                <a:cs typeface="Times New Roman" pitchFamily="18" charset="0"/>
              </a:rPr>
              <a:t>1) % C, % H – by </a:t>
            </a:r>
            <a:r>
              <a:rPr lang="en-US" sz="2800" u="sng" dirty="0">
                <a:solidFill>
                  <a:srgbClr val="C00000"/>
                </a:solidFill>
                <a:latin typeface="Times New Roman" pitchFamily="18" charset="0"/>
                <a:cs typeface="Times New Roman" pitchFamily="18" charset="0"/>
              </a:rPr>
              <a:t>Combustion method</a:t>
            </a:r>
            <a:r>
              <a:rPr lang="en-US" sz="2800" u="sng" dirty="0">
                <a:solidFill>
                  <a:srgbClr val="0070C0"/>
                </a:solidFill>
                <a:latin typeface="Times New Roman" pitchFamily="18" charset="0"/>
                <a:cs typeface="Times New Roman" pitchFamily="18" charset="0"/>
              </a:rPr>
              <a:t> </a:t>
            </a:r>
            <a:br>
              <a:rPr lang="en-US" sz="2800" u="sng" dirty="0">
                <a:solidFill>
                  <a:srgbClr val="0070C0"/>
                </a:solidFill>
                <a:latin typeface="Times New Roman" pitchFamily="18" charset="0"/>
                <a:cs typeface="Times New Roman" pitchFamily="18" charset="0"/>
              </a:rPr>
            </a:br>
            <a:endParaRPr lang="en-US" sz="2800" dirty="0"/>
          </a:p>
        </p:txBody>
      </p:sp>
      <p:sp>
        <p:nvSpPr>
          <p:cNvPr id="5" name="Text Box 3"/>
          <p:cNvSpPr txBox="1">
            <a:spLocks noGrp="1" noChangeArrowheads="1"/>
          </p:cNvSpPr>
          <p:nvPr>
            <p:ph idx="1"/>
          </p:nvPr>
        </p:nvSpPr>
        <p:spPr bwMode="auto">
          <a:xfrm>
            <a:off x="457200" y="1066800"/>
            <a:ext cx="8229600" cy="2492990"/>
          </a:xfrm>
          <a:prstGeom prst="rect">
            <a:avLst/>
          </a:prstGeom>
          <a:noFill/>
          <a:ln w="9525">
            <a:noFill/>
            <a:miter lim="800000"/>
            <a:headEnd/>
            <a:tailEnd/>
          </a:ln>
        </p:spPr>
        <p:txBody>
          <a:bodyPr>
            <a:spAutoFit/>
          </a:bodyPr>
          <a:lstStyle/>
          <a:p>
            <a:pPr>
              <a:spcBef>
                <a:spcPct val="50000"/>
              </a:spcBef>
              <a:buFontTx/>
              <a:buChar char="•"/>
            </a:pPr>
            <a:r>
              <a:rPr lang="en-US" sz="2400" dirty="0">
                <a:latin typeface="Arial" charset="0"/>
              </a:rPr>
              <a:t>The percentage of fixed carbon helps in designing the furnace and shape of the fire-box because it is the fixed carbon that burns in the solid state.</a:t>
            </a:r>
          </a:p>
          <a:p>
            <a:pPr>
              <a:spcBef>
                <a:spcPct val="50000"/>
              </a:spcBef>
            </a:pPr>
            <a:r>
              <a:rPr lang="en-US" sz="2400" b="1" dirty="0">
                <a:solidFill>
                  <a:schemeClr val="accent2"/>
                </a:solidFill>
                <a:latin typeface="Arial" charset="0"/>
              </a:rPr>
              <a:t>.</a:t>
            </a:r>
            <a:r>
              <a:rPr lang="en-US" sz="2400" dirty="0">
                <a:latin typeface="Arial" charset="0"/>
              </a:rPr>
              <a:t> </a:t>
            </a:r>
            <a:r>
              <a:rPr lang="en-US" sz="2400" b="1" dirty="0">
                <a:solidFill>
                  <a:schemeClr val="accent2"/>
                </a:solidFill>
                <a:latin typeface="Arial" charset="0"/>
              </a:rPr>
              <a:t>Carbon and Hydrogen:</a:t>
            </a:r>
            <a:r>
              <a:rPr lang="en-US" sz="2400" dirty="0">
                <a:latin typeface="Arial" charset="0"/>
              </a:rPr>
              <a:t> A known amount of coal is taken in a combustion tube and is burnt in excess of pure oxygen.</a:t>
            </a:r>
          </a:p>
        </p:txBody>
      </p:sp>
      <p:graphicFrame>
        <p:nvGraphicFramePr>
          <p:cNvPr id="69634" name="Object 4"/>
          <p:cNvGraphicFramePr>
            <a:graphicFrameLocks noChangeAspect="1"/>
          </p:cNvGraphicFramePr>
          <p:nvPr>
            <p:extLst>
              <p:ext uri="{D42A27DB-BD31-4B8C-83A1-F6EECF244321}">
                <p14:modId xmlns:p14="http://schemas.microsoft.com/office/powerpoint/2010/main" val="2432832305"/>
              </p:ext>
            </p:extLst>
          </p:nvPr>
        </p:nvGraphicFramePr>
        <p:xfrm>
          <a:off x="3200400" y="3276600"/>
          <a:ext cx="2252159" cy="929596"/>
        </p:xfrm>
        <a:graphic>
          <a:graphicData uri="http://schemas.openxmlformats.org/presentationml/2006/ole">
            <mc:AlternateContent xmlns:mc="http://schemas.openxmlformats.org/markup-compatibility/2006">
              <mc:Choice xmlns:v="urn:schemas-microsoft-com:vml" Requires="v">
                <p:oleObj name="Equation" r:id="rId3" imgW="2552700" imgH="1282700" progId="Equation.3">
                  <p:embed/>
                </p:oleObj>
              </mc:Choice>
              <mc:Fallback>
                <p:oleObj name="Equation" r:id="rId3" imgW="2552700" imgH="12827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76600"/>
                        <a:ext cx="2252159" cy="9295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83229B3A-D369-4723-BDE1-C769EE7A3225}" type="slidenum">
              <a:rPr lang="en-US" smtClean="0"/>
              <a:pPr/>
              <a:t>18</a:t>
            </a:fld>
            <a:endParaRPr lang="en-US"/>
          </a:p>
        </p:txBody>
      </p:sp>
    </p:spTree>
  </p:cSld>
  <p:clrMapOvr>
    <a:masterClrMapping/>
  </p:clrMapOvr>
  <p:transition>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505200"/>
            <a:ext cx="8534400" cy="1981200"/>
          </a:xfrm>
        </p:spPr>
        <p:txBody>
          <a:bodyPr/>
          <a:lstStyle/>
          <a:p>
            <a:pPr algn="just"/>
            <a:r>
              <a:rPr lang="en-US" sz="2800" b="1" dirty="0">
                <a:latin typeface="Times New Roman" pitchFamily="18" charset="0"/>
                <a:cs typeface="Times New Roman" pitchFamily="18" charset="0"/>
              </a:rPr>
              <a:t>The moisture </a:t>
            </a:r>
            <a:r>
              <a:rPr lang="en-US" sz="2800" b="1">
                <a:latin typeface="Times New Roman" pitchFamily="18" charset="0"/>
                <a:cs typeface="Times New Roman" pitchFamily="18" charset="0"/>
              </a:rPr>
              <a:t>and CO</a:t>
            </a:r>
            <a:r>
              <a:rPr lang="en-US" sz="2800" b="1" baseline="-25000">
                <a:latin typeface="Times New Roman" pitchFamily="18" charset="0"/>
                <a:cs typeface="Times New Roman" pitchFamily="18" charset="0"/>
              </a:rPr>
              <a:t>2 </a:t>
            </a:r>
            <a:r>
              <a:rPr lang="en-US" sz="2800" b="1" dirty="0">
                <a:latin typeface="Times New Roman" pitchFamily="18" charset="0"/>
                <a:cs typeface="Times New Roman" pitchFamily="18" charset="0"/>
              </a:rPr>
              <a:t>liberated by heating the coal sample are absorbed by pre-weighed anhydrous CaCl2 and KOH placed in U-tubes. Increase in weight in each case is recorded. </a:t>
            </a:r>
          </a:p>
          <a:p>
            <a:endParaRPr lang="en-US" dirty="0"/>
          </a:p>
        </p:txBody>
      </p:sp>
      <p:sp>
        <p:nvSpPr>
          <p:cNvPr id="5" name="Text Box 3"/>
          <p:cNvSpPr txBox="1">
            <a:spLocks noChangeArrowheads="1"/>
          </p:cNvSpPr>
          <p:nvPr/>
        </p:nvSpPr>
        <p:spPr bwMode="auto">
          <a:xfrm>
            <a:off x="1981200" y="3048000"/>
            <a:ext cx="5424883" cy="461665"/>
          </a:xfrm>
          <a:prstGeom prst="rect">
            <a:avLst/>
          </a:prstGeom>
          <a:noFill/>
          <a:ln w="9525">
            <a:noFill/>
            <a:miter lim="800000"/>
            <a:headEnd/>
            <a:tailEnd/>
          </a:ln>
        </p:spPr>
        <p:txBody>
          <a:bodyPr wrap="none">
            <a:spAutoFit/>
          </a:bodyPr>
          <a:lstStyle/>
          <a:p>
            <a:r>
              <a:rPr lang="en-US" dirty="0">
                <a:solidFill>
                  <a:srgbClr val="C00000"/>
                </a:solidFill>
                <a:latin typeface="Arial" charset="0"/>
              </a:rPr>
              <a:t> </a:t>
            </a:r>
            <a:r>
              <a:rPr lang="en-US" sz="2400" b="1" dirty="0">
                <a:solidFill>
                  <a:srgbClr val="C00000"/>
                </a:solidFill>
                <a:latin typeface="Arial" charset="0"/>
              </a:rPr>
              <a:t>Estimation of carbon and hydrogen</a:t>
            </a:r>
            <a:endParaRPr lang="en-US" b="1" dirty="0">
              <a:solidFill>
                <a:srgbClr val="C00000"/>
              </a:solidFill>
              <a:latin typeface="Arial" charset="0"/>
            </a:endParaRPr>
          </a:p>
        </p:txBody>
      </p:sp>
      <p:graphicFrame>
        <p:nvGraphicFramePr>
          <p:cNvPr id="103425" name="Object 4"/>
          <p:cNvGraphicFramePr>
            <a:graphicFrameLocks noChangeAspect="1"/>
          </p:cNvGraphicFramePr>
          <p:nvPr>
            <p:extLst>
              <p:ext uri="{D42A27DB-BD31-4B8C-83A1-F6EECF244321}">
                <p14:modId xmlns:p14="http://schemas.microsoft.com/office/powerpoint/2010/main" val="4150737272"/>
              </p:ext>
            </p:extLst>
          </p:nvPr>
        </p:nvGraphicFramePr>
        <p:xfrm>
          <a:off x="2362200" y="5486400"/>
          <a:ext cx="4292600" cy="1066800"/>
        </p:xfrm>
        <a:graphic>
          <a:graphicData uri="http://schemas.openxmlformats.org/presentationml/2006/ole">
            <mc:AlternateContent xmlns:mc="http://schemas.openxmlformats.org/markup-compatibility/2006">
              <mc:Choice xmlns:v="urn:schemas-microsoft-com:vml" Requires="v">
                <p:oleObj name="Equation" r:id="rId2" imgW="4292600" imgH="1066800" progId="Equation.3">
                  <p:embed/>
                </p:oleObj>
              </mc:Choice>
              <mc:Fallback>
                <p:oleObj name="Equation" r:id="rId2" imgW="4292600" imgH="10668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486400"/>
                        <a:ext cx="4292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4264"/>
            <a:ext cx="9144000" cy="2851336"/>
          </a:xfrm>
          <a:prstGeom prst="rect">
            <a:avLst/>
          </a:prstGeom>
        </p:spPr>
      </p:pic>
      <p:sp>
        <p:nvSpPr>
          <p:cNvPr id="4" name="Slide Number Placeholder 3"/>
          <p:cNvSpPr>
            <a:spLocks noGrp="1"/>
          </p:cNvSpPr>
          <p:nvPr>
            <p:ph type="sldNum" sz="quarter" idx="12"/>
          </p:nvPr>
        </p:nvSpPr>
        <p:spPr/>
        <p:txBody>
          <a:bodyPr/>
          <a:lstStyle/>
          <a:p>
            <a:fld id="{83229B3A-D369-4723-BDE1-C769EE7A3225}" type="slidenum">
              <a:rPr lang="en-US" smtClean="0"/>
              <a:pPr/>
              <a:t>19</a:t>
            </a:fld>
            <a:endParaRPr lang="en-US"/>
          </a:p>
        </p:txBody>
      </p:sp>
    </p:spTree>
  </p:cSld>
  <p:clrMapOvr>
    <a:masterClrMapping/>
  </p:clrMapOvr>
  <p:transition>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00034" y="1285860"/>
            <a:ext cx="8077200" cy="5047536"/>
          </a:xfrm>
          <a:prstGeom prst="rect">
            <a:avLst/>
          </a:prstGeom>
          <a:noFill/>
          <a:ln w="9525">
            <a:noFill/>
            <a:miter lim="800000"/>
            <a:headEnd/>
            <a:tailEnd/>
          </a:ln>
        </p:spPr>
        <p:txBody>
          <a:bodyPr wrap="square">
            <a:spAutoFit/>
          </a:bodyPr>
          <a:lstStyle/>
          <a:p>
            <a:pPr marL="457200" indent="-457200">
              <a:spcBef>
                <a:spcPct val="50000"/>
              </a:spcBef>
            </a:pPr>
            <a:r>
              <a:rPr lang="en-IN" sz="2800" dirty="0">
                <a:latin typeface="Arial" charset="0"/>
              </a:rPr>
              <a:t>Learning outcome:</a:t>
            </a:r>
          </a:p>
          <a:p>
            <a:pPr marL="457200" indent="-457200" algn="just">
              <a:lnSpc>
                <a:spcPct val="150000"/>
              </a:lnSpc>
              <a:spcBef>
                <a:spcPct val="50000"/>
              </a:spcBef>
              <a:buFont typeface="Wingdings" pitchFamily="2" charset="2"/>
              <a:buChar char="ü"/>
            </a:pPr>
            <a:r>
              <a:rPr lang="en-IN" sz="2400" dirty="0">
                <a:latin typeface="Arial" charset="0"/>
              </a:rPr>
              <a:t>Student should understand need for analysis of coal.</a:t>
            </a:r>
          </a:p>
          <a:p>
            <a:pPr marL="457200" indent="-457200" algn="just">
              <a:lnSpc>
                <a:spcPct val="150000"/>
              </a:lnSpc>
              <a:spcBef>
                <a:spcPct val="50000"/>
              </a:spcBef>
              <a:buFont typeface="Wingdings" pitchFamily="2" charset="2"/>
              <a:buChar char="ü"/>
            </a:pPr>
            <a:r>
              <a:rPr lang="en-IN" sz="2400" dirty="0">
                <a:latin typeface="Arial" charset="0"/>
              </a:rPr>
              <a:t>Student should be able to calculate % moisture, % Volatile mater, % Ash and % fixed carbon content in a coal sample.</a:t>
            </a:r>
          </a:p>
          <a:p>
            <a:pPr marL="457200" indent="-457200" algn="just">
              <a:lnSpc>
                <a:spcPct val="150000"/>
              </a:lnSpc>
              <a:spcBef>
                <a:spcPct val="50000"/>
              </a:spcBef>
              <a:buFont typeface="Wingdings" pitchFamily="2" charset="2"/>
              <a:buChar char="ü"/>
            </a:pPr>
            <a:r>
              <a:rPr lang="en-IN" sz="2400" dirty="0">
                <a:latin typeface="Arial" charset="0"/>
              </a:rPr>
              <a:t>Student should have knowledge of different analytical parameter and their significance.</a:t>
            </a:r>
          </a:p>
          <a:p>
            <a:pPr marL="457200" indent="-457200">
              <a:spcBef>
                <a:spcPct val="50000"/>
              </a:spcBef>
              <a:buFont typeface="Wingdings" pitchFamily="2" charset="2"/>
              <a:buChar char="§"/>
            </a:pPr>
            <a:endParaRPr lang="en-US" sz="2800" dirty="0">
              <a:latin typeface="Arial" charset="0"/>
            </a:endParaRPr>
          </a:p>
        </p:txBody>
      </p:sp>
      <p:sp>
        <p:nvSpPr>
          <p:cNvPr id="3" name="Slide Number Placeholder 2"/>
          <p:cNvSpPr>
            <a:spLocks noGrp="1"/>
          </p:cNvSpPr>
          <p:nvPr>
            <p:ph type="sldNum" sz="quarter" idx="12"/>
          </p:nvPr>
        </p:nvSpPr>
        <p:spPr/>
        <p:txBody>
          <a:bodyPr/>
          <a:lstStyle/>
          <a:p>
            <a:fld id="{83229B3A-D369-4723-BDE1-C769EE7A3225}" type="slidenum">
              <a:rPr lang="en-US" smtClean="0"/>
              <a:pPr/>
              <a:t>2</a:t>
            </a:fld>
            <a:endParaRPr lang="en-US"/>
          </a:p>
        </p:txBody>
      </p:sp>
      <p:sp>
        <p:nvSpPr>
          <p:cNvPr id="4" name="Rectangle 3"/>
          <p:cNvSpPr/>
          <p:nvPr/>
        </p:nvSpPr>
        <p:spPr>
          <a:xfrm>
            <a:off x="571472" y="357166"/>
            <a:ext cx="8001056"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Analysis of Coal</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dissolve">
                                      <p:cBhvr>
                                        <p:cTn id="7" dur="500"/>
                                        <p:tgtEl>
                                          <p:spTgt spid="450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058">
                                            <p:txEl>
                                              <p:pRg st="1" end="1"/>
                                            </p:txEl>
                                          </p:spTgt>
                                        </p:tgtEl>
                                        <p:attrNameLst>
                                          <p:attrName>style.visibility</p:attrName>
                                        </p:attrNameLst>
                                      </p:cBhvr>
                                      <p:to>
                                        <p:strVal val="visible"/>
                                      </p:to>
                                    </p:set>
                                    <p:animEffect transition="in" filter="dissolve">
                                      <p:cBhvr>
                                        <p:cTn id="12" dur="500"/>
                                        <p:tgtEl>
                                          <p:spTgt spid="450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058">
                                            <p:txEl>
                                              <p:pRg st="2" end="2"/>
                                            </p:txEl>
                                          </p:spTgt>
                                        </p:tgtEl>
                                        <p:attrNameLst>
                                          <p:attrName>style.visibility</p:attrName>
                                        </p:attrNameLst>
                                      </p:cBhvr>
                                      <p:to>
                                        <p:strVal val="visible"/>
                                      </p:to>
                                    </p:set>
                                    <p:animEffect transition="in" filter="dissolve">
                                      <p:cBhvr>
                                        <p:cTn id="17" dur="500"/>
                                        <p:tgtEl>
                                          <p:spTgt spid="450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5058">
                                            <p:txEl>
                                              <p:pRg st="3" end="3"/>
                                            </p:txEl>
                                          </p:spTgt>
                                        </p:tgtEl>
                                        <p:attrNameLst>
                                          <p:attrName>style.visibility</p:attrName>
                                        </p:attrNameLst>
                                      </p:cBhvr>
                                      <p:to>
                                        <p:strVal val="visible"/>
                                      </p:to>
                                    </p:set>
                                    <p:animEffect transition="in" filter="dissolve">
                                      <p:cBhvr>
                                        <p:cTn id="22" dur="500"/>
                                        <p:tgtEl>
                                          <p:spTgt spid="450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3"/>
          <p:cNvPicPr>
            <a:picLocks noChangeAspect="1" noChangeArrowheads="1"/>
          </p:cNvPicPr>
          <p:nvPr/>
        </p:nvPicPr>
        <p:blipFill>
          <a:blip r:embed="rId2" cstate="print"/>
          <a:srcRect/>
          <a:stretch>
            <a:fillRect/>
          </a:stretch>
        </p:blipFill>
        <p:spPr bwMode="auto">
          <a:xfrm>
            <a:off x="1981200" y="5486400"/>
            <a:ext cx="5181600" cy="1063237"/>
          </a:xfrm>
          <a:prstGeom prst="rect">
            <a:avLst/>
          </a:prstGeom>
          <a:noFill/>
          <a:ln w="9525">
            <a:solidFill>
              <a:schemeClr val="tx1"/>
            </a:solidFill>
            <a:miter lim="800000"/>
            <a:headEnd/>
            <a:tailEnd/>
          </a:ln>
        </p:spPr>
      </p:pic>
      <p:pic>
        <p:nvPicPr>
          <p:cNvPr id="2" name="Picture 3"/>
          <p:cNvPicPr>
            <a:picLocks noChangeAspect="1" noChangeArrowheads="1"/>
          </p:cNvPicPr>
          <p:nvPr/>
        </p:nvPicPr>
        <p:blipFill>
          <a:blip r:embed="rId3" cstate="print"/>
          <a:srcRect/>
          <a:stretch>
            <a:fillRect/>
          </a:stretch>
        </p:blipFill>
        <p:spPr bwMode="auto">
          <a:xfrm>
            <a:off x="1600200" y="685799"/>
            <a:ext cx="5867400" cy="430946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3229B3A-D369-4723-BDE1-C769EE7A3225}" type="slidenum">
              <a:rPr lang="en-US" smtClean="0"/>
              <a:pPr/>
              <a:t>20</a:t>
            </a:fld>
            <a:endParaRPr lang="en-US"/>
          </a:p>
        </p:txBody>
      </p:sp>
    </p:spTree>
  </p:cSld>
  <p:clrMapOvr>
    <a:masterClrMapping/>
  </p:clrMapOvr>
  <p:transition>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38200"/>
            <a:ext cx="8229600" cy="4525963"/>
          </a:xfrm>
        </p:spPr>
        <p:txBody>
          <a:bodyPr/>
          <a:lstStyle/>
          <a:p>
            <a:r>
              <a:rPr lang="en-US" b="1" dirty="0">
                <a:solidFill>
                  <a:srgbClr val="C00000"/>
                </a:solidFill>
              </a:rPr>
              <a:t>H% </a:t>
            </a:r>
          </a:p>
          <a:p>
            <a:r>
              <a:rPr lang="en-US" dirty="0"/>
              <a:t>18 gm of H2O = 2 gm of H</a:t>
            </a:r>
          </a:p>
          <a:p>
            <a:pPr>
              <a:buNone/>
            </a:pPr>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1295400" y="2133600"/>
            <a:ext cx="5972808" cy="2725236"/>
          </a:xfrm>
          <a:prstGeom prst="rect">
            <a:avLst/>
          </a:prstGeom>
          <a:noFill/>
          <a:ln w="9525">
            <a:noFill/>
            <a:miter lim="800000"/>
            <a:headEnd/>
            <a:tailEnd/>
          </a:ln>
        </p:spPr>
      </p:pic>
      <p:pic>
        <p:nvPicPr>
          <p:cNvPr id="105474" name="Picture 2"/>
          <p:cNvPicPr>
            <a:picLocks noChangeAspect="1" noChangeArrowheads="1"/>
          </p:cNvPicPr>
          <p:nvPr/>
        </p:nvPicPr>
        <p:blipFill>
          <a:blip r:embed="rId3" cstate="print"/>
          <a:srcRect/>
          <a:stretch>
            <a:fillRect/>
          </a:stretch>
        </p:blipFill>
        <p:spPr bwMode="auto">
          <a:xfrm>
            <a:off x="1676400" y="4800600"/>
            <a:ext cx="5638800" cy="126131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83229B3A-D369-4723-BDE1-C769EE7A3225}" type="slidenum">
              <a:rPr lang="en-US" smtClean="0"/>
              <a:pPr/>
              <a:t>21</a:t>
            </a:fld>
            <a:endParaRPr lang="en-US"/>
          </a:p>
        </p:txBody>
      </p:sp>
    </p:spTree>
  </p:cSld>
  <p:clrMapOvr>
    <a:masterClrMapping/>
  </p:clrMapOvr>
  <p:transition>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3581400"/>
          </a:xfrm>
        </p:spPr>
        <p:txBody>
          <a:bodyPr>
            <a:normAutofit fontScale="62500" lnSpcReduction="20000"/>
          </a:bodyPr>
          <a:lstStyle/>
          <a:p>
            <a:pPr>
              <a:buNone/>
            </a:pPr>
            <a:endParaRPr lang="en-US" sz="3400" b="1" dirty="0">
              <a:solidFill>
                <a:srgbClr val="FF0000"/>
              </a:solidFill>
              <a:latin typeface="Times New Roman" pitchFamily="18" charset="0"/>
              <a:cs typeface="Times New Roman" pitchFamily="18" charset="0"/>
            </a:endParaRPr>
          </a:p>
          <a:p>
            <a:pPr>
              <a:buNone/>
            </a:pPr>
            <a:r>
              <a:rPr lang="en-US" sz="3400" b="1" dirty="0">
                <a:solidFill>
                  <a:srgbClr val="FF0000"/>
                </a:solidFill>
                <a:latin typeface="Times New Roman" pitchFamily="18" charset="0"/>
                <a:cs typeface="Times New Roman" pitchFamily="18" charset="0"/>
              </a:rPr>
              <a:t> % C  =  </a:t>
            </a:r>
            <a:r>
              <a:rPr lang="en-US" sz="3400" b="1" u="sng" dirty="0">
                <a:solidFill>
                  <a:srgbClr val="FF0000"/>
                </a:solidFill>
                <a:latin typeface="Times New Roman" pitchFamily="18" charset="0"/>
                <a:cs typeface="Times New Roman" pitchFamily="18" charset="0"/>
              </a:rPr>
              <a:t>Increase in weight of KOH x 12  x 100</a:t>
            </a:r>
          </a:p>
          <a:p>
            <a:pPr>
              <a:buNone/>
            </a:pPr>
            <a:r>
              <a:rPr lang="en-US" sz="3400" b="1" dirty="0">
                <a:solidFill>
                  <a:srgbClr val="FF0000"/>
                </a:solidFill>
                <a:latin typeface="Times New Roman" pitchFamily="18" charset="0"/>
                <a:cs typeface="Times New Roman" pitchFamily="18" charset="0"/>
              </a:rPr>
              <a:t>                                   weight of coal   x   44</a:t>
            </a:r>
          </a:p>
          <a:p>
            <a:pPr>
              <a:buNone/>
            </a:pPr>
            <a:endParaRPr lang="en-US" sz="3400" b="1" dirty="0">
              <a:solidFill>
                <a:srgbClr val="FF0000"/>
              </a:solidFill>
              <a:latin typeface="Times New Roman" pitchFamily="18" charset="0"/>
              <a:cs typeface="Times New Roman" pitchFamily="18" charset="0"/>
            </a:endParaRPr>
          </a:p>
          <a:p>
            <a:pPr>
              <a:buNone/>
            </a:pPr>
            <a:r>
              <a:rPr lang="en-US" sz="3400" b="1" dirty="0">
                <a:solidFill>
                  <a:srgbClr val="FF0000"/>
                </a:solidFill>
                <a:latin typeface="Times New Roman" pitchFamily="18" charset="0"/>
                <a:cs typeface="Times New Roman" pitchFamily="18" charset="0"/>
              </a:rPr>
              <a:t>% C  =  </a:t>
            </a:r>
            <a:r>
              <a:rPr lang="en-US" sz="3400" b="1" u="sng" dirty="0">
                <a:solidFill>
                  <a:srgbClr val="FF0000"/>
                </a:solidFill>
                <a:latin typeface="Times New Roman" pitchFamily="18" charset="0"/>
                <a:cs typeface="Times New Roman" pitchFamily="18" charset="0"/>
              </a:rPr>
              <a:t>Weight </a:t>
            </a:r>
            <a:r>
              <a:rPr lang="en-US" sz="3400" b="1" u="sng">
                <a:solidFill>
                  <a:srgbClr val="FF0000"/>
                </a:solidFill>
                <a:latin typeface="Times New Roman" pitchFamily="18" charset="0"/>
                <a:cs typeface="Times New Roman" pitchFamily="18" charset="0"/>
              </a:rPr>
              <a:t>of CO2 </a:t>
            </a:r>
            <a:r>
              <a:rPr lang="en-US" sz="3400" b="1" u="sng" dirty="0">
                <a:solidFill>
                  <a:srgbClr val="FF0000"/>
                </a:solidFill>
                <a:latin typeface="Times New Roman" pitchFamily="18" charset="0"/>
                <a:cs typeface="Times New Roman" pitchFamily="18" charset="0"/>
              </a:rPr>
              <a:t>formed x 12  x 100</a:t>
            </a:r>
          </a:p>
          <a:p>
            <a:pPr>
              <a:buNone/>
            </a:pPr>
            <a:r>
              <a:rPr lang="en-US" sz="3400" b="1" dirty="0">
                <a:solidFill>
                  <a:srgbClr val="FF0000"/>
                </a:solidFill>
                <a:latin typeface="Times New Roman" pitchFamily="18" charset="0"/>
                <a:cs typeface="Times New Roman" pitchFamily="18" charset="0"/>
              </a:rPr>
              <a:t>                                   weight of coal   x   44</a:t>
            </a:r>
          </a:p>
          <a:p>
            <a:pPr>
              <a:buNone/>
            </a:pPr>
            <a:r>
              <a:rPr lang="en-US" sz="3400" b="1" dirty="0">
                <a:latin typeface="Times New Roman" pitchFamily="18" charset="0"/>
                <a:cs typeface="Times New Roman" pitchFamily="18" charset="0"/>
              </a:rPr>
              <a:t>Similarly,</a:t>
            </a:r>
          </a:p>
          <a:p>
            <a:pPr>
              <a:buNone/>
            </a:pPr>
            <a:r>
              <a:rPr lang="en-US" sz="3400" b="1" dirty="0">
                <a:latin typeface="Times New Roman" pitchFamily="18" charset="0"/>
                <a:cs typeface="Times New Roman" pitchFamily="18" charset="0"/>
              </a:rPr>
              <a:t> </a:t>
            </a:r>
            <a:r>
              <a:rPr lang="en-US" sz="3400" b="1" dirty="0">
                <a:solidFill>
                  <a:srgbClr val="FF0000"/>
                </a:solidFill>
                <a:latin typeface="Times New Roman" pitchFamily="18" charset="0"/>
                <a:cs typeface="Times New Roman" pitchFamily="18" charset="0"/>
              </a:rPr>
              <a:t>% H = </a:t>
            </a:r>
            <a:r>
              <a:rPr lang="en-US" sz="3400" b="1" u="sng" dirty="0">
                <a:solidFill>
                  <a:srgbClr val="FF0000"/>
                </a:solidFill>
                <a:latin typeface="Times New Roman" pitchFamily="18" charset="0"/>
                <a:cs typeface="Times New Roman" pitchFamily="18" charset="0"/>
              </a:rPr>
              <a:t>Increase in wt of CaCl2 x 2 x 100  </a:t>
            </a:r>
          </a:p>
          <a:p>
            <a:pPr>
              <a:buNone/>
            </a:pPr>
            <a:r>
              <a:rPr lang="en-US" sz="3400" b="1" dirty="0">
                <a:solidFill>
                  <a:srgbClr val="FF0000"/>
                </a:solidFill>
                <a:latin typeface="Times New Roman" pitchFamily="18" charset="0"/>
                <a:cs typeface="Times New Roman" pitchFamily="18" charset="0"/>
              </a:rPr>
              <a:t>                          weight of coal   x   18</a:t>
            </a:r>
          </a:p>
          <a:p>
            <a:pPr>
              <a:buNone/>
            </a:pPr>
            <a:r>
              <a:rPr lang="en-US" sz="3400" b="1" dirty="0">
                <a:solidFill>
                  <a:srgbClr val="FF0000"/>
                </a:solidFill>
                <a:latin typeface="Times New Roman" pitchFamily="18" charset="0"/>
                <a:cs typeface="Times New Roman" pitchFamily="18" charset="0"/>
              </a:rPr>
              <a:t>% H = </a:t>
            </a:r>
            <a:r>
              <a:rPr lang="en-US" sz="3400" b="1" u="sng" dirty="0">
                <a:solidFill>
                  <a:srgbClr val="FF0000"/>
                </a:solidFill>
                <a:latin typeface="Times New Roman" pitchFamily="18" charset="0"/>
                <a:cs typeface="Times New Roman" pitchFamily="18" charset="0"/>
              </a:rPr>
              <a:t>weight of H2O formed x 2 x 100  </a:t>
            </a:r>
          </a:p>
          <a:p>
            <a:pPr>
              <a:buNone/>
            </a:pPr>
            <a:r>
              <a:rPr lang="en-US" sz="3400" b="1" dirty="0">
                <a:solidFill>
                  <a:srgbClr val="FF0000"/>
                </a:solidFill>
                <a:latin typeface="Times New Roman" pitchFamily="18" charset="0"/>
                <a:cs typeface="Times New Roman" pitchFamily="18" charset="0"/>
              </a:rPr>
              <a:t>                          weight of coal   x   18</a:t>
            </a:r>
          </a:p>
          <a:p>
            <a:pPr>
              <a:buNone/>
            </a:pPr>
            <a:endParaRPr lang="en-US" b="1" u="sng" dirty="0">
              <a:solidFill>
                <a:srgbClr val="FF0000"/>
              </a:solidFill>
              <a:latin typeface="Times New Roman" pitchFamily="18" charset="0"/>
              <a:cs typeface="Times New Roman" pitchFamily="18" charset="0"/>
            </a:endParaRPr>
          </a:p>
        </p:txBody>
      </p:sp>
      <p:sp>
        <p:nvSpPr>
          <p:cNvPr id="2" name="TextBox 1"/>
          <p:cNvSpPr txBox="1"/>
          <p:nvPr/>
        </p:nvSpPr>
        <p:spPr>
          <a:xfrm>
            <a:off x="381000" y="4191000"/>
            <a:ext cx="8382000" cy="2769989"/>
          </a:xfrm>
          <a:prstGeom prst="rect">
            <a:avLst/>
          </a:prstGeom>
          <a:noFill/>
        </p:spPr>
        <p:txBody>
          <a:bodyPr wrap="square" rtlCol="0">
            <a:spAutoFit/>
          </a:bodyPr>
          <a:lstStyle/>
          <a:p>
            <a:r>
              <a:rPr lang="en-US" sz="2600" b="1" dirty="0"/>
              <a:t>0.25 </a:t>
            </a:r>
            <a:r>
              <a:rPr lang="en-US" sz="2600" b="1" dirty="0" err="1"/>
              <a:t>gm</a:t>
            </a:r>
            <a:r>
              <a:rPr lang="en-US" sz="2600" b="1" dirty="0"/>
              <a:t> of coal sample on burning in combustion chamber in the current of </a:t>
            </a:r>
            <a:r>
              <a:rPr lang="en-US" sz="2600" b="1"/>
              <a:t>pure O2 </a:t>
            </a:r>
            <a:r>
              <a:rPr lang="en-US" sz="2600" b="1" dirty="0"/>
              <a:t>was found to increase of Cacl2 U tube by 0.08 gm. hence % H present in the coal is………</a:t>
            </a:r>
          </a:p>
          <a:p>
            <a:r>
              <a:rPr lang="en-US" sz="2600" b="1" dirty="0"/>
              <a:t>2.02 </a:t>
            </a:r>
            <a:r>
              <a:rPr lang="en-US" sz="2600" b="1" dirty="0" err="1"/>
              <a:t>gm</a:t>
            </a:r>
            <a:r>
              <a:rPr lang="en-US" sz="2600" b="1" dirty="0"/>
              <a:t> of the coal is burnt in combustion tube. On passing </a:t>
            </a:r>
            <a:r>
              <a:rPr lang="en-US" sz="2600" b="1"/>
              <a:t>the O2 </a:t>
            </a:r>
            <a:r>
              <a:rPr lang="en-US" sz="2600" b="1" dirty="0"/>
              <a:t>increases the weight of KOH tube by 5.88 gm. Hence % C present in the coal is ……</a:t>
            </a:r>
          </a:p>
          <a:p>
            <a:endParaRPr lang="en-US" dirty="0"/>
          </a:p>
        </p:txBody>
      </p:sp>
      <p:sp>
        <p:nvSpPr>
          <p:cNvPr id="5" name="Slide Number Placeholder 4"/>
          <p:cNvSpPr>
            <a:spLocks noGrp="1"/>
          </p:cNvSpPr>
          <p:nvPr>
            <p:ph type="sldNum" sz="quarter" idx="12"/>
          </p:nvPr>
        </p:nvSpPr>
        <p:spPr/>
        <p:txBody>
          <a:bodyPr/>
          <a:lstStyle/>
          <a:p>
            <a:fld id="{83229B3A-D369-4723-BDE1-C769EE7A3225}" type="slidenum">
              <a:rPr lang="en-US" smtClean="0"/>
              <a:pPr/>
              <a:t>22</a:t>
            </a:fld>
            <a:endParaRPr lang="en-US"/>
          </a:p>
        </p:txBody>
      </p:sp>
    </p:spTree>
  </p:cSld>
  <p:clrMapOvr>
    <a:masterClrMapping/>
  </p:clrMapOvr>
  <p:transition>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a:solidFill>
                  <a:srgbClr val="FF0000"/>
                </a:solidFill>
                <a:latin typeface="Times New Roman" pitchFamily="18" charset="0"/>
                <a:cs typeface="Times New Roman" pitchFamily="18" charset="0"/>
              </a:rPr>
              <a:t>% Nitrogen by </a:t>
            </a:r>
            <a:r>
              <a:rPr lang="en-US" sz="2800" b="1" dirty="0" err="1">
                <a:solidFill>
                  <a:srgbClr val="FF0000"/>
                </a:solidFill>
                <a:latin typeface="Times New Roman" pitchFamily="18" charset="0"/>
                <a:cs typeface="Times New Roman" pitchFamily="18" charset="0"/>
              </a:rPr>
              <a:t>Kjeldahl’s</a:t>
            </a:r>
            <a:r>
              <a:rPr lang="en-US" sz="2800" b="1" dirty="0">
                <a:solidFill>
                  <a:srgbClr val="FF0000"/>
                </a:solidFill>
                <a:latin typeface="Times New Roman" pitchFamily="18" charset="0"/>
                <a:cs typeface="Times New Roman" pitchFamily="18" charset="0"/>
              </a:rPr>
              <a:t> method</a:t>
            </a:r>
          </a:p>
        </p:txBody>
      </p:sp>
      <p:sp>
        <p:nvSpPr>
          <p:cNvPr id="3" name="Content Placeholder 2"/>
          <p:cNvSpPr>
            <a:spLocks noGrp="1"/>
          </p:cNvSpPr>
          <p:nvPr>
            <p:ph idx="1"/>
          </p:nvPr>
        </p:nvSpPr>
        <p:spPr>
          <a:xfrm>
            <a:off x="0" y="1066800"/>
            <a:ext cx="9144000" cy="5059363"/>
          </a:xfrm>
        </p:spPr>
        <p:txBody>
          <a:bodyPr>
            <a:normAutofit/>
          </a:bodyPr>
          <a:lstStyle/>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19" y="2971800"/>
            <a:ext cx="9144000" cy="393351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19" y="1471780"/>
            <a:ext cx="9144000" cy="966620"/>
          </a:xfrm>
          <a:prstGeom prst="rect">
            <a:avLst/>
          </a:prstGeom>
        </p:spPr>
      </p:pic>
      <p:sp>
        <p:nvSpPr>
          <p:cNvPr id="7" name="Slide Number Placeholder 6"/>
          <p:cNvSpPr>
            <a:spLocks noGrp="1"/>
          </p:cNvSpPr>
          <p:nvPr>
            <p:ph type="sldNum" sz="quarter" idx="12"/>
          </p:nvPr>
        </p:nvSpPr>
        <p:spPr/>
        <p:txBody>
          <a:bodyPr/>
          <a:lstStyle/>
          <a:p>
            <a:fld id="{83229B3A-D369-4723-BDE1-C769EE7A3225}" type="slidenum">
              <a:rPr lang="en-US" smtClean="0"/>
              <a:pPr/>
              <a:t>23</a:t>
            </a:fld>
            <a:endParaRPr lang="en-US"/>
          </a:p>
        </p:txBody>
      </p:sp>
    </p:spTree>
  </p:cSld>
  <p:clrMapOvr>
    <a:masterClrMapping/>
  </p:clrMapOvr>
  <p:transition>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400800"/>
          </a:xfrm>
        </p:spPr>
        <p:txBody>
          <a:bodyPr>
            <a:normAutofit fontScale="77500" lnSpcReduction="20000"/>
          </a:bodyPr>
          <a:lstStyle/>
          <a:p>
            <a:r>
              <a:rPr lang="en-US" dirty="0"/>
              <a:t>The unused acid is then determined by titrating with </a:t>
            </a:r>
            <a:r>
              <a:rPr lang="en-US" dirty="0" err="1"/>
              <a:t>NaOH</a:t>
            </a:r>
            <a:r>
              <a:rPr lang="en-US" dirty="0"/>
              <a:t>. From the volume of acid used by NH3 liberated, the percentage of nitrogen can be calculated. The volume of </a:t>
            </a:r>
            <a:r>
              <a:rPr lang="en-US" dirty="0" err="1"/>
              <a:t>NaOH</a:t>
            </a:r>
            <a:r>
              <a:rPr lang="en-US" dirty="0"/>
              <a:t> required is same as the volume of </a:t>
            </a:r>
            <a:r>
              <a:rPr lang="en-US" dirty="0" err="1"/>
              <a:t>unreacted</a:t>
            </a:r>
            <a:r>
              <a:rPr lang="en-US" dirty="0"/>
              <a:t> acid in the conical flask. Thus volume of acid can be determine.  </a:t>
            </a:r>
          </a:p>
          <a:p>
            <a:r>
              <a:rPr lang="en-US" dirty="0"/>
              <a:t>Mass of coal = m </a:t>
            </a:r>
            <a:r>
              <a:rPr lang="en-US" dirty="0" err="1"/>
              <a:t>gm</a:t>
            </a:r>
            <a:r>
              <a:rPr lang="en-US" dirty="0"/>
              <a:t> </a:t>
            </a:r>
          </a:p>
          <a:p>
            <a:r>
              <a:rPr lang="en-US" dirty="0"/>
              <a:t>V</a:t>
            </a:r>
            <a:r>
              <a:rPr lang="en-US" baseline="-25000" dirty="0"/>
              <a:t>2</a:t>
            </a:r>
            <a:r>
              <a:rPr lang="en-US" dirty="0"/>
              <a:t> ml = Blank titration reading </a:t>
            </a:r>
          </a:p>
          <a:p>
            <a:r>
              <a:rPr lang="en-US" dirty="0"/>
              <a:t>V</a:t>
            </a:r>
            <a:r>
              <a:rPr lang="en-US" baseline="-25000" dirty="0"/>
              <a:t>1</a:t>
            </a:r>
            <a:r>
              <a:rPr lang="en-US" dirty="0"/>
              <a:t> ml = Back titration reading </a:t>
            </a:r>
          </a:p>
          <a:p>
            <a:r>
              <a:rPr lang="en-US" dirty="0"/>
              <a:t>Volume of acid consumed by NH</a:t>
            </a:r>
            <a:r>
              <a:rPr lang="en-US" baseline="-25000" dirty="0"/>
              <a:t>3</a:t>
            </a:r>
            <a:r>
              <a:rPr lang="en-US" dirty="0"/>
              <a:t> = (V</a:t>
            </a:r>
            <a:r>
              <a:rPr lang="en-US" baseline="-25000" dirty="0"/>
              <a:t>2</a:t>
            </a:r>
            <a:r>
              <a:rPr lang="en-US" dirty="0"/>
              <a:t>-V</a:t>
            </a:r>
            <a:r>
              <a:rPr lang="en-US" baseline="-25000" dirty="0"/>
              <a:t>1</a:t>
            </a:r>
            <a:r>
              <a:rPr lang="en-US" dirty="0"/>
              <a:t>) ml </a:t>
            </a:r>
          </a:p>
          <a:p>
            <a:endParaRPr lang="en-US" dirty="0"/>
          </a:p>
          <a:p>
            <a:endParaRPr lang="en-US" dirty="0"/>
          </a:p>
          <a:p>
            <a:endParaRPr lang="en-US" dirty="0"/>
          </a:p>
          <a:p>
            <a:r>
              <a:rPr lang="en-US" b="1" dirty="0"/>
              <a:t>1 </a:t>
            </a:r>
            <a:r>
              <a:rPr lang="en-US" b="1" dirty="0" err="1"/>
              <a:t>gm</a:t>
            </a:r>
            <a:r>
              <a:rPr lang="en-US" b="1" dirty="0"/>
              <a:t> of a coal sample in </a:t>
            </a:r>
            <a:r>
              <a:rPr lang="en-US" b="1" dirty="0" err="1"/>
              <a:t>Kjeldahl’s</a:t>
            </a:r>
            <a:r>
              <a:rPr lang="en-US" b="1" dirty="0"/>
              <a:t> experiment liberated ammonia which was absorbed in 50 ml H2SO4. the resultant solution required 14 ml 0f 0.1 N </a:t>
            </a:r>
            <a:r>
              <a:rPr lang="en-US" b="1" dirty="0" err="1"/>
              <a:t>NaOH</a:t>
            </a:r>
            <a:r>
              <a:rPr lang="en-US" b="1" dirty="0"/>
              <a:t> for the complete neutralization of H2SO4 in back titration. The reading of blank titration was 25 ml. hence the % N in coal was………….</a:t>
            </a:r>
          </a:p>
          <a:p>
            <a:endParaRPr lang="en-US"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838200" y="3505200"/>
            <a:ext cx="7301753" cy="914400"/>
          </a:xfrm>
          <a:prstGeom prst="rect">
            <a:avLst/>
          </a:prstGeom>
          <a:noFill/>
          <a:ln w="9525">
            <a:solidFill>
              <a:schemeClr val="tx1"/>
            </a:solidFill>
            <a:miter lim="800000"/>
            <a:headEnd/>
            <a:tailEnd/>
          </a:ln>
        </p:spPr>
      </p:pic>
      <p:sp>
        <p:nvSpPr>
          <p:cNvPr id="5" name="Slide Number Placeholder 4"/>
          <p:cNvSpPr>
            <a:spLocks noGrp="1"/>
          </p:cNvSpPr>
          <p:nvPr>
            <p:ph type="sldNum" sz="quarter" idx="12"/>
          </p:nvPr>
        </p:nvSpPr>
        <p:spPr/>
        <p:txBody>
          <a:bodyPr/>
          <a:lstStyle/>
          <a:p>
            <a:fld id="{83229B3A-D369-4723-BDE1-C769EE7A3225}" type="slidenum">
              <a:rPr lang="en-US" smtClean="0"/>
              <a:pPr/>
              <a:t>24</a:t>
            </a:fld>
            <a:endParaRPr lang="en-US"/>
          </a:p>
        </p:txBody>
      </p:sp>
    </p:spTree>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solidFill>
                  <a:srgbClr val="C00000"/>
                </a:solidFill>
              </a:rPr>
              <a:t>% </a:t>
            </a:r>
            <a:r>
              <a:rPr lang="en-US" sz="3200" dirty="0" err="1">
                <a:solidFill>
                  <a:srgbClr val="C00000"/>
                </a:solidFill>
              </a:rPr>
              <a:t>Sulphur</a:t>
            </a:r>
            <a:r>
              <a:rPr lang="en-US" sz="3200" dirty="0">
                <a:solidFill>
                  <a:srgbClr val="C00000"/>
                </a:solidFill>
              </a:rPr>
              <a:t> by </a:t>
            </a:r>
            <a:r>
              <a:rPr lang="en-US" sz="3200" dirty="0" err="1">
                <a:solidFill>
                  <a:srgbClr val="C00000"/>
                </a:solidFill>
              </a:rPr>
              <a:t>Eschka</a:t>
            </a:r>
            <a:r>
              <a:rPr lang="en-US" sz="3200" dirty="0">
                <a:solidFill>
                  <a:srgbClr val="C00000"/>
                </a:solidFill>
              </a:rPr>
              <a:t> method </a:t>
            </a:r>
          </a:p>
        </p:txBody>
      </p:sp>
      <p:sp>
        <p:nvSpPr>
          <p:cNvPr id="3" name="Content Placeholder 2"/>
          <p:cNvSpPr>
            <a:spLocks noGrp="1"/>
          </p:cNvSpPr>
          <p:nvPr>
            <p:ph idx="1"/>
          </p:nvPr>
        </p:nvSpPr>
        <p:spPr>
          <a:xfrm>
            <a:off x="457200" y="914400"/>
            <a:ext cx="8229600" cy="5791200"/>
          </a:xfrm>
        </p:spPr>
        <p:txBody>
          <a:bodyPr>
            <a:normAutofit fontScale="25000" lnSpcReduction="20000"/>
          </a:bodyPr>
          <a:lstStyle/>
          <a:p>
            <a:r>
              <a:rPr lang="en-US" sz="9600" dirty="0" err="1"/>
              <a:t>Sulphur</a:t>
            </a:r>
            <a:r>
              <a:rPr lang="en-US" sz="9600" dirty="0"/>
              <a:t> present in coal first converted into SO3, which is soluble in water forming H2SO4.</a:t>
            </a:r>
          </a:p>
          <a:p>
            <a:endParaRPr lang="en-US" sz="9600" dirty="0">
              <a:latin typeface="Times New Roman" pitchFamily="18" charset="0"/>
              <a:cs typeface="Times New Roman" pitchFamily="18" charset="0"/>
            </a:endParaRPr>
          </a:p>
          <a:p>
            <a:endParaRPr lang="en-US" sz="9600" dirty="0">
              <a:latin typeface="Times New Roman" pitchFamily="18" charset="0"/>
              <a:cs typeface="Times New Roman" pitchFamily="18" charset="0"/>
            </a:endParaRPr>
          </a:p>
          <a:p>
            <a:endParaRPr lang="en-US" sz="9600" dirty="0">
              <a:latin typeface="Times New Roman" pitchFamily="18" charset="0"/>
              <a:cs typeface="Times New Roman" pitchFamily="18" charset="0"/>
            </a:endParaRPr>
          </a:p>
          <a:p>
            <a:endParaRPr lang="en-US" sz="9600" dirty="0">
              <a:latin typeface="Times New Roman" pitchFamily="18" charset="0"/>
              <a:cs typeface="Times New Roman" pitchFamily="18" charset="0"/>
            </a:endParaRPr>
          </a:p>
          <a:p>
            <a:r>
              <a:rPr lang="en-US" sz="9600" dirty="0">
                <a:cs typeface="Times New Roman" pitchFamily="18" charset="0"/>
              </a:rPr>
              <a:t>H2SO4 + BaCl2    </a:t>
            </a:r>
            <a:r>
              <a:rPr lang="en-US" sz="9600" dirty="0">
                <a:cs typeface="Times New Roman"/>
              </a:rPr>
              <a:t>→  BaSO4 ↓</a:t>
            </a:r>
            <a:endParaRPr lang="en-US" sz="9600" dirty="0">
              <a:cs typeface="Times New Roman" pitchFamily="18" charset="0"/>
            </a:endParaRPr>
          </a:p>
          <a:p>
            <a:endParaRPr lang="en-US" sz="9600" dirty="0">
              <a:cs typeface="Times New Roman" pitchFamily="18" charset="0"/>
            </a:endParaRPr>
          </a:p>
          <a:p>
            <a:r>
              <a:rPr lang="en-US" sz="9600" dirty="0">
                <a:cs typeface="Times New Roman" pitchFamily="18" charset="0"/>
              </a:rPr>
              <a:t> A white precipitate of BaSO4 is obtained</a:t>
            </a:r>
          </a:p>
          <a:p>
            <a:r>
              <a:rPr lang="en-US" sz="9600" dirty="0">
                <a:cs typeface="Times New Roman" pitchFamily="18" charset="0"/>
              </a:rPr>
              <a:t>Filter the precipitate of BaSO4, dry it and weigh the precipitate of BaSO4, from the weight of BaSO4 </a:t>
            </a:r>
            <a:r>
              <a:rPr lang="en-US" sz="9600" dirty="0" err="1">
                <a:cs typeface="Times New Roman" pitchFamily="18" charset="0"/>
              </a:rPr>
              <a:t>ppt</a:t>
            </a:r>
            <a:r>
              <a:rPr lang="en-US" sz="9600" dirty="0">
                <a:cs typeface="Times New Roman" pitchFamily="18" charset="0"/>
              </a:rPr>
              <a:t> , S% can be calculated.</a:t>
            </a:r>
          </a:p>
          <a:p>
            <a:endParaRPr lang="en-US" sz="8600" dirty="0"/>
          </a:p>
          <a:p>
            <a:endParaRPr lang="en-US" sz="8600" b="1" dirty="0"/>
          </a:p>
          <a:p>
            <a:r>
              <a:rPr lang="en-US" sz="8600" b="1" dirty="0"/>
              <a:t>0.55 </a:t>
            </a:r>
            <a:r>
              <a:rPr lang="en-US" sz="8600" b="1" dirty="0" err="1"/>
              <a:t>gm</a:t>
            </a:r>
            <a:r>
              <a:rPr lang="en-US" sz="8600" b="1" dirty="0"/>
              <a:t> of coal is combusted in bomb calorimeter on combustion the solution from the bomb on treatment with BaCl2 forms 0.025 </a:t>
            </a:r>
            <a:r>
              <a:rPr lang="en-US" sz="8600" b="1" dirty="0" err="1"/>
              <a:t>gm</a:t>
            </a:r>
            <a:r>
              <a:rPr lang="en-US" sz="8600" b="1" dirty="0"/>
              <a:t> BaSO4 therefore % S in the coal is….</a:t>
            </a:r>
          </a:p>
          <a:p>
            <a:endParaRPr lang="en-US" sz="5900" dirty="0"/>
          </a:p>
          <a:p>
            <a:endParaRPr lang="en-US" dirty="0"/>
          </a:p>
          <a:p>
            <a:endParaRPr lang="en-US" dirty="0"/>
          </a:p>
          <a:p>
            <a:r>
              <a:rPr lang="en-US" dirty="0"/>
              <a:t> </a:t>
            </a:r>
          </a:p>
        </p:txBody>
      </p:sp>
      <p:pic>
        <p:nvPicPr>
          <p:cNvPr id="107522" name="Picture 2"/>
          <p:cNvPicPr>
            <a:picLocks noChangeAspect="1" noChangeArrowheads="1"/>
          </p:cNvPicPr>
          <p:nvPr/>
        </p:nvPicPr>
        <p:blipFill>
          <a:blip r:embed="rId2" cstate="print"/>
          <a:srcRect/>
          <a:stretch>
            <a:fillRect/>
          </a:stretch>
        </p:blipFill>
        <p:spPr bwMode="auto">
          <a:xfrm>
            <a:off x="770018" y="1543903"/>
            <a:ext cx="7657475" cy="762000"/>
          </a:xfrm>
          <a:prstGeom prst="rect">
            <a:avLst/>
          </a:prstGeom>
          <a:noFill/>
          <a:ln w="9525">
            <a:noFill/>
            <a:miter lim="800000"/>
            <a:headEnd/>
            <a:tailEnd/>
          </a:ln>
        </p:spPr>
      </p:pic>
      <p:cxnSp>
        <p:nvCxnSpPr>
          <p:cNvPr id="8" name="Straight Arrow Connector 7"/>
          <p:cNvCxnSpPr/>
          <p:nvPr/>
        </p:nvCxnSpPr>
        <p:spPr>
          <a:xfrm>
            <a:off x="8458200" y="2286000"/>
            <a:ext cx="0" cy="381000"/>
          </a:xfrm>
          <a:prstGeom prst="straightConnector1">
            <a:avLst/>
          </a:prstGeom>
          <a:ln cmpd="sng">
            <a:tailEnd type="arrow"/>
          </a:ln>
        </p:spPr>
        <p:style>
          <a:lnRef idx="1">
            <a:schemeClr val="accent1"/>
          </a:lnRef>
          <a:fillRef idx="0">
            <a:schemeClr val="accent1"/>
          </a:fillRef>
          <a:effectRef idx="0">
            <a:schemeClr val="accent1"/>
          </a:effectRef>
          <a:fontRef idx="minor">
            <a:schemeClr val="tx1"/>
          </a:fontRef>
        </p:style>
      </p:cxnSp>
      <p:pic>
        <p:nvPicPr>
          <p:cNvPr id="107523" name="Picture 3"/>
          <p:cNvPicPr>
            <a:picLocks noChangeAspect="1" noChangeArrowheads="1"/>
          </p:cNvPicPr>
          <p:nvPr/>
        </p:nvPicPr>
        <p:blipFill>
          <a:blip r:embed="rId3" cstate="print"/>
          <a:srcRect/>
          <a:stretch>
            <a:fillRect/>
          </a:stretch>
        </p:blipFill>
        <p:spPr bwMode="auto">
          <a:xfrm>
            <a:off x="2819400" y="4800600"/>
            <a:ext cx="5715000" cy="860506"/>
          </a:xfrm>
          <a:prstGeom prst="rect">
            <a:avLst/>
          </a:prstGeom>
          <a:noFill/>
          <a:ln w="9525">
            <a:solidFill>
              <a:schemeClr val="tx1"/>
            </a:solidFill>
            <a:miter lim="800000"/>
            <a:headEnd/>
            <a:tailEnd/>
          </a:ln>
        </p:spPr>
      </p:pic>
      <p:sp>
        <p:nvSpPr>
          <p:cNvPr id="5" name="Slide Number Placeholder 4"/>
          <p:cNvSpPr>
            <a:spLocks noGrp="1"/>
          </p:cNvSpPr>
          <p:nvPr>
            <p:ph type="sldNum" sz="quarter" idx="12"/>
          </p:nvPr>
        </p:nvSpPr>
        <p:spPr/>
        <p:txBody>
          <a:bodyPr/>
          <a:lstStyle/>
          <a:p>
            <a:fld id="{83229B3A-D369-4723-BDE1-C769EE7A3225}" type="slidenum">
              <a:rPr lang="en-US" smtClean="0"/>
              <a:pPr/>
              <a:t>25</a:t>
            </a:fld>
            <a:endParaRPr lang="en-US"/>
          </a:p>
        </p:txBody>
      </p:sp>
    </p:spTree>
  </p:cSld>
  <p:clrMapOvr>
    <a:masterClrMapping/>
  </p:clrMapOvr>
  <p:transition>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Oxygen and % Ash</a:t>
            </a:r>
          </a:p>
        </p:txBody>
      </p:sp>
      <p:sp>
        <p:nvSpPr>
          <p:cNvPr id="3" name="Content Placeholder 2"/>
          <p:cNvSpPr>
            <a:spLocks noGrp="1"/>
          </p:cNvSpPr>
          <p:nvPr>
            <p:ph idx="1"/>
          </p:nvPr>
        </p:nvSpPr>
        <p:spPr>
          <a:xfrm>
            <a:off x="457200" y="1447800"/>
            <a:ext cx="8229600" cy="4525963"/>
          </a:xfrm>
        </p:spPr>
        <p:txBody>
          <a:bodyPr>
            <a:normAutofit fontScale="85000" lnSpcReduction="20000"/>
          </a:bodyPr>
          <a:lstStyle/>
          <a:p>
            <a:r>
              <a:rPr lang="en-US" sz="3300" b="1" dirty="0">
                <a:solidFill>
                  <a:srgbClr val="FF0000"/>
                </a:solidFill>
              </a:rPr>
              <a:t>% Ash is determined by proximate analysis</a:t>
            </a:r>
          </a:p>
          <a:p>
            <a:pPr>
              <a:spcBef>
                <a:spcPct val="50000"/>
              </a:spcBef>
            </a:pPr>
            <a:r>
              <a:rPr lang="en-US" sz="2800" b="1" dirty="0">
                <a:solidFill>
                  <a:srgbClr val="C00000"/>
                </a:solidFill>
              </a:rPr>
              <a:t>Ash:</a:t>
            </a:r>
            <a:r>
              <a:rPr lang="en-US" sz="2800" dirty="0"/>
              <a:t> Coal contains inorganic mineral substances which are converted into ash by chemical reactions during the combustion of coal.</a:t>
            </a:r>
          </a:p>
          <a:p>
            <a:pPr>
              <a:spcBef>
                <a:spcPct val="50000"/>
              </a:spcBef>
            </a:pPr>
            <a:r>
              <a:rPr lang="en-US" sz="2800" dirty="0"/>
              <a:t>Ash usually consists of silica, alumina, iron oxide and small quantities of lime, magnesia etc.</a:t>
            </a:r>
          </a:p>
          <a:p>
            <a:pPr>
              <a:spcBef>
                <a:spcPct val="50000"/>
              </a:spcBef>
            </a:pPr>
            <a:r>
              <a:rPr lang="en-US" sz="2800" dirty="0"/>
              <a:t>Ash content is determined by heating the residue left after the removal of volatile matter at 700 </a:t>
            </a:r>
            <a:r>
              <a:rPr lang="en-US" sz="2800" dirty="0">
                <a:sym typeface="Symbol" pitchFamily="18" charset="2"/>
              </a:rPr>
              <a:t> 50</a:t>
            </a:r>
            <a:r>
              <a:rPr lang="en-US" sz="2800" baseline="30000" dirty="0">
                <a:sym typeface="Symbol" pitchFamily="18" charset="2"/>
              </a:rPr>
              <a:t>o</a:t>
            </a:r>
            <a:r>
              <a:rPr lang="en-US" sz="2800" dirty="0">
                <a:sym typeface="Symbol" pitchFamily="18" charset="2"/>
              </a:rPr>
              <a:t>C for ½ an hour without covering</a:t>
            </a:r>
            <a:endParaRPr lang="en-US" sz="2800" dirty="0">
              <a:solidFill>
                <a:srgbClr val="FF0000"/>
              </a:solidFill>
            </a:endParaRPr>
          </a:p>
          <a:p>
            <a:endParaRPr lang="en-US" dirty="0">
              <a:solidFill>
                <a:srgbClr val="FF0000"/>
              </a:solidFill>
            </a:endParaRPr>
          </a:p>
          <a:p>
            <a:r>
              <a:rPr lang="en-US" b="1">
                <a:solidFill>
                  <a:srgbClr val="C00000"/>
                </a:solidFill>
              </a:rPr>
              <a:t>%  O</a:t>
            </a:r>
            <a:r>
              <a:rPr lang="en-US" b="1" baseline="-25000">
                <a:solidFill>
                  <a:srgbClr val="C00000"/>
                </a:solidFill>
              </a:rPr>
              <a:t>2</a:t>
            </a:r>
            <a:r>
              <a:rPr lang="en-US" b="1">
                <a:solidFill>
                  <a:srgbClr val="C00000"/>
                </a:solidFill>
              </a:rPr>
              <a:t> </a:t>
            </a:r>
            <a:r>
              <a:rPr lang="en-US" b="1" dirty="0">
                <a:solidFill>
                  <a:srgbClr val="C00000"/>
                </a:solidFill>
              </a:rPr>
              <a:t>= 100 – (% C+ % H+ % S + % N+ % Ash)</a:t>
            </a:r>
          </a:p>
        </p:txBody>
      </p:sp>
      <p:sp>
        <p:nvSpPr>
          <p:cNvPr id="5" name="Slide Number Placeholder 4"/>
          <p:cNvSpPr>
            <a:spLocks noGrp="1"/>
          </p:cNvSpPr>
          <p:nvPr>
            <p:ph type="sldNum" sz="quarter" idx="12"/>
          </p:nvPr>
        </p:nvSpPr>
        <p:spPr/>
        <p:txBody>
          <a:bodyPr/>
          <a:lstStyle/>
          <a:p>
            <a:fld id="{83229B3A-D369-4723-BDE1-C769EE7A3225}" type="slidenum">
              <a:rPr lang="en-US" smtClean="0"/>
              <a:pPr/>
              <a:t>26</a:t>
            </a:fld>
            <a:endParaRPr lang="en-US"/>
          </a:p>
        </p:txBody>
      </p:sp>
    </p:spTree>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500034" y="1285860"/>
            <a:ext cx="8077200" cy="5170646"/>
          </a:xfrm>
          <a:prstGeom prst="rect">
            <a:avLst/>
          </a:prstGeom>
          <a:noFill/>
          <a:ln w="9525">
            <a:noFill/>
            <a:miter lim="800000"/>
            <a:headEnd/>
            <a:tailEnd/>
          </a:ln>
        </p:spPr>
        <p:txBody>
          <a:bodyPr wrap="square">
            <a:spAutoFit/>
          </a:bodyPr>
          <a:lstStyle/>
          <a:p>
            <a:pPr marL="457200" indent="-457200">
              <a:lnSpc>
                <a:spcPct val="150000"/>
              </a:lnSpc>
            </a:pPr>
            <a:r>
              <a:rPr lang="en-US" sz="2400" dirty="0">
                <a:latin typeface="Arial" charset="0"/>
              </a:rPr>
              <a:t>The coal can be analyzed by two methods</a:t>
            </a:r>
          </a:p>
          <a:p>
            <a:pPr marL="514350" indent="-514350">
              <a:lnSpc>
                <a:spcPct val="150000"/>
              </a:lnSpc>
              <a:buAutoNum type="arabicPeriod"/>
            </a:pPr>
            <a:r>
              <a:rPr lang="en-IN" sz="2400" dirty="0">
                <a:latin typeface="Arial" charset="0"/>
              </a:rPr>
              <a:t>Proximate analysis</a:t>
            </a:r>
          </a:p>
          <a:p>
            <a:pPr marL="514350" indent="-514350">
              <a:lnSpc>
                <a:spcPct val="150000"/>
              </a:lnSpc>
              <a:buAutoNum type="arabicPeriod"/>
            </a:pPr>
            <a:r>
              <a:rPr lang="en-IN" sz="2400" dirty="0">
                <a:latin typeface="Arial" charset="0"/>
              </a:rPr>
              <a:t>Ultimate analysis</a:t>
            </a:r>
          </a:p>
          <a:p>
            <a:pPr marL="514350" indent="-514350">
              <a:lnSpc>
                <a:spcPct val="150000"/>
              </a:lnSpc>
            </a:pPr>
            <a:r>
              <a:rPr lang="en-IN" sz="2400" dirty="0">
                <a:latin typeface="Arial" charset="0"/>
              </a:rPr>
              <a:t>There is a need of coal analysis in order to decide</a:t>
            </a:r>
          </a:p>
          <a:p>
            <a:pPr marL="514350" indent="-514350">
              <a:lnSpc>
                <a:spcPct val="150000"/>
              </a:lnSpc>
              <a:buAutoNum type="alphaLcParenR"/>
            </a:pPr>
            <a:r>
              <a:rPr lang="en-IN" sz="2400" dirty="0">
                <a:latin typeface="Arial" charset="0"/>
              </a:rPr>
              <a:t>Quality of coal</a:t>
            </a:r>
          </a:p>
          <a:p>
            <a:pPr marL="514350" indent="-514350">
              <a:lnSpc>
                <a:spcPct val="150000"/>
              </a:lnSpc>
              <a:buAutoNum type="alphaLcParenR"/>
            </a:pPr>
            <a:r>
              <a:rPr lang="en-IN" sz="2400" dirty="0">
                <a:latin typeface="Arial" charset="0"/>
              </a:rPr>
              <a:t>Price of coal</a:t>
            </a:r>
          </a:p>
          <a:p>
            <a:pPr marL="514350" indent="-514350">
              <a:lnSpc>
                <a:spcPct val="150000"/>
              </a:lnSpc>
              <a:buAutoNum type="alphaLcParenR"/>
            </a:pPr>
            <a:r>
              <a:rPr lang="en-IN" sz="2400" dirty="0">
                <a:latin typeface="Arial" charset="0"/>
              </a:rPr>
              <a:t>Use of coal</a:t>
            </a:r>
          </a:p>
          <a:p>
            <a:pPr marL="514350" indent="-514350">
              <a:lnSpc>
                <a:spcPct val="150000"/>
              </a:lnSpc>
              <a:buAutoNum type="alphaLcParenR"/>
            </a:pPr>
            <a:r>
              <a:rPr lang="en-IN" sz="2400" dirty="0">
                <a:latin typeface="Arial" charset="0"/>
              </a:rPr>
              <a:t>To calculate theoretical calorific value  </a:t>
            </a:r>
            <a:endParaRPr lang="en-US" sz="2400" dirty="0">
              <a:latin typeface="Arial" charset="0"/>
            </a:endParaRPr>
          </a:p>
          <a:p>
            <a:pPr marL="457200" indent="-457200">
              <a:spcBef>
                <a:spcPct val="50000"/>
              </a:spcBef>
              <a:buFont typeface="Wingdings" pitchFamily="2" charset="2"/>
              <a:buChar char="§"/>
            </a:pPr>
            <a:endParaRPr lang="en-US" sz="2800" dirty="0">
              <a:latin typeface="Arial" charset="0"/>
            </a:endParaRPr>
          </a:p>
        </p:txBody>
      </p:sp>
      <p:sp>
        <p:nvSpPr>
          <p:cNvPr id="3" name="Slide Number Placeholder 2"/>
          <p:cNvSpPr>
            <a:spLocks noGrp="1"/>
          </p:cNvSpPr>
          <p:nvPr>
            <p:ph type="sldNum" sz="quarter" idx="12"/>
          </p:nvPr>
        </p:nvSpPr>
        <p:spPr/>
        <p:txBody>
          <a:bodyPr/>
          <a:lstStyle/>
          <a:p>
            <a:fld id="{83229B3A-D369-4723-BDE1-C769EE7A3225}" type="slidenum">
              <a:rPr lang="en-US" smtClean="0"/>
              <a:pPr/>
              <a:t>3</a:t>
            </a:fld>
            <a:endParaRPr lang="en-US"/>
          </a:p>
        </p:txBody>
      </p:sp>
      <p:sp>
        <p:nvSpPr>
          <p:cNvPr id="4" name="Rectangle 3"/>
          <p:cNvSpPr/>
          <p:nvPr/>
        </p:nvSpPr>
        <p:spPr>
          <a:xfrm>
            <a:off x="571472" y="357166"/>
            <a:ext cx="8001056"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Analysis of Coal</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dissolve">
                                      <p:cBhvr>
                                        <p:cTn id="7" dur="500"/>
                                        <p:tgtEl>
                                          <p:spTgt spid="450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058">
                                            <p:txEl>
                                              <p:pRg st="1" end="1"/>
                                            </p:txEl>
                                          </p:spTgt>
                                        </p:tgtEl>
                                        <p:attrNameLst>
                                          <p:attrName>style.visibility</p:attrName>
                                        </p:attrNameLst>
                                      </p:cBhvr>
                                      <p:to>
                                        <p:strVal val="visible"/>
                                      </p:to>
                                    </p:set>
                                    <p:animEffect transition="in" filter="dissolve">
                                      <p:cBhvr>
                                        <p:cTn id="12" dur="500"/>
                                        <p:tgtEl>
                                          <p:spTgt spid="450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058">
                                            <p:txEl>
                                              <p:pRg st="2" end="2"/>
                                            </p:txEl>
                                          </p:spTgt>
                                        </p:tgtEl>
                                        <p:attrNameLst>
                                          <p:attrName>style.visibility</p:attrName>
                                        </p:attrNameLst>
                                      </p:cBhvr>
                                      <p:to>
                                        <p:strVal val="visible"/>
                                      </p:to>
                                    </p:set>
                                    <p:animEffect transition="in" filter="dissolve">
                                      <p:cBhvr>
                                        <p:cTn id="17" dur="500"/>
                                        <p:tgtEl>
                                          <p:spTgt spid="450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5058">
                                            <p:txEl>
                                              <p:pRg st="3" end="3"/>
                                            </p:txEl>
                                          </p:spTgt>
                                        </p:tgtEl>
                                        <p:attrNameLst>
                                          <p:attrName>style.visibility</p:attrName>
                                        </p:attrNameLst>
                                      </p:cBhvr>
                                      <p:to>
                                        <p:strVal val="visible"/>
                                      </p:to>
                                    </p:set>
                                    <p:animEffect transition="in" filter="dissolve">
                                      <p:cBhvr>
                                        <p:cTn id="22" dur="500"/>
                                        <p:tgtEl>
                                          <p:spTgt spid="450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5058">
                                            <p:txEl>
                                              <p:pRg st="4" end="4"/>
                                            </p:txEl>
                                          </p:spTgt>
                                        </p:tgtEl>
                                        <p:attrNameLst>
                                          <p:attrName>style.visibility</p:attrName>
                                        </p:attrNameLst>
                                      </p:cBhvr>
                                      <p:to>
                                        <p:strVal val="visible"/>
                                      </p:to>
                                    </p:set>
                                    <p:animEffect transition="in" filter="dissolve">
                                      <p:cBhvr>
                                        <p:cTn id="27" dur="500"/>
                                        <p:tgtEl>
                                          <p:spTgt spid="450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5058">
                                            <p:txEl>
                                              <p:pRg st="5" end="5"/>
                                            </p:txEl>
                                          </p:spTgt>
                                        </p:tgtEl>
                                        <p:attrNameLst>
                                          <p:attrName>style.visibility</p:attrName>
                                        </p:attrNameLst>
                                      </p:cBhvr>
                                      <p:to>
                                        <p:strVal val="visible"/>
                                      </p:to>
                                    </p:set>
                                    <p:animEffect transition="in" filter="dissolve">
                                      <p:cBhvr>
                                        <p:cTn id="32" dur="500"/>
                                        <p:tgtEl>
                                          <p:spTgt spid="450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5058">
                                            <p:txEl>
                                              <p:pRg st="6" end="6"/>
                                            </p:txEl>
                                          </p:spTgt>
                                        </p:tgtEl>
                                        <p:attrNameLst>
                                          <p:attrName>style.visibility</p:attrName>
                                        </p:attrNameLst>
                                      </p:cBhvr>
                                      <p:to>
                                        <p:strVal val="visible"/>
                                      </p:to>
                                    </p:set>
                                    <p:animEffect transition="in" filter="dissolve">
                                      <p:cBhvr>
                                        <p:cTn id="37" dur="500"/>
                                        <p:tgtEl>
                                          <p:spTgt spid="450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5058">
                                            <p:txEl>
                                              <p:pRg st="7" end="7"/>
                                            </p:txEl>
                                          </p:spTgt>
                                        </p:tgtEl>
                                        <p:attrNameLst>
                                          <p:attrName>style.visibility</p:attrName>
                                        </p:attrNameLst>
                                      </p:cBhvr>
                                      <p:to>
                                        <p:strVal val="visible"/>
                                      </p:to>
                                    </p:set>
                                    <p:animEffect transition="in" filter="dissolve">
                                      <p:cBhvr>
                                        <p:cTn id="42" dur="500"/>
                                        <p:tgtEl>
                                          <p:spTgt spid="450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229B3A-D369-4723-BDE1-C769EE7A3225}" type="slidenum">
              <a:rPr lang="en-US" smtClean="0"/>
              <a:pPr/>
              <a:t>4</a:t>
            </a:fld>
            <a:endParaRPr lang="en-US"/>
          </a:p>
        </p:txBody>
      </p:sp>
      <p:sp>
        <p:nvSpPr>
          <p:cNvPr id="4" name="Rectangle 3"/>
          <p:cNvSpPr/>
          <p:nvPr/>
        </p:nvSpPr>
        <p:spPr>
          <a:xfrm>
            <a:off x="571472" y="357166"/>
            <a:ext cx="8001056"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Analysis of Coal</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642910" y="1285860"/>
            <a:ext cx="7858180" cy="4154984"/>
          </a:xfrm>
          <a:prstGeom prst="rect">
            <a:avLst/>
          </a:prstGeom>
        </p:spPr>
        <p:txBody>
          <a:bodyPr wrap="square">
            <a:spAutoFit/>
          </a:bodyPr>
          <a:lstStyle/>
          <a:p>
            <a:pPr>
              <a:lnSpc>
                <a:spcPct val="150000"/>
              </a:lnSpc>
              <a:spcBef>
                <a:spcPct val="50000"/>
              </a:spcBef>
            </a:pPr>
            <a:r>
              <a:rPr lang="en-US" sz="2400" dirty="0">
                <a:latin typeface="Arial" charset="0"/>
              </a:rPr>
              <a:t>The results of analysis are generally reported in the following ways:</a:t>
            </a:r>
          </a:p>
          <a:p>
            <a:pPr marL="457200" indent="-457200">
              <a:lnSpc>
                <a:spcPct val="150000"/>
              </a:lnSpc>
              <a:spcBef>
                <a:spcPct val="50000"/>
              </a:spcBef>
              <a:buFont typeface="Wingdings" pitchFamily="2" charset="2"/>
              <a:buChar char="§"/>
            </a:pPr>
            <a:r>
              <a:rPr lang="en-US" sz="2400" dirty="0">
                <a:latin typeface="Arial" charset="0"/>
              </a:rPr>
              <a:t>As received basis</a:t>
            </a:r>
          </a:p>
          <a:p>
            <a:pPr marL="457200" indent="-457200">
              <a:lnSpc>
                <a:spcPct val="150000"/>
              </a:lnSpc>
              <a:spcBef>
                <a:spcPct val="50000"/>
              </a:spcBef>
              <a:buFont typeface="Wingdings" pitchFamily="2" charset="2"/>
              <a:buChar char="§"/>
            </a:pPr>
            <a:r>
              <a:rPr lang="en-US" sz="2400" dirty="0">
                <a:latin typeface="Arial" charset="0"/>
              </a:rPr>
              <a:t>Air dried basis</a:t>
            </a:r>
          </a:p>
          <a:p>
            <a:pPr marL="457200" indent="-457200">
              <a:lnSpc>
                <a:spcPct val="150000"/>
              </a:lnSpc>
              <a:spcBef>
                <a:spcPct val="50000"/>
              </a:spcBef>
              <a:buFont typeface="Wingdings" pitchFamily="2" charset="2"/>
              <a:buChar char="§"/>
            </a:pPr>
            <a:r>
              <a:rPr lang="en-US" sz="2400" dirty="0">
                <a:latin typeface="Arial" charset="0"/>
              </a:rPr>
              <a:t>Moisture free basis (oven dried)</a:t>
            </a:r>
          </a:p>
          <a:p>
            <a:pPr marL="457200" indent="-457200">
              <a:lnSpc>
                <a:spcPct val="150000"/>
              </a:lnSpc>
              <a:spcBef>
                <a:spcPct val="50000"/>
              </a:spcBef>
              <a:buFont typeface="Wingdings" pitchFamily="2" charset="2"/>
              <a:buChar char="§"/>
            </a:pPr>
            <a:r>
              <a:rPr lang="en-US" sz="2400" dirty="0">
                <a:latin typeface="Arial" charset="0"/>
              </a:rPr>
              <a:t>Moisture and ash free basis</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229B3A-D369-4723-BDE1-C769EE7A3225}" type="slidenum">
              <a:rPr lang="en-US" smtClean="0"/>
              <a:pPr/>
              <a:t>5</a:t>
            </a:fld>
            <a:endParaRPr lang="en-US"/>
          </a:p>
        </p:txBody>
      </p:sp>
      <p:sp>
        <p:nvSpPr>
          <p:cNvPr id="4" name="Rectangle 3"/>
          <p:cNvSpPr/>
          <p:nvPr/>
        </p:nvSpPr>
        <p:spPr>
          <a:xfrm>
            <a:off x="571472" y="214290"/>
            <a:ext cx="8001056"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Proximate Analysis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571472" y="857232"/>
            <a:ext cx="8143932" cy="5632311"/>
          </a:xfrm>
          <a:prstGeom prst="rect">
            <a:avLst/>
          </a:prstGeom>
        </p:spPr>
        <p:txBody>
          <a:bodyPr wrap="square">
            <a:spAutoFit/>
          </a:bodyPr>
          <a:lstStyle/>
          <a:p>
            <a:pPr>
              <a:lnSpc>
                <a:spcPct val="150000"/>
              </a:lnSpc>
            </a:pPr>
            <a:r>
              <a:rPr lang="en-IN" sz="2400" dirty="0">
                <a:latin typeface="Arial" charset="0"/>
              </a:rPr>
              <a:t>When coal is analysed to determine % moisture, % Volatile matter, % Ash and % fixed carbon content</a:t>
            </a:r>
          </a:p>
          <a:p>
            <a:pPr marL="457200" indent="-457200">
              <a:lnSpc>
                <a:spcPct val="150000"/>
              </a:lnSpc>
              <a:buAutoNum type="arabicParenR"/>
            </a:pPr>
            <a:r>
              <a:rPr lang="en-IN" sz="2400" b="1" dirty="0">
                <a:solidFill>
                  <a:srgbClr val="0070C0"/>
                </a:solidFill>
                <a:latin typeface="Arial" charset="0"/>
              </a:rPr>
              <a:t>% Moisture:</a:t>
            </a:r>
          </a:p>
          <a:p>
            <a:pPr>
              <a:lnSpc>
                <a:spcPct val="150000"/>
              </a:lnSpc>
            </a:pPr>
            <a:r>
              <a:rPr lang="en-IN" sz="2400" dirty="0">
                <a:latin typeface="Arial" charset="0"/>
              </a:rPr>
              <a:t>When coal sample is heated at 110 </a:t>
            </a:r>
            <a:r>
              <a:rPr lang="en-IN" sz="2400" baseline="30000" dirty="0" err="1">
                <a:latin typeface="Arial" charset="0"/>
              </a:rPr>
              <a:t>o</a:t>
            </a:r>
            <a:r>
              <a:rPr lang="en-IN" sz="2400" dirty="0" err="1">
                <a:latin typeface="Arial" charset="0"/>
              </a:rPr>
              <a:t>C</a:t>
            </a:r>
            <a:r>
              <a:rPr lang="en-IN" sz="2400" dirty="0">
                <a:latin typeface="Arial" charset="0"/>
              </a:rPr>
              <a:t> for 1 hour in an oven, then total moisture content from the coal can be removed.</a:t>
            </a:r>
          </a:p>
          <a:p>
            <a:pPr>
              <a:lnSpc>
                <a:spcPct val="150000"/>
              </a:lnSpc>
            </a:pPr>
            <a:r>
              <a:rPr lang="en-IN" sz="2400" dirty="0">
                <a:latin typeface="Arial" charset="0"/>
              </a:rPr>
              <a:t>Procedure:</a:t>
            </a:r>
          </a:p>
          <a:p>
            <a:pPr marL="358775" indent="-358775">
              <a:lnSpc>
                <a:spcPct val="150000"/>
              </a:lnSpc>
              <a:buFont typeface="Wingdings" pitchFamily="2" charset="2"/>
              <a:buChar char="v"/>
            </a:pPr>
            <a:r>
              <a:rPr lang="en-IN" sz="2400" dirty="0">
                <a:latin typeface="Arial" charset="0"/>
              </a:rPr>
              <a:t>Take powdered coal sample in a pre-weighted crucible having mass W</a:t>
            </a:r>
            <a:r>
              <a:rPr lang="en-IN" sz="2400" baseline="-25000" dirty="0">
                <a:latin typeface="Arial" charset="0"/>
              </a:rPr>
              <a:t>1 </a:t>
            </a:r>
            <a:r>
              <a:rPr lang="en-IN" sz="2400" dirty="0">
                <a:latin typeface="Arial" charset="0"/>
              </a:rPr>
              <a:t>g</a:t>
            </a:r>
          </a:p>
          <a:p>
            <a:pPr marL="358775" indent="-358775">
              <a:lnSpc>
                <a:spcPct val="150000"/>
              </a:lnSpc>
              <a:buFont typeface="Wingdings" pitchFamily="2" charset="2"/>
              <a:buChar char="v"/>
            </a:pPr>
            <a:r>
              <a:rPr lang="en-IN" sz="2400" dirty="0">
                <a:latin typeface="Arial" charset="0"/>
              </a:rPr>
              <a:t>The weight of crucible + coal is W</a:t>
            </a:r>
            <a:r>
              <a:rPr lang="en-IN" sz="2400" baseline="-25000" dirty="0">
                <a:latin typeface="Arial" charset="0"/>
              </a:rPr>
              <a:t>2 </a:t>
            </a:r>
            <a:r>
              <a:rPr lang="en-IN" sz="2400" dirty="0">
                <a:latin typeface="Arial" charset="0"/>
              </a:rPr>
              <a:t>g.</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ssolv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229B3A-D369-4723-BDE1-C769EE7A3225}" type="slidenum">
              <a:rPr lang="en-US" smtClean="0"/>
              <a:pPr/>
              <a:t>6</a:t>
            </a:fld>
            <a:endParaRPr lang="en-US"/>
          </a:p>
        </p:txBody>
      </p:sp>
      <p:sp>
        <p:nvSpPr>
          <p:cNvPr id="4" name="Rectangle 3"/>
          <p:cNvSpPr/>
          <p:nvPr/>
        </p:nvSpPr>
        <p:spPr>
          <a:xfrm>
            <a:off x="571472" y="71414"/>
            <a:ext cx="8001056"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Proximate Analysis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571472" y="571480"/>
            <a:ext cx="8143932" cy="5216813"/>
          </a:xfrm>
          <a:prstGeom prst="rect">
            <a:avLst/>
          </a:prstGeom>
        </p:spPr>
        <p:txBody>
          <a:bodyPr wrap="square">
            <a:spAutoFit/>
          </a:bodyPr>
          <a:lstStyle/>
          <a:p>
            <a:pPr marL="457200" indent="-457200">
              <a:lnSpc>
                <a:spcPct val="150000"/>
              </a:lnSpc>
            </a:pPr>
            <a:r>
              <a:rPr lang="en-IN" sz="2400" b="1" dirty="0">
                <a:solidFill>
                  <a:srgbClr val="0070C0"/>
                </a:solidFill>
                <a:latin typeface="Arial" charset="0"/>
              </a:rPr>
              <a:t>% Moisture:</a:t>
            </a:r>
          </a:p>
          <a:p>
            <a:pPr marL="358775" indent="-358775">
              <a:lnSpc>
                <a:spcPct val="150000"/>
              </a:lnSpc>
              <a:buFont typeface="Wingdings" pitchFamily="2" charset="2"/>
              <a:buChar char="v"/>
            </a:pPr>
            <a:r>
              <a:rPr lang="en-IN" sz="2200" dirty="0">
                <a:latin typeface="Arial" charset="0"/>
              </a:rPr>
              <a:t>Heat this coal sample in an oven at 110 </a:t>
            </a:r>
            <a:r>
              <a:rPr lang="en-IN" sz="2200" baseline="30000" dirty="0" err="1">
                <a:latin typeface="Arial" charset="0"/>
              </a:rPr>
              <a:t>o</a:t>
            </a:r>
            <a:r>
              <a:rPr lang="en-IN" sz="2200" dirty="0" err="1">
                <a:latin typeface="Arial" charset="0"/>
              </a:rPr>
              <a:t>C</a:t>
            </a:r>
            <a:r>
              <a:rPr lang="en-IN" sz="2200" dirty="0">
                <a:latin typeface="Arial" charset="0"/>
              </a:rPr>
              <a:t> for 1 hr.</a:t>
            </a:r>
          </a:p>
          <a:p>
            <a:pPr marL="358775" indent="-358775">
              <a:lnSpc>
                <a:spcPct val="150000"/>
              </a:lnSpc>
              <a:buFont typeface="Wingdings" pitchFamily="2" charset="2"/>
              <a:buChar char="v"/>
            </a:pPr>
            <a:r>
              <a:rPr lang="en-IN" sz="2200" dirty="0">
                <a:latin typeface="Arial" charset="0"/>
              </a:rPr>
              <a:t>Take out the crucible and cool to room temperature in a descicator </a:t>
            </a:r>
          </a:p>
          <a:p>
            <a:pPr marL="358775" indent="-358775">
              <a:lnSpc>
                <a:spcPct val="150000"/>
              </a:lnSpc>
              <a:buFont typeface="Wingdings" pitchFamily="2" charset="2"/>
              <a:buChar char="v"/>
            </a:pPr>
            <a:r>
              <a:rPr lang="en-IN" sz="2200" dirty="0">
                <a:latin typeface="Arial" charset="0"/>
              </a:rPr>
              <a:t>After removing moisture W</a:t>
            </a:r>
            <a:r>
              <a:rPr lang="en-IN" sz="2200" baseline="-25000" dirty="0">
                <a:latin typeface="Arial" charset="0"/>
              </a:rPr>
              <a:t>3 </a:t>
            </a:r>
            <a:r>
              <a:rPr lang="en-IN" sz="2200" dirty="0">
                <a:latin typeface="Arial" charset="0"/>
              </a:rPr>
              <a:t>is the weight of crucible + coal</a:t>
            </a:r>
          </a:p>
          <a:p>
            <a:pPr marL="358775" indent="-358775">
              <a:lnSpc>
                <a:spcPct val="150000"/>
              </a:lnSpc>
            </a:pPr>
            <a:r>
              <a:rPr lang="en-IN" sz="2200" dirty="0">
                <a:latin typeface="Arial" charset="0"/>
              </a:rPr>
              <a:t>From the experiments we have </a:t>
            </a:r>
          </a:p>
          <a:p>
            <a:pPr marL="358775" indent="-358775">
              <a:lnSpc>
                <a:spcPct val="150000"/>
              </a:lnSpc>
            </a:pPr>
            <a:r>
              <a:rPr lang="en-IN" sz="2200" dirty="0">
                <a:latin typeface="Arial" charset="0"/>
              </a:rPr>
              <a:t>	Weight of Coal = (W</a:t>
            </a:r>
            <a:r>
              <a:rPr lang="en-IN" sz="2200" baseline="-25000" dirty="0">
                <a:latin typeface="Arial" charset="0"/>
              </a:rPr>
              <a:t>2</a:t>
            </a:r>
            <a:r>
              <a:rPr lang="en-IN" sz="2200" dirty="0">
                <a:latin typeface="Arial" charset="0"/>
              </a:rPr>
              <a:t>-W</a:t>
            </a:r>
            <a:r>
              <a:rPr lang="en-IN" sz="2200" baseline="-25000" dirty="0">
                <a:latin typeface="Arial" charset="0"/>
              </a:rPr>
              <a:t>1</a:t>
            </a:r>
            <a:r>
              <a:rPr lang="en-IN" sz="2200" dirty="0">
                <a:latin typeface="Arial" charset="0"/>
              </a:rPr>
              <a:t>) g</a:t>
            </a:r>
          </a:p>
          <a:p>
            <a:pPr marL="358775" indent="-358775">
              <a:lnSpc>
                <a:spcPct val="150000"/>
              </a:lnSpc>
            </a:pPr>
            <a:r>
              <a:rPr lang="en-IN" sz="2200" dirty="0">
                <a:latin typeface="Arial" charset="0"/>
              </a:rPr>
              <a:t>	Weight of moisture = (W</a:t>
            </a:r>
            <a:r>
              <a:rPr lang="en-IN" sz="2200" baseline="-25000" dirty="0">
                <a:latin typeface="Arial" charset="0"/>
              </a:rPr>
              <a:t>2</a:t>
            </a:r>
            <a:r>
              <a:rPr lang="en-IN" sz="2200" dirty="0">
                <a:latin typeface="Arial" charset="0"/>
              </a:rPr>
              <a:t>-W</a:t>
            </a:r>
            <a:r>
              <a:rPr lang="en-IN" sz="2200" baseline="-25000" dirty="0">
                <a:latin typeface="Arial" charset="0"/>
              </a:rPr>
              <a:t>3</a:t>
            </a:r>
            <a:r>
              <a:rPr lang="en-IN" sz="2200" dirty="0">
                <a:latin typeface="Arial" charset="0"/>
              </a:rPr>
              <a:t>)g</a:t>
            </a:r>
          </a:p>
          <a:p>
            <a:pPr marL="358775" indent="-358775">
              <a:lnSpc>
                <a:spcPct val="150000"/>
              </a:lnSpc>
            </a:pPr>
            <a:r>
              <a:rPr lang="en-IN" sz="2200" dirty="0">
                <a:latin typeface="Arial" charset="0"/>
              </a:rPr>
              <a:t>  </a:t>
            </a:r>
          </a:p>
          <a:p>
            <a:pPr marL="358775" indent="-358775">
              <a:lnSpc>
                <a:spcPct val="150000"/>
              </a:lnSpc>
            </a:pPr>
            <a:endParaRPr lang="en-IN" sz="2200" dirty="0">
              <a:latin typeface="Arial" charset="0"/>
            </a:endParaRPr>
          </a:p>
        </p:txBody>
      </p:sp>
      <p:sp>
        <p:nvSpPr>
          <p:cNvPr id="7" name="TextBox 6"/>
          <p:cNvSpPr txBox="1"/>
          <p:nvPr/>
        </p:nvSpPr>
        <p:spPr>
          <a:xfrm>
            <a:off x="2786050" y="4786322"/>
            <a:ext cx="5286412" cy="400110"/>
          </a:xfrm>
          <a:prstGeom prst="rect">
            <a:avLst/>
          </a:prstGeom>
          <a:noFill/>
        </p:spPr>
        <p:txBody>
          <a:bodyPr wrap="square" rtlCol="0">
            <a:spAutoFit/>
          </a:bodyPr>
          <a:lstStyle/>
          <a:p>
            <a:r>
              <a:rPr lang="en-IN" sz="2000" dirty="0">
                <a:latin typeface="Arial" charset="0"/>
              </a:rPr>
              <a:t>Weight of moisture X 100</a:t>
            </a:r>
            <a:endParaRPr lang="en-US" sz="2000" dirty="0"/>
          </a:p>
        </p:txBody>
      </p:sp>
      <p:cxnSp>
        <p:nvCxnSpPr>
          <p:cNvPr id="9" name="Straight Connector 8"/>
          <p:cNvCxnSpPr>
            <a:cxnSpLocks/>
          </p:cNvCxnSpPr>
          <p:nvPr/>
        </p:nvCxnSpPr>
        <p:spPr>
          <a:xfrm>
            <a:off x="2928926" y="5284800"/>
            <a:ext cx="337126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63888" y="5314906"/>
            <a:ext cx="2214578" cy="400110"/>
          </a:xfrm>
          <a:prstGeom prst="rect">
            <a:avLst/>
          </a:prstGeom>
          <a:noFill/>
        </p:spPr>
        <p:txBody>
          <a:bodyPr wrap="square" rtlCol="0">
            <a:spAutoFit/>
          </a:bodyPr>
          <a:lstStyle/>
          <a:p>
            <a:r>
              <a:rPr lang="en-IN" sz="2000" dirty="0">
                <a:latin typeface="Arial" charset="0"/>
              </a:rPr>
              <a:t>Weight of coal</a:t>
            </a:r>
            <a:endParaRPr lang="en-US" sz="2000" dirty="0"/>
          </a:p>
        </p:txBody>
      </p:sp>
      <p:sp>
        <p:nvSpPr>
          <p:cNvPr id="11" name="TextBox 10"/>
          <p:cNvSpPr txBox="1"/>
          <p:nvPr/>
        </p:nvSpPr>
        <p:spPr>
          <a:xfrm>
            <a:off x="1000132" y="5072074"/>
            <a:ext cx="1928794" cy="461665"/>
          </a:xfrm>
          <a:prstGeom prst="rect">
            <a:avLst/>
          </a:prstGeom>
          <a:noFill/>
        </p:spPr>
        <p:txBody>
          <a:bodyPr wrap="square" rtlCol="0">
            <a:spAutoFit/>
          </a:bodyPr>
          <a:lstStyle/>
          <a:p>
            <a:r>
              <a:rPr lang="en-IN" sz="2400" dirty="0"/>
              <a:t>% Moisture =</a:t>
            </a:r>
            <a:endParaRPr lang="en-US" sz="2400" dirty="0"/>
          </a:p>
        </p:txBody>
      </p:sp>
      <p:sp>
        <p:nvSpPr>
          <p:cNvPr id="12" name="TextBox 11"/>
          <p:cNvSpPr txBox="1"/>
          <p:nvPr/>
        </p:nvSpPr>
        <p:spPr>
          <a:xfrm>
            <a:off x="1000100" y="6182045"/>
            <a:ext cx="1928794" cy="461665"/>
          </a:xfrm>
          <a:prstGeom prst="rect">
            <a:avLst/>
          </a:prstGeom>
          <a:noFill/>
        </p:spPr>
        <p:txBody>
          <a:bodyPr wrap="square" rtlCol="0">
            <a:spAutoFit/>
          </a:bodyPr>
          <a:lstStyle/>
          <a:p>
            <a:r>
              <a:rPr lang="en-IN" sz="2400" dirty="0"/>
              <a:t>% Moisture =</a:t>
            </a:r>
            <a:endParaRPr lang="en-US" sz="2400" dirty="0"/>
          </a:p>
        </p:txBody>
      </p:sp>
      <p:sp>
        <p:nvSpPr>
          <p:cNvPr id="13" name="TextBox 12"/>
          <p:cNvSpPr txBox="1"/>
          <p:nvPr/>
        </p:nvSpPr>
        <p:spPr>
          <a:xfrm>
            <a:off x="2786050" y="5929330"/>
            <a:ext cx="5286412" cy="400110"/>
          </a:xfrm>
          <a:prstGeom prst="rect">
            <a:avLst/>
          </a:prstGeom>
          <a:noFill/>
        </p:spPr>
        <p:txBody>
          <a:bodyPr wrap="square" rtlCol="0">
            <a:spAutoFit/>
          </a:bodyPr>
          <a:lstStyle/>
          <a:p>
            <a:r>
              <a:rPr lang="en-IN" sz="2000" dirty="0">
                <a:latin typeface="Arial" charset="0"/>
              </a:rPr>
              <a:t>(W</a:t>
            </a:r>
            <a:r>
              <a:rPr lang="en-IN" sz="2000" baseline="-25000" dirty="0">
                <a:latin typeface="Arial" charset="0"/>
              </a:rPr>
              <a:t>2</a:t>
            </a:r>
            <a:r>
              <a:rPr lang="en-IN" sz="2000" dirty="0">
                <a:latin typeface="Arial" charset="0"/>
              </a:rPr>
              <a:t>-W</a:t>
            </a:r>
            <a:r>
              <a:rPr lang="en-IN" sz="2000" baseline="-25000" dirty="0">
                <a:latin typeface="Arial" charset="0"/>
              </a:rPr>
              <a:t>3</a:t>
            </a:r>
            <a:r>
              <a:rPr lang="en-IN" sz="2000" dirty="0">
                <a:latin typeface="Arial" charset="0"/>
              </a:rPr>
              <a:t>) X 100</a:t>
            </a:r>
            <a:endParaRPr lang="en-US" sz="2000" dirty="0"/>
          </a:p>
        </p:txBody>
      </p:sp>
      <p:cxnSp>
        <p:nvCxnSpPr>
          <p:cNvPr id="14" name="Straight Connector 13"/>
          <p:cNvCxnSpPr/>
          <p:nvPr/>
        </p:nvCxnSpPr>
        <p:spPr>
          <a:xfrm>
            <a:off x="2928926" y="6427808"/>
            <a:ext cx="1857388"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57554" y="6429396"/>
            <a:ext cx="2214578" cy="400110"/>
          </a:xfrm>
          <a:prstGeom prst="rect">
            <a:avLst/>
          </a:prstGeom>
          <a:noFill/>
        </p:spPr>
        <p:txBody>
          <a:bodyPr wrap="square" rtlCol="0">
            <a:spAutoFit/>
          </a:bodyPr>
          <a:lstStyle/>
          <a:p>
            <a:r>
              <a:rPr lang="en-IN" sz="2000" dirty="0">
                <a:latin typeface="Arial" charset="0"/>
              </a:rPr>
              <a:t>(W</a:t>
            </a:r>
            <a:r>
              <a:rPr lang="en-IN" sz="2000" baseline="-25000" dirty="0">
                <a:latin typeface="Arial" charset="0"/>
              </a:rPr>
              <a:t>2</a:t>
            </a:r>
            <a:r>
              <a:rPr lang="en-IN" sz="2000" dirty="0">
                <a:latin typeface="Arial" charset="0"/>
              </a:rPr>
              <a:t>-W</a:t>
            </a:r>
            <a:r>
              <a:rPr lang="en-IN" sz="2000" baseline="-25000" dirty="0">
                <a:latin typeface="Arial" charset="0"/>
              </a:rPr>
              <a:t>1</a:t>
            </a:r>
            <a:r>
              <a:rPr lang="en-IN" sz="2000" dirty="0">
                <a:latin typeface="Arial" charset="0"/>
              </a:rPr>
              <a:t>)</a:t>
            </a:r>
            <a:endParaRPr lang="en-US" sz="2000"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ssolv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ssolv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dissolve">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dissolve">
                                      <p:cBhvr>
                                        <p:cTn id="50" dur="500"/>
                                        <p:tgtEl>
                                          <p:spTgt spid="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dissolv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dissolve">
                                      <p:cBhvr>
                                        <p:cTn id="61" dur="500"/>
                                        <p:tgtEl>
                                          <p:spTgt spid="1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dissolve">
                                      <p:cBhvr>
                                        <p:cTn id="64" dur="500"/>
                                        <p:tgtEl>
                                          <p:spTgt spid="1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dissolve">
                                      <p:cBhvr>
                                        <p:cTn id="67" dur="500"/>
                                        <p:tgtEl>
                                          <p:spTgt spid="15"/>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dissolve">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71414"/>
            <a:ext cx="8001056"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Proximate Analysis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571472" y="719295"/>
            <a:ext cx="8215370" cy="8356134"/>
          </a:xfrm>
          <a:prstGeom prst="rect">
            <a:avLst/>
          </a:prstGeom>
        </p:spPr>
        <p:txBody>
          <a:bodyPr wrap="square">
            <a:spAutoFit/>
          </a:bodyPr>
          <a:lstStyle/>
          <a:p>
            <a:pPr marL="457200" indent="-457200">
              <a:lnSpc>
                <a:spcPct val="150000"/>
              </a:lnSpc>
            </a:pPr>
            <a:r>
              <a:rPr lang="en-IN" sz="2400" b="1" dirty="0">
                <a:solidFill>
                  <a:schemeClr val="bg2">
                    <a:lumMod val="25000"/>
                  </a:schemeClr>
                </a:solidFill>
                <a:latin typeface="Arial" charset="0"/>
              </a:rPr>
              <a:t>% Volatile Matter:</a:t>
            </a:r>
          </a:p>
          <a:p>
            <a:pPr>
              <a:lnSpc>
                <a:spcPct val="150000"/>
              </a:lnSpc>
            </a:pPr>
            <a:r>
              <a:rPr lang="en-IN" sz="2400" dirty="0">
                <a:latin typeface="Arial" charset="0"/>
              </a:rPr>
              <a:t>When a coal sample is heated at 925 </a:t>
            </a:r>
            <a:r>
              <a:rPr lang="en-IN" sz="2400" baseline="30000" dirty="0" err="1">
                <a:latin typeface="Arial" charset="0"/>
              </a:rPr>
              <a:t>o</a:t>
            </a:r>
            <a:r>
              <a:rPr lang="en-IN" sz="2400" dirty="0" err="1">
                <a:latin typeface="Arial" charset="0"/>
              </a:rPr>
              <a:t>C</a:t>
            </a:r>
            <a:r>
              <a:rPr lang="en-IN" sz="2400" dirty="0">
                <a:latin typeface="Arial" charset="0"/>
              </a:rPr>
              <a:t> for 7 minutes, then all the volatile matter content from the coal can be eliminated.</a:t>
            </a:r>
          </a:p>
          <a:p>
            <a:pPr>
              <a:lnSpc>
                <a:spcPct val="150000"/>
              </a:lnSpc>
            </a:pPr>
            <a:r>
              <a:rPr lang="en-IN" sz="2400" dirty="0">
                <a:solidFill>
                  <a:schemeClr val="accent3">
                    <a:lumMod val="50000"/>
                  </a:schemeClr>
                </a:solidFill>
                <a:latin typeface="Arial" charset="0"/>
              </a:rPr>
              <a:t>Coal consist of carbon containing molecules that does not undergo combustion but leads to thermal degradation to form volatile matter.</a:t>
            </a:r>
          </a:p>
          <a:p>
            <a:pPr>
              <a:lnSpc>
                <a:spcPct val="150000"/>
              </a:lnSpc>
            </a:pPr>
            <a:r>
              <a:rPr lang="en-IN" sz="2400" b="1" dirty="0">
                <a:latin typeface="Arial" charset="0"/>
              </a:rPr>
              <a:t>Procedure:</a:t>
            </a:r>
          </a:p>
          <a:p>
            <a:pPr>
              <a:lnSpc>
                <a:spcPct val="150000"/>
              </a:lnSpc>
              <a:buFont typeface="Wingdings" pitchFamily="2" charset="2"/>
              <a:buChar char="v"/>
            </a:pPr>
            <a:r>
              <a:rPr lang="en-IN" sz="2400" dirty="0">
                <a:latin typeface="Arial" charset="0"/>
              </a:rPr>
              <a:t> Crucible containing coal sample after removal of moisture is covered with lid loosely and kept in  muffle furnace at 925</a:t>
            </a:r>
            <a:r>
              <a:rPr lang="en-IN" sz="2400" baseline="30000" dirty="0">
                <a:latin typeface="Arial" charset="0"/>
              </a:rPr>
              <a:t> </a:t>
            </a:r>
            <a:r>
              <a:rPr lang="en-IN" sz="2400" baseline="30000" dirty="0" err="1">
                <a:latin typeface="Arial" charset="0"/>
              </a:rPr>
              <a:t>o</a:t>
            </a:r>
            <a:r>
              <a:rPr lang="en-IN" sz="2400" dirty="0" err="1">
                <a:latin typeface="Arial" charset="0"/>
              </a:rPr>
              <a:t>C</a:t>
            </a:r>
            <a:r>
              <a:rPr lang="en-IN" sz="2400" dirty="0">
                <a:latin typeface="Arial" charset="0"/>
              </a:rPr>
              <a:t> for 7 minutes.</a:t>
            </a:r>
          </a:p>
          <a:p>
            <a:pPr>
              <a:lnSpc>
                <a:spcPct val="150000"/>
              </a:lnSpc>
            </a:pPr>
            <a:endParaRPr lang="en-IN" sz="2400" b="1" dirty="0">
              <a:latin typeface="Arial" charset="0"/>
            </a:endParaRPr>
          </a:p>
          <a:p>
            <a:pPr>
              <a:lnSpc>
                <a:spcPct val="150000"/>
              </a:lnSpc>
            </a:pPr>
            <a:endParaRPr lang="en-IN" sz="2400" dirty="0">
              <a:latin typeface="Arial" charset="0"/>
            </a:endParaRPr>
          </a:p>
          <a:p>
            <a:pPr>
              <a:lnSpc>
                <a:spcPct val="150000"/>
              </a:lnSpc>
            </a:pPr>
            <a:endParaRPr lang="en-IN" sz="2400" dirty="0">
              <a:latin typeface="Arial" charset="0"/>
            </a:endParaRPr>
          </a:p>
          <a:p>
            <a:pPr marL="358775" indent="-358775">
              <a:lnSpc>
                <a:spcPct val="150000"/>
              </a:lnSpc>
            </a:pPr>
            <a:endParaRPr lang="en-IN" sz="2200" dirty="0">
              <a:latin typeface="Arial" charset="0"/>
            </a:endParaRP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71414"/>
            <a:ext cx="8001056"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Proximate Analysis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571472" y="719295"/>
            <a:ext cx="8358246" cy="6140142"/>
          </a:xfrm>
          <a:prstGeom prst="rect">
            <a:avLst/>
          </a:prstGeom>
        </p:spPr>
        <p:txBody>
          <a:bodyPr wrap="square">
            <a:spAutoFit/>
          </a:bodyPr>
          <a:lstStyle/>
          <a:p>
            <a:pPr marL="457200" indent="-457200">
              <a:lnSpc>
                <a:spcPct val="150000"/>
              </a:lnSpc>
            </a:pPr>
            <a:r>
              <a:rPr lang="en-IN" sz="2400" b="1" dirty="0">
                <a:solidFill>
                  <a:schemeClr val="bg2">
                    <a:lumMod val="25000"/>
                  </a:schemeClr>
                </a:solidFill>
                <a:latin typeface="Arial" charset="0"/>
              </a:rPr>
              <a:t>% Volatile Matter:</a:t>
            </a:r>
          </a:p>
          <a:p>
            <a:pPr>
              <a:lnSpc>
                <a:spcPct val="150000"/>
              </a:lnSpc>
            </a:pPr>
            <a:r>
              <a:rPr lang="en-IN" sz="2400" b="1" dirty="0">
                <a:latin typeface="Arial" charset="0"/>
              </a:rPr>
              <a:t>Procedure:</a:t>
            </a:r>
          </a:p>
          <a:p>
            <a:pPr>
              <a:lnSpc>
                <a:spcPct val="150000"/>
              </a:lnSpc>
              <a:buFont typeface="Wingdings" pitchFamily="2" charset="2"/>
              <a:buChar char="v"/>
            </a:pPr>
            <a:r>
              <a:rPr lang="en-IN" sz="2400" dirty="0">
                <a:latin typeface="Arial" charset="0"/>
              </a:rPr>
              <a:t> Remove the coal sample and cool in descicator</a:t>
            </a:r>
          </a:p>
          <a:p>
            <a:pPr>
              <a:lnSpc>
                <a:spcPct val="150000"/>
              </a:lnSpc>
              <a:buFont typeface="Wingdings" pitchFamily="2" charset="2"/>
              <a:buChar char="v"/>
            </a:pPr>
            <a:r>
              <a:rPr lang="en-IN" sz="2400" dirty="0">
                <a:latin typeface="Arial" charset="0"/>
              </a:rPr>
              <a:t>Check the weight of crucible + coal after removal of volatile matter consider it as W</a:t>
            </a:r>
            <a:r>
              <a:rPr lang="en-IN" sz="2400" baseline="-25000" dirty="0">
                <a:latin typeface="Arial" charset="0"/>
              </a:rPr>
              <a:t>4</a:t>
            </a:r>
            <a:r>
              <a:rPr lang="en-IN" sz="2400" dirty="0">
                <a:latin typeface="Arial" charset="0"/>
              </a:rPr>
              <a:t> g</a:t>
            </a:r>
          </a:p>
          <a:p>
            <a:pPr>
              <a:lnSpc>
                <a:spcPct val="150000"/>
              </a:lnSpc>
            </a:pPr>
            <a:r>
              <a:rPr lang="en-IN" sz="2400" dirty="0">
                <a:latin typeface="Arial" charset="0"/>
              </a:rPr>
              <a:t>From the experiments we have </a:t>
            </a:r>
          </a:p>
          <a:p>
            <a:pPr>
              <a:lnSpc>
                <a:spcPct val="150000"/>
              </a:lnSpc>
            </a:pPr>
            <a:r>
              <a:rPr lang="en-IN" sz="2400" dirty="0">
                <a:latin typeface="Arial" charset="0"/>
              </a:rPr>
              <a:t>     Weight of Coal = (W</a:t>
            </a:r>
            <a:r>
              <a:rPr lang="en-IN" sz="2400" baseline="-25000" dirty="0">
                <a:latin typeface="Arial" charset="0"/>
              </a:rPr>
              <a:t>2</a:t>
            </a:r>
            <a:r>
              <a:rPr lang="en-IN" sz="2400" dirty="0">
                <a:latin typeface="Arial" charset="0"/>
              </a:rPr>
              <a:t>-W</a:t>
            </a:r>
            <a:r>
              <a:rPr lang="en-IN" sz="2400" baseline="-25000" dirty="0">
                <a:latin typeface="Arial" charset="0"/>
              </a:rPr>
              <a:t>1</a:t>
            </a:r>
            <a:r>
              <a:rPr lang="en-IN" sz="2400" dirty="0">
                <a:latin typeface="Arial" charset="0"/>
              </a:rPr>
              <a:t>) g</a:t>
            </a:r>
          </a:p>
          <a:p>
            <a:pPr>
              <a:lnSpc>
                <a:spcPct val="150000"/>
              </a:lnSpc>
            </a:pPr>
            <a:r>
              <a:rPr lang="en-IN" sz="2400" dirty="0">
                <a:latin typeface="Arial" charset="0"/>
              </a:rPr>
              <a:t>     Weight of coal after removing volatile matter =(W</a:t>
            </a:r>
            <a:r>
              <a:rPr lang="en-IN" sz="2400" baseline="-25000" dirty="0">
                <a:latin typeface="Arial" charset="0"/>
              </a:rPr>
              <a:t>3</a:t>
            </a:r>
            <a:r>
              <a:rPr lang="en-IN" sz="2400" dirty="0">
                <a:latin typeface="Arial" charset="0"/>
              </a:rPr>
              <a:t>-W</a:t>
            </a:r>
            <a:r>
              <a:rPr lang="en-IN" sz="2400" baseline="-25000" dirty="0">
                <a:latin typeface="Arial" charset="0"/>
              </a:rPr>
              <a:t>4</a:t>
            </a:r>
            <a:r>
              <a:rPr lang="en-IN" sz="2400" dirty="0">
                <a:latin typeface="Arial" charset="0"/>
              </a:rPr>
              <a:t>) g</a:t>
            </a:r>
          </a:p>
          <a:p>
            <a:pPr>
              <a:lnSpc>
                <a:spcPct val="150000"/>
              </a:lnSpc>
              <a:buFont typeface="Wingdings" pitchFamily="2" charset="2"/>
              <a:buChar char="v"/>
            </a:pPr>
            <a:endParaRPr lang="en-IN" sz="2400" dirty="0">
              <a:latin typeface="Arial" charset="0"/>
            </a:endParaRPr>
          </a:p>
          <a:p>
            <a:pPr>
              <a:lnSpc>
                <a:spcPct val="150000"/>
              </a:lnSpc>
              <a:buFont typeface="Wingdings" pitchFamily="2" charset="2"/>
              <a:buChar char="v"/>
            </a:pPr>
            <a:endParaRPr lang="en-IN" sz="2400" dirty="0">
              <a:latin typeface="Arial" charset="0"/>
            </a:endParaRPr>
          </a:p>
          <a:p>
            <a:pPr marL="358775" indent="-358775">
              <a:lnSpc>
                <a:spcPct val="150000"/>
              </a:lnSpc>
              <a:buFont typeface="Wingdings" pitchFamily="2" charset="2"/>
              <a:buChar char="v"/>
            </a:pPr>
            <a:endParaRPr lang="en-IN" sz="2200" dirty="0">
              <a:latin typeface="Arial" charset="0"/>
            </a:endParaRPr>
          </a:p>
        </p:txBody>
      </p:sp>
      <p:sp>
        <p:nvSpPr>
          <p:cNvPr id="6" name="TextBox 5"/>
          <p:cNvSpPr txBox="1"/>
          <p:nvPr/>
        </p:nvSpPr>
        <p:spPr>
          <a:xfrm>
            <a:off x="2786050" y="5429264"/>
            <a:ext cx="5929354" cy="400110"/>
          </a:xfrm>
          <a:prstGeom prst="rect">
            <a:avLst/>
          </a:prstGeom>
          <a:noFill/>
        </p:spPr>
        <p:txBody>
          <a:bodyPr wrap="square" rtlCol="0">
            <a:spAutoFit/>
          </a:bodyPr>
          <a:lstStyle/>
          <a:p>
            <a:r>
              <a:rPr lang="en-IN" sz="2000" dirty="0">
                <a:latin typeface="Arial" charset="0"/>
              </a:rPr>
              <a:t>Weight of Volatile matter X 100</a:t>
            </a:r>
            <a:endParaRPr lang="en-US" sz="2000" dirty="0"/>
          </a:p>
        </p:txBody>
      </p:sp>
      <p:cxnSp>
        <p:nvCxnSpPr>
          <p:cNvPr id="7" name="Straight Connector 6"/>
          <p:cNvCxnSpPr>
            <a:cxnSpLocks/>
          </p:cNvCxnSpPr>
          <p:nvPr/>
        </p:nvCxnSpPr>
        <p:spPr>
          <a:xfrm>
            <a:off x="3214678" y="5927742"/>
            <a:ext cx="344555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923928" y="5957848"/>
            <a:ext cx="2214578" cy="400110"/>
          </a:xfrm>
          <a:prstGeom prst="rect">
            <a:avLst/>
          </a:prstGeom>
          <a:noFill/>
        </p:spPr>
        <p:txBody>
          <a:bodyPr wrap="square" rtlCol="0">
            <a:spAutoFit/>
          </a:bodyPr>
          <a:lstStyle/>
          <a:p>
            <a:r>
              <a:rPr lang="en-IN" sz="2000" dirty="0">
                <a:latin typeface="Arial" charset="0"/>
              </a:rPr>
              <a:t>Weight of coal</a:t>
            </a:r>
            <a:endParaRPr lang="en-US" sz="2000" dirty="0"/>
          </a:p>
        </p:txBody>
      </p:sp>
      <p:sp>
        <p:nvSpPr>
          <p:cNvPr id="9" name="TextBox 8"/>
          <p:cNvSpPr txBox="1"/>
          <p:nvPr/>
        </p:nvSpPr>
        <p:spPr>
          <a:xfrm>
            <a:off x="324500" y="5671472"/>
            <a:ext cx="2786082" cy="461665"/>
          </a:xfrm>
          <a:prstGeom prst="rect">
            <a:avLst/>
          </a:prstGeom>
          <a:noFill/>
        </p:spPr>
        <p:txBody>
          <a:bodyPr wrap="square" rtlCol="0">
            <a:spAutoFit/>
          </a:bodyPr>
          <a:lstStyle/>
          <a:p>
            <a:r>
              <a:rPr lang="en-IN" sz="2400" dirty="0"/>
              <a:t>% Volatile Matter  =</a:t>
            </a:r>
            <a:endParaRPr lang="en-US" sz="2400" dirty="0"/>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dissolv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dissolv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dissolv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dissolve">
                                      <p:cBhvr>
                                        <p:cTn id="45" dur="500"/>
                                        <p:tgtEl>
                                          <p:spTgt spid="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dissolve">
                                      <p:cBhvr>
                                        <p:cTn id="48" dur="500"/>
                                        <p:tgtEl>
                                          <p:spTgt spid="8"/>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dissolve">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229B3A-D369-4723-BDE1-C769EE7A3225}" type="slidenum">
              <a:rPr lang="en-US" smtClean="0"/>
              <a:pPr/>
              <a:t>9</a:t>
            </a:fld>
            <a:endParaRPr lang="en-US"/>
          </a:p>
        </p:txBody>
      </p:sp>
      <p:sp>
        <p:nvSpPr>
          <p:cNvPr id="4" name="Rectangle 3"/>
          <p:cNvSpPr/>
          <p:nvPr/>
        </p:nvSpPr>
        <p:spPr>
          <a:xfrm>
            <a:off x="571472" y="71414"/>
            <a:ext cx="8001056"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Proximate Analysis</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571472" y="571480"/>
            <a:ext cx="8143932" cy="3924151"/>
          </a:xfrm>
          <a:prstGeom prst="rect">
            <a:avLst/>
          </a:prstGeom>
        </p:spPr>
        <p:txBody>
          <a:bodyPr wrap="square">
            <a:spAutoFit/>
          </a:bodyPr>
          <a:lstStyle/>
          <a:p>
            <a:pPr marL="457200" indent="-457200">
              <a:lnSpc>
                <a:spcPct val="150000"/>
              </a:lnSpc>
            </a:pPr>
            <a:r>
              <a:rPr lang="en-IN" sz="2400" b="1" dirty="0">
                <a:solidFill>
                  <a:schemeClr val="bg2">
                    <a:lumMod val="25000"/>
                  </a:schemeClr>
                </a:solidFill>
                <a:latin typeface="Arial" charset="0"/>
              </a:rPr>
              <a:t>% Volatile Matter:</a:t>
            </a:r>
          </a:p>
          <a:p>
            <a:pPr marL="457200" indent="-457200">
              <a:lnSpc>
                <a:spcPct val="150000"/>
              </a:lnSpc>
            </a:pPr>
            <a:endParaRPr lang="en-IN" sz="2400" dirty="0">
              <a:solidFill>
                <a:schemeClr val="bg2">
                  <a:lumMod val="25000"/>
                </a:schemeClr>
              </a:solidFill>
              <a:latin typeface="Arial" charset="0"/>
            </a:endParaRPr>
          </a:p>
          <a:p>
            <a:pPr marL="457200" indent="-457200">
              <a:lnSpc>
                <a:spcPct val="150000"/>
              </a:lnSpc>
            </a:pPr>
            <a:endParaRPr lang="en-IN" sz="2400" dirty="0">
              <a:solidFill>
                <a:schemeClr val="bg2">
                  <a:lumMod val="25000"/>
                </a:schemeClr>
              </a:solidFill>
              <a:latin typeface="Arial" charset="0"/>
            </a:endParaRPr>
          </a:p>
          <a:p>
            <a:pPr algn="just">
              <a:lnSpc>
                <a:spcPct val="150000"/>
              </a:lnSpc>
            </a:pPr>
            <a:r>
              <a:rPr lang="en-IN" sz="2400" dirty="0">
                <a:solidFill>
                  <a:schemeClr val="bg2">
                    <a:lumMod val="25000"/>
                  </a:schemeClr>
                </a:solidFill>
                <a:latin typeface="Arial" charset="0"/>
              </a:rPr>
              <a:t>The volatile matter content can be also calculated by taking fresh coal sample in that case formula will be</a:t>
            </a:r>
          </a:p>
          <a:p>
            <a:pPr>
              <a:lnSpc>
                <a:spcPct val="150000"/>
              </a:lnSpc>
            </a:pPr>
            <a:endParaRPr lang="en-IN" sz="2400" dirty="0">
              <a:solidFill>
                <a:schemeClr val="bg2">
                  <a:lumMod val="25000"/>
                </a:schemeClr>
              </a:solidFill>
              <a:latin typeface="Arial" charset="0"/>
            </a:endParaRPr>
          </a:p>
          <a:p>
            <a:pPr marL="358775" indent="-358775">
              <a:lnSpc>
                <a:spcPct val="150000"/>
              </a:lnSpc>
            </a:pPr>
            <a:endParaRPr lang="en-IN" sz="2200" dirty="0">
              <a:latin typeface="Arial" charset="0"/>
            </a:endParaRPr>
          </a:p>
        </p:txBody>
      </p:sp>
      <p:sp>
        <p:nvSpPr>
          <p:cNvPr id="12" name="TextBox 11"/>
          <p:cNvSpPr txBox="1"/>
          <p:nvPr/>
        </p:nvSpPr>
        <p:spPr>
          <a:xfrm>
            <a:off x="642910" y="1714488"/>
            <a:ext cx="2643174" cy="461665"/>
          </a:xfrm>
          <a:prstGeom prst="rect">
            <a:avLst/>
          </a:prstGeom>
          <a:noFill/>
        </p:spPr>
        <p:txBody>
          <a:bodyPr wrap="square" rtlCol="0">
            <a:spAutoFit/>
          </a:bodyPr>
          <a:lstStyle/>
          <a:p>
            <a:r>
              <a:rPr lang="en-IN" sz="2400" dirty="0"/>
              <a:t>% Volatile matter =</a:t>
            </a:r>
            <a:endParaRPr lang="en-US" sz="2400" dirty="0"/>
          </a:p>
        </p:txBody>
      </p:sp>
      <p:sp>
        <p:nvSpPr>
          <p:cNvPr id="13" name="TextBox 12"/>
          <p:cNvSpPr txBox="1"/>
          <p:nvPr/>
        </p:nvSpPr>
        <p:spPr>
          <a:xfrm>
            <a:off x="3286116" y="1428736"/>
            <a:ext cx="5286412" cy="400110"/>
          </a:xfrm>
          <a:prstGeom prst="rect">
            <a:avLst/>
          </a:prstGeom>
          <a:noFill/>
        </p:spPr>
        <p:txBody>
          <a:bodyPr wrap="square" rtlCol="0">
            <a:spAutoFit/>
          </a:bodyPr>
          <a:lstStyle/>
          <a:p>
            <a:r>
              <a:rPr lang="en-IN" sz="2000" dirty="0">
                <a:latin typeface="Arial" charset="0"/>
              </a:rPr>
              <a:t>(W</a:t>
            </a:r>
            <a:r>
              <a:rPr lang="en-IN" sz="2000" baseline="-25000" dirty="0">
                <a:latin typeface="Arial" charset="0"/>
              </a:rPr>
              <a:t>3</a:t>
            </a:r>
            <a:r>
              <a:rPr lang="en-IN" sz="2000" dirty="0">
                <a:latin typeface="Arial" charset="0"/>
              </a:rPr>
              <a:t>-W</a:t>
            </a:r>
            <a:r>
              <a:rPr lang="en-IN" sz="2000" baseline="-25000" dirty="0">
                <a:latin typeface="Arial" charset="0"/>
              </a:rPr>
              <a:t>4</a:t>
            </a:r>
            <a:r>
              <a:rPr lang="en-IN" sz="2000" dirty="0">
                <a:latin typeface="Arial" charset="0"/>
              </a:rPr>
              <a:t>) X 100</a:t>
            </a:r>
            <a:endParaRPr lang="en-US" sz="2000" dirty="0"/>
          </a:p>
        </p:txBody>
      </p:sp>
      <p:cxnSp>
        <p:nvCxnSpPr>
          <p:cNvPr id="14" name="Straight Connector 13"/>
          <p:cNvCxnSpPr/>
          <p:nvPr/>
        </p:nvCxnSpPr>
        <p:spPr>
          <a:xfrm>
            <a:off x="3428992" y="1927214"/>
            <a:ext cx="1857388"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57620" y="1928802"/>
            <a:ext cx="2214578" cy="400110"/>
          </a:xfrm>
          <a:prstGeom prst="rect">
            <a:avLst/>
          </a:prstGeom>
          <a:noFill/>
        </p:spPr>
        <p:txBody>
          <a:bodyPr wrap="square" rtlCol="0">
            <a:spAutoFit/>
          </a:bodyPr>
          <a:lstStyle/>
          <a:p>
            <a:r>
              <a:rPr lang="en-IN" sz="2000" dirty="0">
                <a:latin typeface="Arial" charset="0"/>
              </a:rPr>
              <a:t>(W</a:t>
            </a:r>
            <a:r>
              <a:rPr lang="en-IN" sz="2000" baseline="-25000" dirty="0">
                <a:latin typeface="Arial" charset="0"/>
              </a:rPr>
              <a:t>2</a:t>
            </a:r>
            <a:r>
              <a:rPr lang="en-IN" sz="2000" dirty="0">
                <a:latin typeface="Arial" charset="0"/>
              </a:rPr>
              <a:t>-W</a:t>
            </a:r>
            <a:r>
              <a:rPr lang="en-IN" sz="2000" baseline="-25000" dirty="0">
                <a:latin typeface="Arial" charset="0"/>
              </a:rPr>
              <a:t>1</a:t>
            </a:r>
            <a:r>
              <a:rPr lang="en-IN" sz="2000" dirty="0">
                <a:latin typeface="Arial" charset="0"/>
              </a:rPr>
              <a:t>)</a:t>
            </a:r>
            <a:endParaRPr lang="en-US" sz="2000" dirty="0"/>
          </a:p>
        </p:txBody>
      </p:sp>
      <p:sp>
        <p:nvSpPr>
          <p:cNvPr id="16" name="TextBox 15"/>
          <p:cNvSpPr txBox="1"/>
          <p:nvPr/>
        </p:nvSpPr>
        <p:spPr>
          <a:xfrm>
            <a:off x="2961584" y="3571876"/>
            <a:ext cx="5929354" cy="707886"/>
          </a:xfrm>
          <a:prstGeom prst="rect">
            <a:avLst/>
          </a:prstGeom>
          <a:noFill/>
        </p:spPr>
        <p:txBody>
          <a:bodyPr wrap="square" rtlCol="0">
            <a:spAutoFit/>
          </a:bodyPr>
          <a:lstStyle/>
          <a:p>
            <a:r>
              <a:rPr lang="en-IN" sz="2000" dirty="0">
                <a:latin typeface="Arial" charset="0"/>
              </a:rPr>
              <a:t>Weight of</a:t>
            </a:r>
          </a:p>
          <a:p>
            <a:r>
              <a:rPr lang="en-IN" sz="2000" dirty="0">
                <a:latin typeface="Arial" charset="0"/>
              </a:rPr>
              <a:t>moisture and volatile matter   X 100</a:t>
            </a:r>
            <a:endParaRPr lang="en-US" sz="2000" dirty="0"/>
          </a:p>
        </p:txBody>
      </p:sp>
      <p:cxnSp>
        <p:nvCxnSpPr>
          <p:cNvPr id="17" name="Straight Connector 16"/>
          <p:cNvCxnSpPr/>
          <p:nvPr/>
        </p:nvCxnSpPr>
        <p:spPr>
          <a:xfrm>
            <a:off x="3214678" y="4356106"/>
            <a:ext cx="3714776"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286248" y="4457650"/>
            <a:ext cx="2214578" cy="400110"/>
          </a:xfrm>
          <a:prstGeom prst="rect">
            <a:avLst/>
          </a:prstGeom>
          <a:noFill/>
        </p:spPr>
        <p:txBody>
          <a:bodyPr wrap="square" rtlCol="0">
            <a:spAutoFit/>
          </a:bodyPr>
          <a:lstStyle/>
          <a:p>
            <a:r>
              <a:rPr lang="en-IN" sz="2000" dirty="0">
                <a:latin typeface="Arial" charset="0"/>
              </a:rPr>
              <a:t>Weight of coal</a:t>
            </a:r>
            <a:endParaRPr lang="en-US" sz="2000" dirty="0"/>
          </a:p>
        </p:txBody>
      </p:sp>
      <p:sp>
        <p:nvSpPr>
          <p:cNvPr id="19" name="TextBox 18"/>
          <p:cNvSpPr txBox="1"/>
          <p:nvPr/>
        </p:nvSpPr>
        <p:spPr>
          <a:xfrm>
            <a:off x="357158" y="4110343"/>
            <a:ext cx="2786082" cy="461665"/>
          </a:xfrm>
          <a:prstGeom prst="rect">
            <a:avLst/>
          </a:prstGeom>
          <a:noFill/>
        </p:spPr>
        <p:txBody>
          <a:bodyPr wrap="square" rtlCol="0">
            <a:spAutoFit/>
          </a:bodyPr>
          <a:lstStyle/>
          <a:p>
            <a:r>
              <a:rPr lang="en-IN" sz="2400" dirty="0"/>
              <a:t>% Volatile Matter  =</a:t>
            </a:r>
            <a:endParaRPr lang="en-US" sz="2400" dirty="0"/>
          </a:p>
        </p:txBody>
      </p:sp>
      <p:sp>
        <p:nvSpPr>
          <p:cNvPr id="21" name="TextBox 20"/>
          <p:cNvSpPr txBox="1"/>
          <p:nvPr/>
        </p:nvSpPr>
        <p:spPr>
          <a:xfrm>
            <a:off x="6951226" y="4071942"/>
            <a:ext cx="1785950" cy="523220"/>
          </a:xfrm>
          <a:prstGeom prst="rect">
            <a:avLst/>
          </a:prstGeom>
          <a:noFill/>
        </p:spPr>
        <p:txBody>
          <a:bodyPr wrap="square" rtlCol="0">
            <a:spAutoFit/>
          </a:bodyPr>
          <a:lstStyle/>
          <a:p>
            <a:r>
              <a:rPr lang="en-IN" sz="2800" b="1" dirty="0"/>
              <a:t>−</a:t>
            </a:r>
            <a:r>
              <a:rPr lang="en-IN" dirty="0"/>
              <a:t> % </a:t>
            </a:r>
            <a:r>
              <a:rPr lang="en-IN" sz="2200" dirty="0">
                <a:latin typeface="Arial" pitchFamily="34" charset="0"/>
                <a:cs typeface="Arial" pitchFamily="34" charset="0"/>
              </a:rPr>
              <a:t>Moisture</a:t>
            </a:r>
            <a:endParaRPr lang="en-US" sz="2200" dirty="0">
              <a:latin typeface="Arial" pitchFamily="34" charset="0"/>
              <a:cs typeface="Arial" pitchFamily="34" charset="0"/>
            </a:endParaRPr>
          </a:p>
        </p:txBody>
      </p:sp>
      <p:sp>
        <p:nvSpPr>
          <p:cNvPr id="22" name="TextBox 21"/>
          <p:cNvSpPr txBox="1"/>
          <p:nvPr/>
        </p:nvSpPr>
        <p:spPr>
          <a:xfrm>
            <a:off x="2961584" y="5386344"/>
            <a:ext cx="1967606" cy="400110"/>
          </a:xfrm>
          <a:prstGeom prst="rect">
            <a:avLst/>
          </a:prstGeom>
          <a:noFill/>
        </p:spPr>
        <p:txBody>
          <a:bodyPr wrap="square" rtlCol="0">
            <a:spAutoFit/>
          </a:bodyPr>
          <a:lstStyle/>
          <a:p>
            <a:r>
              <a:rPr lang="en-IN" sz="2000" dirty="0">
                <a:latin typeface="Arial" charset="0"/>
              </a:rPr>
              <a:t>(W</a:t>
            </a:r>
            <a:r>
              <a:rPr lang="en-IN" sz="2000" baseline="-25000" dirty="0">
                <a:latin typeface="Arial" charset="0"/>
              </a:rPr>
              <a:t>2</a:t>
            </a:r>
            <a:r>
              <a:rPr lang="en-IN" sz="2000" dirty="0">
                <a:latin typeface="Arial" charset="0"/>
              </a:rPr>
              <a:t>-W</a:t>
            </a:r>
            <a:r>
              <a:rPr lang="en-IN" sz="2000" baseline="-25000" dirty="0">
                <a:latin typeface="Arial" charset="0"/>
              </a:rPr>
              <a:t>4</a:t>
            </a:r>
            <a:r>
              <a:rPr lang="en-IN" sz="2000" dirty="0">
                <a:latin typeface="Arial" charset="0"/>
              </a:rPr>
              <a:t>)X 100</a:t>
            </a:r>
            <a:endParaRPr lang="en-US" sz="2000" dirty="0"/>
          </a:p>
        </p:txBody>
      </p:sp>
      <p:sp>
        <p:nvSpPr>
          <p:cNvPr id="24" name="TextBox 23"/>
          <p:cNvSpPr txBox="1"/>
          <p:nvPr/>
        </p:nvSpPr>
        <p:spPr>
          <a:xfrm>
            <a:off x="357158" y="5610541"/>
            <a:ext cx="2786082" cy="461665"/>
          </a:xfrm>
          <a:prstGeom prst="rect">
            <a:avLst/>
          </a:prstGeom>
          <a:noFill/>
        </p:spPr>
        <p:txBody>
          <a:bodyPr wrap="square" rtlCol="0">
            <a:spAutoFit/>
          </a:bodyPr>
          <a:lstStyle/>
          <a:p>
            <a:r>
              <a:rPr lang="en-IN" sz="2400" dirty="0"/>
              <a:t>% Volatile Matter  =</a:t>
            </a:r>
            <a:endParaRPr lang="en-US" sz="2400" dirty="0"/>
          </a:p>
        </p:txBody>
      </p:sp>
      <p:sp>
        <p:nvSpPr>
          <p:cNvPr id="25" name="TextBox 24"/>
          <p:cNvSpPr txBox="1"/>
          <p:nvPr/>
        </p:nvSpPr>
        <p:spPr>
          <a:xfrm>
            <a:off x="4714876" y="5583026"/>
            <a:ext cx="1785950" cy="523220"/>
          </a:xfrm>
          <a:prstGeom prst="rect">
            <a:avLst/>
          </a:prstGeom>
          <a:noFill/>
        </p:spPr>
        <p:txBody>
          <a:bodyPr wrap="square" rtlCol="0">
            <a:spAutoFit/>
          </a:bodyPr>
          <a:lstStyle/>
          <a:p>
            <a:r>
              <a:rPr lang="en-IN" sz="2800" b="1" dirty="0"/>
              <a:t>−</a:t>
            </a:r>
            <a:r>
              <a:rPr lang="en-IN" dirty="0"/>
              <a:t> % </a:t>
            </a:r>
            <a:r>
              <a:rPr lang="en-IN" sz="2200" dirty="0">
                <a:latin typeface="Arial" pitchFamily="34" charset="0"/>
                <a:cs typeface="Arial" pitchFamily="34" charset="0"/>
              </a:rPr>
              <a:t>Moisture</a:t>
            </a:r>
            <a:endParaRPr lang="en-US" sz="2200" dirty="0">
              <a:latin typeface="Arial" pitchFamily="34" charset="0"/>
              <a:cs typeface="Arial" pitchFamily="34" charset="0"/>
            </a:endParaRPr>
          </a:p>
        </p:txBody>
      </p:sp>
      <p:sp>
        <p:nvSpPr>
          <p:cNvPr id="26" name="TextBox 25"/>
          <p:cNvSpPr txBox="1"/>
          <p:nvPr/>
        </p:nvSpPr>
        <p:spPr>
          <a:xfrm>
            <a:off x="3286116" y="5857892"/>
            <a:ext cx="2214578" cy="400110"/>
          </a:xfrm>
          <a:prstGeom prst="rect">
            <a:avLst/>
          </a:prstGeom>
          <a:noFill/>
        </p:spPr>
        <p:txBody>
          <a:bodyPr wrap="square" rtlCol="0">
            <a:spAutoFit/>
          </a:bodyPr>
          <a:lstStyle/>
          <a:p>
            <a:r>
              <a:rPr lang="en-IN" sz="2000" dirty="0">
                <a:latin typeface="Arial" charset="0"/>
              </a:rPr>
              <a:t>(W</a:t>
            </a:r>
            <a:r>
              <a:rPr lang="en-IN" sz="2000" baseline="-25000" dirty="0">
                <a:latin typeface="Arial" charset="0"/>
              </a:rPr>
              <a:t>2</a:t>
            </a:r>
            <a:r>
              <a:rPr lang="en-IN" sz="2000" dirty="0">
                <a:latin typeface="Arial" charset="0"/>
              </a:rPr>
              <a:t>-W</a:t>
            </a:r>
            <a:r>
              <a:rPr lang="en-IN" sz="2000" baseline="-25000" dirty="0">
                <a:latin typeface="Arial" charset="0"/>
              </a:rPr>
              <a:t>1</a:t>
            </a:r>
            <a:r>
              <a:rPr lang="en-IN" sz="2000" dirty="0">
                <a:latin typeface="Arial" charset="0"/>
              </a:rPr>
              <a:t>)</a:t>
            </a:r>
            <a:endParaRPr lang="en-US" sz="2000" dirty="0"/>
          </a:p>
        </p:txBody>
      </p:sp>
      <p:cxnSp>
        <p:nvCxnSpPr>
          <p:cNvPr id="27" name="Straight Connector 26"/>
          <p:cNvCxnSpPr/>
          <p:nvPr/>
        </p:nvCxnSpPr>
        <p:spPr>
          <a:xfrm>
            <a:off x="3029612" y="5851540"/>
            <a:ext cx="1756702" cy="635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dissolv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dissolve">
                                      <p:cBhvr>
                                        <p:cTn id="43" dur="500"/>
                                        <p:tgtEl>
                                          <p:spTgt spid="2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dissolve">
                                      <p:cBhvr>
                                        <p:cTn id="46" dur="500"/>
                                        <p:tgtEl>
                                          <p:spTgt spid="24"/>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checkerboard(across)">
                                      <p:cBhvr>
                                        <p:cTn id="49" dur="500"/>
                                        <p:tgtEl>
                                          <p:spTgt spid="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dissolve">
                                      <p:cBhvr>
                                        <p:cTn id="52" dur="500"/>
                                        <p:tgtEl>
                                          <p:spTgt spid="26"/>
                                        </p:tgtEl>
                                      </p:cBhvr>
                                    </p:animEffect>
                                  </p:childTnLst>
                                </p:cTn>
                              </p:par>
                              <p:par>
                                <p:cTn id="53" presetID="9"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dissolve">
                                      <p:cBhvr>
                                        <p:cTn id="55" dur="500"/>
                                        <p:tgtEl>
                                          <p:spTgt spid="27"/>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checkerboard(across)">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P spid="18" grpId="0"/>
      <p:bldP spid="19" grpId="0"/>
      <p:bldP spid="21" grpId="0"/>
      <p:bldP spid="22" grpId="0"/>
      <p:bldP spid="24" grpId="0"/>
      <p:bldP spid="25" grpId="0"/>
      <p:bldP spid="2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2909</TotalTime>
  <Words>1676</Words>
  <Application>Microsoft Office PowerPoint</Application>
  <PresentationFormat>On-screen Show (4:3)</PresentationFormat>
  <Paragraphs>223</Paragraphs>
  <Slides>26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Symbol</vt:lpstr>
      <vt:lpstr>Times New Roman</vt:lpstr>
      <vt:lpstr>Wingdings</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Ultimate Analysis of Coal</vt:lpstr>
      <vt:lpstr>1) % C, % H – by Combustion method  </vt:lpstr>
      <vt:lpstr>PowerPoint Presentation</vt:lpstr>
      <vt:lpstr>PowerPoint Presentation</vt:lpstr>
      <vt:lpstr>PowerPoint Presentation</vt:lpstr>
      <vt:lpstr>PowerPoint Presentation</vt:lpstr>
      <vt:lpstr>% Nitrogen by Kjeldahl’s method</vt:lpstr>
      <vt:lpstr>PowerPoint Presentation</vt:lpstr>
      <vt:lpstr>% Sulphur by Eschka method </vt:lpstr>
      <vt:lpstr>% Oxygen and % Ash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Chemistry Unit IV: Fuel Topic:</dc:title>
  <dc:creator>Windows User</dc:creator>
  <cp:lastModifiedBy>Dr. Prashant Umape</cp:lastModifiedBy>
  <cp:revision>359</cp:revision>
  <dcterms:created xsi:type="dcterms:W3CDTF">2020-04-15T13:01:29Z</dcterms:created>
  <dcterms:modified xsi:type="dcterms:W3CDTF">2024-10-01T07:42:32Z</dcterms:modified>
</cp:coreProperties>
</file>