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90" r:id="rId4"/>
    <p:sldId id="292" r:id="rId5"/>
    <p:sldId id="291" r:id="rId6"/>
    <p:sldId id="293" r:id="rId7"/>
    <p:sldId id="294" r:id="rId8"/>
    <p:sldId id="295" r:id="rId9"/>
    <p:sldId id="296" r:id="rId10"/>
    <p:sldId id="297" r:id="rId11"/>
    <p:sldId id="28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7F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6780F-08A8-4E56-A85C-60915C2B6C68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0CEF-FAB4-4D72-BC75-EC729627A5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6AFD7-BEB2-426D-96C8-CA21DEC442C6}" type="datetimeFigureOut">
              <a:rPr lang="en-US" smtClean="0"/>
              <a:pPr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3B56-6E75-41E5-82E3-16E76AFBEF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Dr. P. G.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Umape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Pune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Institute of Computer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066800"/>
            <a:ext cx="7713503" cy="19389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 II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Electro Analytical Techniques</a:t>
            </a:r>
            <a:b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en-US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Topic: </a:t>
            </a:r>
            <a:r>
              <a:rPr lang="en-I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sz="40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2A1-AF48-458D-B750-90CBE7B8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I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Calomel Electrode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A990-1BE2-4B3E-811B-6D4C30D2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Working</a:t>
            </a:r>
            <a:r>
              <a:rPr lang="en-IN" sz="2400" dirty="0"/>
              <a:t>:</a:t>
            </a:r>
          </a:p>
          <a:p>
            <a:pPr marL="0" indent="0">
              <a:buNone/>
            </a:pPr>
            <a:r>
              <a:rPr lang="en-IN" sz="2400" dirty="0"/>
              <a:t>Calomel electrode can be represented as.</a:t>
            </a:r>
          </a:p>
          <a:p>
            <a:pPr marL="0" indent="0" algn="ctr">
              <a:buNone/>
            </a:pPr>
            <a:r>
              <a:rPr lang="en-IN" sz="2400" dirty="0"/>
              <a:t>Pt, Hg Hg</a:t>
            </a:r>
            <a:r>
              <a:rPr lang="en-IN" sz="2400" baseline="-25000" dirty="0"/>
              <a:t>2</a:t>
            </a:r>
            <a:r>
              <a:rPr lang="en-IN" sz="2400" dirty="0"/>
              <a:t>Cl</a:t>
            </a:r>
            <a:r>
              <a:rPr lang="en-IN" sz="2400" baseline="-25000" dirty="0"/>
              <a:t>2</a:t>
            </a:r>
            <a:r>
              <a:rPr lang="en-IN" sz="2400" dirty="0"/>
              <a:t>, Cl</a:t>
            </a:r>
            <a:r>
              <a:rPr lang="en-IN" sz="2400" baseline="30000" dirty="0"/>
              <a:t>-</a:t>
            </a:r>
          </a:p>
          <a:p>
            <a:pPr marL="0" indent="0">
              <a:buNone/>
            </a:pPr>
            <a:r>
              <a:rPr lang="en-IN" sz="2400" dirty="0"/>
              <a:t>Cell reaction:</a:t>
            </a:r>
          </a:p>
          <a:p>
            <a:pPr marL="0" indent="0">
              <a:buNone/>
            </a:pPr>
            <a:r>
              <a:rPr lang="en-IN" sz="2400" dirty="0"/>
              <a:t>Anode: 	2Hg + 2 Cl</a:t>
            </a:r>
            <a:r>
              <a:rPr lang="en-IN" sz="2400" baseline="30000" dirty="0"/>
              <a:t>-                        </a:t>
            </a:r>
            <a:r>
              <a:rPr lang="en-IN" sz="2400" dirty="0"/>
              <a:t>Hg</a:t>
            </a:r>
            <a:r>
              <a:rPr lang="en-IN" sz="2400" baseline="-25000" dirty="0"/>
              <a:t>2</a:t>
            </a:r>
            <a:r>
              <a:rPr lang="en-IN" sz="2400" dirty="0"/>
              <a:t>Cl</a:t>
            </a:r>
            <a:r>
              <a:rPr lang="en-IN" sz="2400" baseline="-25000" dirty="0"/>
              <a:t>2</a:t>
            </a:r>
            <a:r>
              <a:rPr lang="en-IN" sz="2400" dirty="0"/>
              <a:t>+</a:t>
            </a:r>
            <a:r>
              <a:rPr lang="en-IN" sz="2400" baseline="30000" dirty="0"/>
              <a:t>  </a:t>
            </a:r>
            <a:r>
              <a:rPr lang="en-IN" sz="2400" dirty="0"/>
              <a:t>2 e</a:t>
            </a:r>
            <a:r>
              <a:rPr lang="en-IN" sz="2400" baseline="30000" dirty="0"/>
              <a:t>-</a:t>
            </a:r>
          </a:p>
          <a:p>
            <a:pPr marL="0" indent="0">
              <a:buNone/>
            </a:pPr>
            <a:endParaRPr lang="en-IN" sz="2400" baseline="30000" dirty="0"/>
          </a:p>
          <a:p>
            <a:pPr marL="0" indent="0">
              <a:buNone/>
            </a:pPr>
            <a:r>
              <a:rPr lang="en-IN" sz="2400" dirty="0"/>
              <a:t>Cathode:          Hg</a:t>
            </a:r>
            <a:r>
              <a:rPr lang="en-IN" sz="2400" baseline="-25000" dirty="0"/>
              <a:t>2</a:t>
            </a:r>
            <a:r>
              <a:rPr lang="en-IN" sz="2400" dirty="0"/>
              <a:t>Cl</a:t>
            </a:r>
            <a:r>
              <a:rPr lang="en-IN" sz="2400" baseline="-25000" dirty="0"/>
              <a:t>2</a:t>
            </a:r>
            <a:r>
              <a:rPr lang="en-IN" sz="2400" dirty="0"/>
              <a:t>+</a:t>
            </a:r>
            <a:r>
              <a:rPr lang="en-IN" sz="2400" baseline="30000" dirty="0"/>
              <a:t>  </a:t>
            </a:r>
            <a:r>
              <a:rPr lang="en-IN" sz="2400" dirty="0"/>
              <a:t>2 e</a:t>
            </a:r>
            <a:r>
              <a:rPr lang="en-IN" sz="2400" baseline="30000" dirty="0"/>
              <a:t>-</a:t>
            </a:r>
            <a:r>
              <a:rPr lang="en-IN" sz="2400" dirty="0"/>
              <a:t>                 2Hg + 2 Cl</a:t>
            </a:r>
            <a:r>
              <a:rPr lang="en-IN" sz="2400" baseline="30000" dirty="0"/>
              <a:t>- </a:t>
            </a:r>
          </a:p>
          <a:p>
            <a:pPr marL="0" indent="0">
              <a:buNone/>
            </a:pPr>
            <a:endParaRPr lang="en-IN" sz="2400" baseline="30000" dirty="0"/>
          </a:p>
          <a:p>
            <a:pPr marL="0" indent="0">
              <a:buNone/>
            </a:pPr>
            <a:endParaRPr lang="en-IN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2644C4-EF85-4765-A84F-EC0768F5867B}"/>
              </a:ext>
            </a:extLst>
          </p:cNvPr>
          <p:cNvCxnSpPr/>
          <p:nvPr/>
        </p:nvCxnSpPr>
        <p:spPr>
          <a:xfrm>
            <a:off x="4343400" y="1752600"/>
            <a:ext cx="0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D40C06-65F7-4C79-8782-D7A57959FB63}"/>
              </a:ext>
            </a:extLst>
          </p:cNvPr>
          <p:cNvCxnSpPr/>
          <p:nvPr/>
        </p:nvCxnSpPr>
        <p:spPr>
          <a:xfrm>
            <a:off x="3810000" y="2819400"/>
            <a:ext cx="914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C4F838-EEE2-4DCA-BC1D-040BF0F084BA}"/>
              </a:ext>
            </a:extLst>
          </p:cNvPr>
          <p:cNvCxnSpPr/>
          <p:nvPr/>
        </p:nvCxnSpPr>
        <p:spPr>
          <a:xfrm>
            <a:off x="3962400" y="3581400"/>
            <a:ext cx="91440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91F5D22-31E5-47F7-9CCE-5D0DD23DA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139149"/>
              </p:ext>
            </p:extLst>
          </p:nvPr>
        </p:nvGraphicFramePr>
        <p:xfrm>
          <a:off x="533400" y="4190999"/>
          <a:ext cx="7924800" cy="1981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83850344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596256529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21284854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357103877"/>
                    </a:ext>
                  </a:extLst>
                </a:gridCol>
              </a:tblGrid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Concentration of </a:t>
                      </a:r>
                      <a:r>
                        <a:rPr lang="en-IN" sz="2400" dirty="0" err="1"/>
                        <a:t>KCl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0.1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Saturated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706427"/>
                  </a:ext>
                </a:extLst>
              </a:tr>
              <a:tr h="99059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Reduction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0.3334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0.2422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5850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77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14547" y="2895600"/>
            <a:ext cx="5448253" cy="156966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229600" cy="5943600"/>
          </a:xfrm>
        </p:spPr>
        <p:txBody>
          <a:bodyPr>
            <a:normAutofit lnSpcReduction="10000"/>
          </a:bodyPr>
          <a:lstStyle/>
          <a:p>
            <a:r>
              <a:rPr lang="en-US" altLang="en-US" sz="2800" b="1" u="sng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What are the electroanalytical techniques?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These are the methods of analysis, where analyte sample is analysed by measuring conductance or potential offered by the sample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By using electrochemical cell.</a:t>
            </a:r>
          </a:p>
          <a:p>
            <a:pPr marL="0" indent="0" algn="just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Electrochemical cell: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It is composed of two electrodes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Anode and Cathode.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These electrodes are in contact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with electrolytic solution </a:t>
            </a:r>
          </a:p>
          <a:p>
            <a:pPr algn="just"/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Here at anode oxidation 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occurs while at cathode reduction</a:t>
            </a:r>
          </a:p>
          <a:p>
            <a:pPr marL="0" indent="0" algn="just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667001"/>
            <a:ext cx="373888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693928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-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754888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+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43880" y="6324600"/>
            <a:ext cx="9906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Cathode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82280" y="6324600"/>
            <a:ext cx="83820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Anode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5834380" y="5905500"/>
            <a:ext cx="6858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8119585" y="5904706"/>
            <a:ext cx="685800" cy="1588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7167880" y="5791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939280" y="51054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7167880" y="4267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006080" y="44196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8006080" y="48768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7548880" y="5105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167880" y="46482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405880" y="44196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405880" y="48768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6405880" y="54864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7167880" y="5410200"/>
            <a:ext cx="228600" cy="22860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-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006080" y="5410200"/>
            <a:ext cx="228600" cy="228600"/>
          </a:xfrm>
          <a:prstGeom prst="ellipse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2">
                    <a:lumMod val="75000"/>
                  </a:schemeClr>
                </a:solidFill>
              </a:rPr>
              <a:t>+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  <p:bldP spid="14" grpId="0" animBg="1"/>
      <p:bldP spid="15" grpId="0" animBg="1"/>
      <p:bldP spid="17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E1FCD-EDB6-4EEB-A195-7DD4FA5EA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IN" dirty="0"/>
              <a:t>The cell can be represented as </a:t>
            </a:r>
          </a:p>
          <a:p>
            <a:pPr marL="0" indent="0" algn="ctr">
              <a:buNone/>
            </a:pPr>
            <a:r>
              <a:rPr lang="en-IN" dirty="0"/>
              <a:t>Anode ion   </a:t>
            </a:r>
            <a:r>
              <a:rPr lang="en-IN" dirty="0" err="1"/>
              <a:t>ion</a:t>
            </a:r>
            <a:r>
              <a:rPr lang="en-IN" dirty="0"/>
              <a:t> Cathode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For example: Danial cell</a:t>
            </a:r>
          </a:p>
          <a:p>
            <a:pPr marL="0" indent="0">
              <a:buNone/>
            </a:pPr>
            <a:r>
              <a:rPr lang="en-IN" dirty="0"/>
              <a:t>At anode</a:t>
            </a:r>
          </a:p>
          <a:p>
            <a:pPr marL="0" indent="0">
              <a:buNone/>
            </a:pPr>
            <a:r>
              <a:rPr lang="en-IN" dirty="0"/>
              <a:t>		Zn           </a:t>
            </a:r>
            <a:r>
              <a:rPr lang="en-IN" dirty="0" err="1"/>
              <a:t>Zn</a:t>
            </a:r>
            <a:r>
              <a:rPr lang="en-IN" baseline="30000" dirty="0"/>
              <a:t>++</a:t>
            </a:r>
            <a:r>
              <a:rPr lang="en-IN" dirty="0"/>
              <a:t> + 2 e</a:t>
            </a:r>
            <a:r>
              <a:rPr lang="en-IN" baseline="30000" dirty="0"/>
              <a:t>-</a:t>
            </a:r>
          </a:p>
          <a:p>
            <a:pPr marL="0" indent="0">
              <a:buNone/>
            </a:pPr>
            <a:r>
              <a:rPr lang="en-IN" dirty="0"/>
              <a:t>At cathode</a:t>
            </a:r>
          </a:p>
          <a:p>
            <a:pPr marL="0" indent="0">
              <a:buNone/>
            </a:pPr>
            <a:r>
              <a:rPr lang="en-IN" dirty="0"/>
              <a:t>		Cu</a:t>
            </a:r>
            <a:r>
              <a:rPr lang="en-IN" baseline="30000" dirty="0"/>
              <a:t>++</a:t>
            </a:r>
            <a:r>
              <a:rPr lang="en-IN" dirty="0"/>
              <a:t> + 2 e</a:t>
            </a:r>
            <a:r>
              <a:rPr lang="en-IN" baseline="30000" dirty="0"/>
              <a:t>-	             </a:t>
            </a:r>
            <a:r>
              <a:rPr lang="en-IN" dirty="0"/>
              <a:t>Cu</a:t>
            </a:r>
          </a:p>
          <a:p>
            <a:pPr marL="0" indent="0">
              <a:buNone/>
            </a:pPr>
            <a:r>
              <a:rPr lang="en-IN" dirty="0"/>
              <a:t>		Zn + Cu</a:t>
            </a:r>
            <a:r>
              <a:rPr lang="en-IN" baseline="30000" dirty="0"/>
              <a:t>++</a:t>
            </a:r>
            <a:r>
              <a:rPr lang="en-IN" dirty="0"/>
              <a:t>          Zn</a:t>
            </a:r>
            <a:r>
              <a:rPr lang="en-IN" baseline="30000" dirty="0"/>
              <a:t>++</a:t>
            </a:r>
            <a:r>
              <a:rPr lang="en-IN" dirty="0"/>
              <a:t> +</a:t>
            </a:r>
            <a:r>
              <a:rPr lang="en-IN" baseline="30000" dirty="0"/>
              <a:t> </a:t>
            </a:r>
            <a:r>
              <a:rPr lang="en-IN" dirty="0"/>
              <a:t>Cu</a:t>
            </a:r>
            <a:endParaRPr lang="en-IN" baseline="30000" dirty="0"/>
          </a:p>
          <a:p>
            <a:pPr marL="0" indent="0">
              <a:buNone/>
            </a:pPr>
            <a:endParaRPr lang="en-IN" baseline="30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276222C-118F-47BB-9190-3D400846E5AB}"/>
              </a:ext>
            </a:extLst>
          </p:cNvPr>
          <p:cNvCxnSpPr/>
          <p:nvPr/>
        </p:nvCxnSpPr>
        <p:spPr>
          <a:xfrm>
            <a:off x="3706760" y="1600200"/>
            <a:ext cx="0" cy="5400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575A788-8D3E-496E-A4D0-0D05A258662C}"/>
              </a:ext>
            </a:extLst>
          </p:cNvPr>
          <p:cNvCxnSpPr/>
          <p:nvPr/>
        </p:nvCxnSpPr>
        <p:spPr>
          <a:xfrm>
            <a:off x="4419600" y="1600200"/>
            <a:ext cx="0" cy="5400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7B214-25CE-4BF1-89C9-E92B0F9BD073}"/>
              </a:ext>
            </a:extLst>
          </p:cNvPr>
          <p:cNvCxnSpPr/>
          <p:nvPr/>
        </p:nvCxnSpPr>
        <p:spPr>
          <a:xfrm>
            <a:off x="4343400" y="1600200"/>
            <a:ext cx="0" cy="5400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C41FC05-589A-4829-9100-540E3112135F}"/>
              </a:ext>
            </a:extLst>
          </p:cNvPr>
          <p:cNvCxnSpPr/>
          <p:nvPr/>
        </p:nvCxnSpPr>
        <p:spPr>
          <a:xfrm>
            <a:off x="5115232" y="1600200"/>
            <a:ext cx="0" cy="540000"/>
          </a:xfrm>
          <a:prstGeom prst="line">
            <a:avLst/>
          </a:prstGeom>
          <a:ln w="412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BBC0A-31EC-49CF-8A59-0AEA5B4CBA40}"/>
              </a:ext>
            </a:extLst>
          </p:cNvPr>
          <p:cNvCxnSpPr/>
          <p:nvPr/>
        </p:nvCxnSpPr>
        <p:spPr>
          <a:xfrm>
            <a:off x="2895600" y="4227872"/>
            <a:ext cx="811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DCBBC5-63B3-4CD0-ABDE-870F9F04CD8C}"/>
              </a:ext>
            </a:extLst>
          </p:cNvPr>
          <p:cNvCxnSpPr/>
          <p:nvPr/>
        </p:nvCxnSpPr>
        <p:spPr>
          <a:xfrm>
            <a:off x="4095136" y="5410200"/>
            <a:ext cx="811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A546F-B726-4FCA-9874-25237BB49F4F}"/>
              </a:ext>
            </a:extLst>
          </p:cNvPr>
          <p:cNvCxnSpPr/>
          <p:nvPr/>
        </p:nvCxnSpPr>
        <p:spPr>
          <a:xfrm>
            <a:off x="1981200" y="5715000"/>
            <a:ext cx="38862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0F0FB45-8007-4BEB-9E4F-FD16DA4765AB}"/>
              </a:ext>
            </a:extLst>
          </p:cNvPr>
          <p:cNvSpPr txBox="1"/>
          <p:nvPr/>
        </p:nvSpPr>
        <p:spPr>
          <a:xfrm>
            <a:off x="314632" y="5410200"/>
            <a:ext cx="16665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</a:pPr>
            <a:r>
              <a:rPr lang="en-IN" sz="3200" dirty="0"/>
              <a:t>Net cell reaction</a:t>
            </a:r>
          </a:p>
          <a:p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F7965B8-84D8-4413-A79D-F5D86F25BF76}"/>
              </a:ext>
            </a:extLst>
          </p:cNvPr>
          <p:cNvCxnSpPr/>
          <p:nvPr/>
        </p:nvCxnSpPr>
        <p:spPr>
          <a:xfrm>
            <a:off x="3962400" y="6019800"/>
            <a:ext cx="811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85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A7A-1190-4D20-A7C2-F7A86D9E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EMF of a cell</a:t>
            </a:r>
          </a:p>
          <a:p>
            <a:pPr marL="0" lvl="2" indent="0">
              <a:buNone/>
            </a:pPr>
            <a:r>
              <a:rPr lang="en-IN" sz="3200" dirty="0"/>
              <a:t>	</a:t>
            </a:r>
            <a:r>
              <a:rPr lang="en-IN" sz="3200" dirty="0" err="1"/>
              <a:t>E</a:t>
            </a:r>
            <a:r>
              <a:rPr lang="en-IN" sz="3200" baseline="-25000" dirty="0" err="1"/>
              <a:t>cell</a:t>
            </a:r>
            <a:r>
              <a:rPr lang="en-IN" sz="3200" baseline="-25000" dirty="0"/>
              <a:t> </a:t>
            </a:r>
            <a:r>
              <a:rPr lang="en-IN" sz="3200" dirty="0"/>
              <a:t>= </a:t>
            </a:r>
            <a:r>
              <a:rPr lang="en-IN" sz="3200" dirty="0" err="1"/>
              <a:t>E</a:t>
            </a:r>
            <a:r>
              <a:rPr lang="en-IN" sz="3200" baseline="-25000" dirty="0" err="1"/>
              <a:t>cathode</a:t>
            </a:r>
            <a:r>
              <a:rPr lang="en-IN" sz="3200" dirty="0"/>
              <a:t> – </a:t>
            </a:r>
            <a:r>
              <a:rPr lang="en-IN" sz="3200" dirty="0" err="1"/>
              <a:t>E</a:t>
            </a:r>
            <a:r>
              <a:rPr lang="en-IN" sz="3200" baseline="-25000" dirty="0" err="1"/>
              <a:t>anode</a:t>
            </a:r>
            <a:endParaRPr lang="en-IN" sz="3200" baseline="-25000" dirty="0"/>
          </a:p>
          <a:p>
            <a:pPr marL="0" lvl="2" indent="0">
              <a:buNone/>
            </a:pPr>
            <a:endParaRPr lang="en-IN" sz="3200" dirty="0"/>
          </a:p>
          <a:p>
            <a:pPr marL="0" lvl="2" indent="0">
              <a:buNone/>
            </a:pPr>
            <a:r>
              <a:rPr lang="en-IN" sz="3200" b="1" dirty="0"/>
              <a:t>Nernst equation:</a:t>
            </a:r>
          </a:p>
          <a:p>
            <a:pPr marL="0" lvl="2" indent="0" algn="just">
              <a:lnSpc>
                <a:spcPct val="150000"/>
              </a:lnSpc>
              <a:buNone/>
            </a:pPr>
            <a:r>
              <a:rPr lang="en-IN" sz="2800" dirty="0"/>
              <a:t>It is an equation which relates the reduction potential of an electrochemical cell (half or full cell rection) to standard electrode potential, temperature and activities of the chemical species undergoing reduction and oxidation</a:t>
            </a:r>
          </a:p>
        </p:txBody>
      </p:sp>
    </p:spTree>
    <p:extLst>
      <p:ext uri="{BB962C8B-B14F-4D97-AF65-F5344CB8AC3E}">
        <p14:creationId xmlns:p14="http://schemas.microsoft.com/office/powerpoint/2010/main" val="2721787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4EA7A-1190-4D20-A7C2-F7A86D9EB2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</p:spPr>
            <p:txBody>
              <a:bodyPr>
                <a:normAutofit/>
              </a:bodyPr>
              <a:lstStyle/>
              <a:p>
                <a:r>
                  <a:rPr lang="en-IN" sz="2800" b="1" dirty="0"/>
                  <a:t>Nernst 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𝑂𝑥𝑑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𝑅𝑇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𝑛𝐹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𝑂𝑥𝑑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IN" sz="2800" dirty="0"/>
                  <a:t>at 25 </a:t>
                </a:r>
                <a:r>
                  <a:rPr lang="en-IN" sz="2800" baseline="30000" dirty="0" err="1"/>
                  <a:t>o</a:t>
                </a:r>
                <a:r>
                  <a:rPr lang="en-IN" sz="2800" dirty="0" err="1"/>
                  <a:t>C</a:t>
                </a:r>
                <a:r>
                  <a:rPr lang="en-IN" sz="2800" dirty="0"/>
                  <a:t> putting the values of R, F and T in Kelvin</a:t>
                </a:r>
              </a:p>
              <a:p>
                <a:pPr marL="0" indent="0">
                  <a:buNone/>
                </a:pPr>
                <a:r>
                  <a:rPr lang="en-IN" sz="2800" dirty="0"/>
                  <a:t>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𝑐𝑒𝑙𝑙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0.0591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𝑜𝑔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𝑂𝑥𝑑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4EA7A-1190-4D20-A7C2-F7A86D9EB2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486400"/>
              </a:xfrm>
              <a:blipFill>
                <a:blip r:embed="rId2"/>
                <a:stretch>
                  <a:fillRect l="-1481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742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A7A-1190-4D20-A7C2-F7A86D9E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800" dirty="0"/>
              <a:t>Types of electrode:</a:t>
            </a:r>
          </a:p>
          <a:p>
            <a:pPr marL="0" indent="0">
              <a:buNone/>
            </a:pPr>
            <a:r>
              <a:rPr lang="en-IN" sz="2800" dirty="0"/>
              <a:t>	Reference electrode and Indicator electrode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800" b="1" dirty="0"/>
              <a:t>Reference electrode: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800" dirty="0"/>
              <a:t>The electrode which produces stable and reproducible electrode potential irrespective of the nature and concentration of the electrolytic solution in which it is immersed.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2800" dirty="0"/>
              <a:t>It is coupled with the other electrode to complete a cell, it produces a stable and reproducible potential against which indicator electrode is compared and measured e.g. Calomel electrode, SHE, Silver-Silver chloride electrode.</a:t>
            </a:r>
          </a:p>
        </p:txBody>
      </p:sp>
    </p:spTree>
    <p:extLst>
      <p:ext uri="{BB962C8B-B14F-4D97-AF65-F5344CB8AC3E}">
        <p14:creationId xmlns:p14="http://schemas.microsoft.com/office/powerpoint/2010/main" val="15386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IN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Introduction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A7A-1190-4D20-A7C2-F7A86D9EB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Types of electrode: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	Reference electrode and Indicator electrode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Indicator electrode: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/>
              <a:t>The electrode of which electrode potential  changes with nature and concentration of electrolytic solution in which it is immersed.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/>
              <a:t>Here Indicator electrode is coupled with reference electrode and this electrochemical cell is used for analysis of analyte.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800" dirty="0"/>
              <a:t>Potential developed with the indicator electrode is a measured in electroanalytical analysis. </a:t>
            </a:r>
          </a:p>
        </p:txBody>
      </p:sp>
    </p:spTree>
    <p:extLst>
      <p:ext uri="{BB962C8B-B14F-4D97-AF65-F5344CB8AC3E}">
        <p14:creationId xmlns:p14="http://schemas.microsoft.com/office/powerpoint/2010/main" val="78572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72B13A-89CE-47D3-BE32-18955D41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286000" cy="29530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b="1" kern="1200" spc="50" dirty="0">
                <a:ln w="11430"/>
                <a:solidFill>
                  <a:srgbClr val="FFFFFF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+mj-ea"/>
                <a:cs typeface="+mj-cs"/>
              </a:rPr>
              <a:t>Calomel Electrode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D2473-75A7-4AB5-9F73-BBA1F0F58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9274" y="640080"/>
            <a:ext cx="3484003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13C2D-7039-4654-8A51-ABB5646C12BE}"/>
              </a:ext>
            </a:extLst>
          </p:cNvPr>
          <p:cNvSpPr txBox="1"/>
          <p:nvPr/>
        </p:nvSpPr>
        <p:spPr>
          <a:xfrm>
            <a:off x="7391400" y="12954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Pt wire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27B1AE-1056-4482-9A17-E04FE59678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867400" y="1557010"/>
            <a:ext cx="15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31D3F2-7A56-4A16-A5AA-166DC30F839E}"/>
              </a:ext>
            </a:extLst>
          </p:cNvPr>
          <p:cNvCxnSpPr>
            <a:cxnSpLocks/>
          </p:cNvCxnSpPr>
          <p:nvPr/>
        </p:nvCxnSpPr>
        <p:spPr>
          <a:xfrm flipH="1">
            <a:off x="5867400" y="5791200"/>
            <a:ext cx="15240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87F6AF-FC81-4A6B-844B-53BB7CD5B54D}"/>
              </a:ext>
            </a:extLst>
          </p:cNvPr>
          <p:cNvSpPr txBox="1"/>
          <p:nvPr/>
        </p:nvSpPr>
        <p:spPr>
          <a:xfrm>
            <a:off x="7391400" y="5562600"/>
            <a:ext cx="144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Mercury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EF27754-2760-4748-8F03-B98E342E9312}"/>
              </a:ext>
            </a:extLst>
          </p:cNvPr>
          <p:cNvCxnSpPr>
            <a:cxnSpLocks/>
          </p:cNvCxnSpPr>
          <p:nvPr/>
        </p:nvCxnSpPr>
        <p:spPr>
          <a:xfrm flipH="1">
            <a:off x="6172200" y="4800600"/>
            <a:ext cx="1219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330DE7-D880-4A06-BB71-9D0208FCE175}"/>
              </a:ext>
            </a:extLst>
          </p:cNvPr>
          <p:cNvSpPr txBox="1"/>
          <p:nvPr/>
        </p:nvSpPr>
        <p:spPr>
          <a:xfrm>
            <a:off x="7391400" y="4114800"/>
            <a:ext cx="20029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Hg+Hg</a:t>
            </a:r>
            <a:r>
              <a:rPr lang="en-IN" sz="2800" b="1" baseline="-25000" dirty="0"/>
              <a:t>2</a:t>
            </a:r>
            <a:r>
              <a:rPr lang="en-IN" sz="2800" b="1" dirty="0"/>
              <a:t>Cl</a:t>
            </a:r>
            <a:r>
              <a:rPr lang="en-IN" sz="2800" b="1" baseline="-25000" dirty="0"/>
              <a:t>2 </a:t>
            </a:r>
            <a:r>
              <a:rPr lang="en-IN" sz="2800" b="1" dirty="0"/>
              <a:t>paste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E0872-5391-4315-B8BA-DB89C2A2FB22}"/>
              </a:ext>
            </a:extLst>
          </p:cNvPr>
          <p:cNvCxnSpPr>
            <a:cxnSpLocks/>
          </p:cNvCxnSpPr>
          <p:nvPr/>
        </p:nvCxnSpPr>
        <p:spPr>
          <a:xfrm flipH="1">
            <a:off x="6096000" y="2057400"/>
            <a:ext cx="1219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8A3284-26AF-4460-BBCF-D4C75F2E5103}"/>
              </a:ext>
            </a:extLst>
          </p:cNvPr>
          <p:cNvSpPr txBox="1"/>
          <p:nvPr/>
        </p:nvSpPr>
        <p:spPr>
          <a:xfrm>
            <a:off x="7391400" y="1676400"/>
            <a:ext cx="169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/>
            <a:r>
              <a:rPr lang="en-IN" sz="2800" b="1" dirty="0" err="1"/>
              <a:t>KCl</a:t>
            </a:r>
            <a:r>
              <a:rPr lang="en-IN" sz="2800" b="1" dirty="0"/>
              <a:t>                             solution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2F17B-A167-4B37-A388-8E368842D418}"/>
              </a:ext>
            </a:extLst>
          </p:cNvPr>
          <p:cNvCxnSpPr>
            <a:cxnSpLocks/>
          </p:cNvCxnSpPr>
          <p:nvPr/>
        </p:nvCxnSpPr>
        <p:spPr>
          <a:xfrm flipH="1">
            <a:off x="7239000" y="3048000"/>
            <a:ext cx="533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AA4E6A9-D782-4522-8891-1AEDB83F78D9}"/>
              </a:ext>
            </a:extLst>
          </p:cNvPr>
          <p:cNvSpPr txBox="1"/>
          <p:nvPr/>
        </p:nvSpPr>
        <p:spPr>
          <a:xfrm>
            <a:off x="7772400" y="2753380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To salt bridge</a:t>
            </a:r>
          </a:p>
        </p:txBody>
      </p:sp>
    </p:spTree>
    <p:extLst>
      <p:ext uri="{BB962C8B-B14F-4D97-AF65-F5344CB8AC3E}">
        <p14:creationId xmlns:p14="http://schemas.microsoft.com/office/powerpoint/2010/main" val="152949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2A1-AF48-458D-B750-90CBE7B86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IN" sz="4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n-lt"/>
                <a:ea typeface="+mn-ea"/>
                <a:cs typeface="+mn-cs"/>
              </a:rPr>
              <a:t>Calomel Electrode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5A990-1BE2-4B3E-811B-6D4C30D2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/>
              <a:t>Construction</a:t>
            </a:r>
            <a:r>
              <a:rPr lang="en-IN" sz="2400" dirty="0"/>
              <a:t>:</a:t>
            </a:r>
          </a:p>
          <a:p>
            <a:r>
              <a:rPr lang="en-US" sz="2400" dirty="0"/>
              <a:t>It consist of a glass tube with tapering end.</a:t>
            </a:r>
          </a:p>
          <a:p>
            <a:r>
              <a:rPr lang="en-US" sz="2400" dirty="0"/>
              <a:t>Bottom of the end is porous</a:t>
            </a:r>
          </a:p>
          <a:p>
            <a:r>
              <a:rPr lang="en-US" sz="2400" dirty="0"/>
              <a:t>This bottom is filled with liquid mercury</a:t>
            </a:r>
          </a:p>
          <a:p>
            <a:r>
              <a:rPr lang="en-US" sz="2400" dirty="0"/>
              <a:t>There is a layer of paste of mercury and mercurous chloride over the liquid mercury</a:t>
            </a:r>
          </a:p>
          <a:p>
            <a:r>
              <a:rPr lang="en-US" sz="2400" dirty="0"/>
              <a:t>Then, the tube is filled with potassium chloride solution. </a:t>
            </a:r>
          </a:p>
          <a:p>
            <a:r>
              <a:rPr lang="en-US" sz="2400" dirty="0"/>
              <a:t>In order to have electric contact a platinum wire is immersed in liquid mercury at the bottom.</a:t>
            </a:r>
          </a:p>
          <a:p>
            <a:r>
              <a:rPr lang="en-US" sz="2400" dirty="0"/>
              <a:t>The electrode is connected with the help of the side tube on the left through a salt bridge with the other electrode to make a complete cell. </a:t>
            </a:r>
          </a:p>
        </p:txBody>
      </p:sp>
    </p:spTree>
    <p:extLst>
      <p:ext uri="{BB962C8B-B14F-4D97-AF65-F5344CB8AC3E}">
        <p14:creationId xmlns:p14="http://schemas.microsoft.com/office/powerpoint/2010/main" val="238494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559</Words>
  <Application>Microsoft Office PowerPoint</Application>
  <PresentationFormat>On-screen Show (4:3)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Office Theme</vt:lpstr>
      <vt:lpstr>PowerPoint Presentation</vt:lpstr>
      <vt:lpstr>Introduction</vt:lpstr>
      <vt:lpstr>Introduction</vt:lpstr>
      <vt:lpstr>Introduction</vt:lpstr>
      <vt:lpstr>Introduction</vt:lpstr>
      <vt:lpstr>Introduction</vt:lpstr>
      <vt:lpstr>Introduction</vt:lpstr>
      <vt:lpstr>Calomel Electrode</vt:lpstr>
      <vt:lpstr>Calomel Electrode</vt:lpstr>
      <vt:lpstr>Calomel Electrode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Conductometric Titrations</dc:title>
  <dc:creator>Guest</dc:creator>
  <cp:lastModifiedBy>Dr. Prashant Umape</cp:lastModifiedBy>
  <cp:revision>402</cp:revision>
  <dcterms:created xsi:type="dcterms:W3CDTF">2018-03-06T11:19:17Z</dcterms:created>
  <dcterms:modified xsi:type="dcterms:W3CDTF">2022-01-19T14:43:03Z</dcterms:modified>
</cp:coreProperties>
</file>