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8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F7F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6780F-08A8-4E56-A85C-60915C2B6C68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0CEF-FAB4-4D72-BC75-EC729627A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FD7-BEB2-426D-96C8-CA21DEC442C6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B56-6E75-41E5-82E3-16E76AFBE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FD7-BEB2-426D-96C8-CA21DEC442C6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B56-6E75-41E5-82E3-16E76AFBE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FD7-BEB2-426D-96C8-CA21DEC442C6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B56-6E75-41E5-82E3-16E76AFBE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FD7-BEB2-426D-96C8-CA21DEC442C6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B56-6E75-41E5-82E3-16E76AFBE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FD7-BEB2-426D-96C8-CA21DEC442C6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B56-6E75-41E5-82E3-16E76AFBE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FD7-BEB2-426D-96C8-CA21DEC442C6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B56-6E75-41E5-82E3-16E76AFBE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FD7-BEB2-426D-96C8-CA21DEC442C6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B56-6E75-41E5-82E3-16E76AFBE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FD7-BEB2-426D-96C8-CA21DEC442C6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B56-6E75-41E5-82E3-16E76AFBE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FD7-BEB2-426D-96C8-CA21DEC442C6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B56-6E75-41E5-82E3-16E76AFBE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FD7-BEB2-426D-96C8-CA21DEC442C6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B56-6E75-41E5-82E3-16E76AFBE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FD7-BEB2-426D-96C8-CA21DEC442C6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B56-6E75-41E5-82E3-16E76AFBE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6AFD7-BEB2-426D-96C8-CA21DEC442C6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B3B56-6E75-41E5-82E3-16E76AFBE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Dr. P. G.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Umape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Pune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Institute of Computer Technology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066800"/>
            <a:ext cx="7713503" cy="25545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Unit II</a:t>
            </a:r>
            <a:br>
              <a:rPr 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Electro Analytical Techniques</a:t>
            </a:r>
            <a:br>
              <a:rPr 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Topic: Conductometry </a:t>
            </a:r>
            <a:r>
              <a:rPr lang="en-IN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Introduction</a:t>
            </a:r>
            <a:endParaRPr lang="en-US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I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Introduction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97AB8-8143-4B6C-AAD3-7AFF147158BC}"/>
              </a:ext>
            </a:extLst>
          </p:cNvPr>
          <p:cNvSpPr txBox="1"/>
          <p:nvPr/>
        </p:nvSpPr>
        <p:spPr>
          <a:xfrm>
            <a:off x="457200" y="990600"/>
            <a:ext cx="8229600" cy="5667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Equivalent Conductance (Ʌ)</a:t>
            </a:r>
            <a:r>
              <a:rPr lang="en-IN" sz="2800" dirty="0"/>
              <a:t>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If one gram equivalent of an electrolyte is dissolved in V ml of a solvent, then the conductivity offered by all the ions produced from one gram equivalent of solute is known as equivalent conductance.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Equivalent conductance of a solution can be related to specific conductance by following equation </a:t>
            </a:r>
          </a:p>
          <a:p>
            <a:pPr algn="ctr">
              <a:lnSpc>
                <a:spcPct val="150000"/>
              </a:lnSpc>
            </a:pPr>
            <a:r>
              <a:rPr lang="en-IN" sz="2400" b="1" dirty="0"/>
              <a:t>Ʌ = </a:t>
            </a:r>
            <a:r>
              <a:rPr lang="en-IN" sz="2400" dirty="0"/>
              <a:t>K * V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Here v is the volume of solution containing 1 gm-equivalent of electrolyte.</a:t>
            </a:r>
          </a:p>
        </p:txBody>
      </p:sp>
    </p:spTree>
    <p:extLst>
      <p:ext uri="{BB962C8B-B14F-4D97-AF65-F5344CB8AC3E}">
        <p14:creationId xmlns:p14="http://schemas.microsoft.com/office/powerpoint/2010/main" val="3670819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I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Introduction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97AB8-8143-4B6C-AAD3-7AFF147158BC}"/>
              </a:ext>
            </a:extLst>
          </p:cNvPr>
          <p:cNvSpPr txBox="1"/>
          <p:nvPr/>
        </p:nvSpPr>
        <p:spPr>
          <a:xfrm>
            <a:off x="457200" y="990600"/>
            <a:ext cx="8229600" cy="5113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Equivalent Conductance (Ʌ)</a:t>
            </a:r>
            <a:r>
              <a:rPr lang="en-IN" sz="2800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If C is the concentration of solution as gram equivalent per litre (normality) then</a:t>
            </a:r>
          </a:p>
          <a:p>
            <a:pPr lvl="1" algn="just">
              <a:lnSpc>
                <a:spcPct val="150000"/>
              </a:lnSpc>
            </a:pPr>
            <a:r>
              <a:rPr lang="en-IN" sz="2400" dirty="0"/>
              <a:t>C (N) = n/V * 1000</a:t>
            </a:r>
          </a:p>
          <a:p>
            <a:pPr lvl="1" algn="just">
              <a:lnSpc>
                <a:spcPct val="150000"/>
              </a:lnSpc>
            </a:pPr>
            <a:r>
              <a:rPr lang="en-IN" sz="2400" dirty="0"/>
              <a:t>There for V = n/C * 1000</a:t>
            </a:r>
          </a:p>
          <a:p>
            <a:pPr lvl="1" algn="just">
              <a:lnSpc>
                <a:spcPct val="150000"/>
              </a:lnSpc>
            </a:pPr>
            <a:r>
              <a:rPr lang="en-IN" sz="2400" dirty="0"/>
              <a:t>For 1 gm-equivalent V = 1000/C</a:t>
            </a:r>
          </a:p>
          <a:p>
            <a:pPr lvl="1" algn="just">
              <a:lnSpc>
                <a:spcPct val="150000"/>
              </a:lnSpc>
            </a:pPr>
            <a:r>
              <a:rPr lang="en-IN" sz="2400" dirty="0"/>
              <a:t>Hence </a:t>
            </a:r>
            <a:r>
              <a:rPr lang="en-IN" sz="2400" b="1" dirty="0"/>
              <a:t>Ʌ = </a:t>
            </a:r>
            <a:r>
              <a:rPr lang="en-IN" sz="2400" dirty="0"/>
              <a:t>K * 1000/C</a:t>
            </a:r>
          </a:p>
          <a:p>
            <a:pPr lvl="1" algn="just">
              <a:lnSpc>
                <a:spcPct val="150000"/>
              </a:lnSpc>
            </a:pPr>
            <a:r>
              <a:rPr lang="en-IN" sz="2400" dirty="0"/>
              <a:t>From above equation unit of equivalent conductance will be ohm</a:t>
            </a:r>
            <a:r>
              <a:rPr lang="en-IN" sz="2400" baseline="30000" dirty="0"/>
              <a:t>-1 </a:t>
            </a:r>
            <a:r>
              <a:rPr lang="en-IN" sz="2400" dirty="0"/>
              <a:t>cm</a:t>
            </a:r>
            <a:r>
              <a:rPr lang="en-IN" sz="2400" baseline="30000" dirty="0"/>
              <a:t>2 </a:t>
            </a:r>
            <a:r>
              <a:rPr lang="en-IN" sz="2400" dirty="0"/>
              <a:t>per equivalent or mho cm</a:t>
            </a:r>
            <a:r>
              <a:rPr lang="en-IN" sz="2400" baseline="30000" dirty="0"/>
              <a:t>2 </a:t>
            </a:r>
            <a:r>
              <a:rPr lang="en-IN" sz="2400" dirty="0"/>
              <a:t>per equivalent</a:t>
            </a:r>
          </a:p>
        </p:txBody>
      </p:sp>
    </p:spTree>
    <p:extLst>
      <p:ext uri="{BB962C8B-B14F-4D97-AF65-F5344CB8AC3E}">
        <p14:creationId xmlns:p14="http://schemas.microsoft.com/office/powerpoint/2010/main" val="286341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I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Introduction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2597AB8-8143-4B6C-AAD3-7AFF147158BC}"/>
                  </a:ext>
                </a:extLst>
              </p:cNvPr>
              <p:cNvSpPr txBox="1"/>
              <p:nvPr/>
            </p:nvSpPr>
            <p:spPr>
              <a:xfrm>
                <a:off x="457200" y="990600"/>
                <a:ext cx="8229600" cy="6488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2800" b="1" dirty="0"/>
                  <a:t>Molar Conductance (</a:t>
                </a:r>
                <a14:m>
                  <m:oMath xmlns:m="http://schemas.openxmlformats.org/officeDocument/2006/math">
                    <m:r>
                      <a:rPr lang="en-I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IN" sz="2800" b="1" dirty="0"/>
                  <a:t>)</a:t>
                </a:r>
                <a:r>
                  <a:rPr lang="en-IN" sz="2800" dirty="0"/>
                  <a:t>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2800" dirty="0"/>
                  <a:t>Conductance offered by all the ions produced from 1 gm mole of a solution of an electrolyte is known as molar conductance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N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IN" sz="2800" b="1" dirty="0"/>
                  <a:t> = </a:t>
                </a:r>
                <a:r>
                  <a:rPr lang="en-IN" sz="2800" dirty="0"/>
                  <a:t>K * 1000/M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2800" dirty="0"/>
                  <a:t>Where M is the concentration of solution in moles per litre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2800" dirty="0"/>
                  <a:t>Unit for molar conductance is ohm</a:t>
                </a:r>
                <a:r>
                  <a:rPr lang="en-IN" sz="2800" baseline="30000" dirty="0"/>
                  <a:t>-1 </a:t>
                </a:r>
                <a:r>
                  <a:rPr lang="en-IN" sz="2800" dirty="0"/>
                  <a:t>cm</a:t>
                </a:r>
                <a:r>
                  <a:rPr lang="en-IN" sz="2800" baseline="30000" dirty="0"/>
                  <a:t>2 </a:t>
                </a:r>
                <a:r>
                  <a:rPr lang="en-IN" sz="2800" dirty="0"/>
                  <a:t>per mole or mho cm</a:t>
                </a:r>
                <a:r>
                  <a:rPr lang="en-IN" sz="2800" baseline="30000" dirty="0"/>
                  <a:t>2 </a:t>
                </a:r>
                <a:r>
                  <a:rPr lang="en-IN" sz="2800"/>
                  <a:t>per mole</a:t>
                </a:r>
                <a:endParaRPr lang="en-IN" sz="2800" dirty="0"/>
              </a:p>
              <a:p>
                <a:pPr algn="just">
                  <a:lnSpc>
                    <a:spcPct val="150000"/>
                  </a:lnSpc>
                </a:pPr>
                <a:r>
                  <a:rPr lang="en-IN" sz="28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2597AB8-8143-4B6C-AAD3-7AFF14715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90600"/>
                <a:ext cx="8229600" cy="6488828"/>
              </a:xfrm>
              <a:prstGeom prst="rect">
                <a:avLst/>
              </a:prstGeom>
              <a:blipFill>
                <a:blip r:embed="rId2"/>
                <a:stretch>
                  <a:fillRect l="-1481" r="-14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463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14547" y="2895600"/>
            <a:ext cx="5448253" cy="1569660"/>
          </a:xfrm>
          <a:prstGeom prst="rect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59363"/>
          </a:xfrm>
        </p:spPr>
        <p:txBody>
          <a:bodyPr>
            <a:normAutofit/>
          </a:bodyPr>
          <a:lstStyle/>
          <a:p>
            <a:r>
              <a:rPr lang="en-US" altLang="en-US" sz="28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What is electrolytic conductance?</a:t>
            </a:r>
          </a:p>
          <a:p>
            <a:pPr marL="0" indent="0" algn="just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conductance offered by an electrolytic solution  when a potential difference is applied between two electrodes i.e. anode and cathode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I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Introduction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76520" y="2667001"/>
            <a:ext cx="373888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Oval 12"/>
          <p:cNvSpPr/>
          <p:nvPr/>
        </p:nvSpPr>
        <p:spPr>
          <a:xfrm>
            <a:off x="67056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-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3152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+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10200" y="6324600"/>
            <a:ext cx="9906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Cathode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848600" y="6324600"/>
            <a:ext cx="8382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Anode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5600700" y="5905500"/>
            <a:ext cx="685800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7885905" y="5904706"/>
            <a:ext cx="685800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934200" y="5791200"/>
            <a:ext cx="228600" cy="228600"/>
          </a:xfrm>
          <a:prstGeom prst="ellipse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+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705600" y="5105400"/>
            <a:ext cx="228600" cy="228600"/>
          </a:xfrm>
          <a:prstGeom prst="ellipse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+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934200" y="4267200"/>
            <a:ext cx="228600" cy="228600"/>
          </a:xfrm>
          <a:prstGeom prst="ellipse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+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772400" y="4419600"/>
            <a:ext cx="228600" cy="228600"/>
          </a:xfrm>
          <a:prstGeom prst="ellipse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+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772400" y="4876800"/>
            <a:ext cx="228600" cy="228600"/>
          </a:xfrm>
          <a:prstGeom prst="ellipse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+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315200" y="51054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6934200" y="46482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172200" y="44196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172200" y="48768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172200" y="54864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739023-5346-4350-87CB-8BF9866DB80E}"/>
              </a:ext>
            </a:extLst>
          </p:cNvPr>
          <p:cNvSpPr txBox="1"/>
          <p:nvPr/>
        </p:nvSpPr>
        <p:spPr>
          <a:xfrm>
            <a:off x="387352" y="2895600"/>
            <a:ext cx="48218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Here the cation migrates towards cathode while anion migrates towards anode.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 electrolytic conductance is not only responsible for charge migration but also transfer of mass. As these are the charged species of a matter.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00CBB6-2DCC-42EA-B008-E348D9654A0A}"/>
              </a:ext>
            </a:extLst>
          </p:cNvPr>
          <p:cNvCxnSpPr/>
          <p:nvPr/>
        </p:nvCxnSpPr>
        <p:spPr>
          <a:xfrm flipH="1">
            <a:off x="6324600" y="5247968"/>
            <a:ext cx="36000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6984D9-ACAA-469E-9DB3-6F538891DB81}"/>
              </a:ext>
            </a:extLst>
          </p:cNvPr>
          <p:cNvCxnSpPr/>
          <p:nvPr/>
        </p:nvCxnSpPr>
        <p:spPr>
          <a:xfrm flipH="1">
            <a:off x="6543368" y="4390104"/>
            <a:ext cx="36000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F1440E-6564-4FBA-9B7F-E606415CB0D2}"/>
              </a:ext>
            </a:extLst>
          </p:cNvPr>
          <p:cNvCxnSpPr/>
          <p:nvPr/>
        </p:nvCxnSpPr>
        <p:spPr>
          <a:xfrm flipH="1">
            <a:off x="7363800" y="4542504"/>
            <a:ext cx="36000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681CB4-9139-403E-803B-551E483CDD15}"/>
              </a:ext>
            </a:extLst>
          </p:cNvPr>
          <p:cNvCxnSpPr/>
          <p:nvPr/>
        </p:nvCxnSpPr>
        <p:spPr>
          <a:xfrm flipH="1">
            <a:off x="7373632" y="4992328"/>
            <a:ext cx="36000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E2E652F-8577-4E08-A8CE-8BCBFBE0E1AA}"/>
              </a:ext>
            </a:extLst>
          </p:cNvPr>
          <p:cNvCxnSpPr/>
          <p:nvPr/>
        </p:nvCxnSpPr>
        <p:spPr>
          <a:xfrm flipH="1">
            <a:off x="7464016" y="5542937"/>
            <a:ext cx="36000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AE34BE-535C-4219-9CB7-6F33DFA9DAF3}"/>
              </a:ext>
            </a:extLst>
          </p:cNvPr>
          <p:cNvCxnSpPr/>
          <p:nvPr/>
        </p:nvCxnSpPr>
        <p:spPr>
          <a:xfrm flipH="1">
            <a:off x="6515768" y="5916560"/>
            <a:ext cx="36000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7CE646-6BCD-4B18-97DB-961F3168A1AA}"/>
              </a:ext>
            </a:extLst>
          </p:cNvPr>
          <p:cNvCxnSpPr>
            <a:cxnSpLocks/>
          </p:cNvCxnSpPr>
          <p:nvPr/>
        </p:nvCxnSpPr>
        <p:spPr>
          <a:xfrm>
            <a:off x="6446168" y="4572000"/>
            <a:ext cx="411832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A6092DA-E85B-49D4-9DB7-D85A03F2FBFA}"/>
              </a:ext>
            </a:extLst>
          </p:cNvPr>
          <p:cNvCxnSpPr>
            <a:cxnSpLocks/>
          </p:cNvCxnSpPr>
          <p:nvPr/>
        </p:nvCxnSpPr>
        <p:spPr>
          <a:xfrm>
            <a:off x="6400800" y="5029200"/>
            <a:ext cx="411832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4C3178-B8C2-4DED-BD07-2C83F2F5DF4F}"/>
              </a:ext>
            </a:extLst>
          </p:cNvPr>
          <p:cNvCxnSpPr>
            <a:cxnSpLocks/>
          </p:cNvCxnSpPr>
          <p:nvPr/>
        </p:nvCxnSpPr>
        <p:spPr>
          <a:xfrm>
            <a:off x="7208168" y="4771104"/>
            <a:ext cx="411832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CF72F2-F930-4EF5-9B07-334BAF126231}"/>
              </a:ext>
            </a:extLst>
          </p:cNvPr>
          <p:cNvCxnSpPr>
            <a:cxnSpLocks/>
          </p:cNvCxnSpPr>
          <p:nvPr/>
        </p:nvCxnSpPr>
        <p:spPr>
          <a:xfrm>
            <a:off x="6400800" y="5619136"/>
            <a:ext cx="411832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C5838EF-A208-44FA-BF32-FD92E8DCE4DE}"/>
              </a:ext>
            </a:extLst>
          </p:cNvPr>
          <p:cNvCxnSpPr>
            <a:cxnSpLocks/>
          </p:cNvCxnSpPr>
          <p:nvPr/>
        </p:nvCxnSpPr>
        <p:spPr>
          <a:xfrm>
            <a:off x="7589168" y="5228304"/>
            <a:ext cx="411832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584184-541E-4889-A3C9-4C33797DD7EC}"/>
              </a:ext>
            </a:extLst>
          </p:cNvPr>
          <p:cNvCxnSpPr>
            <a:cxnSpLocks/>
          </p:cNvCxnSpPr>
          <p:nvPr/>
        </p:nvCxnSpPr>
        <p:spPr>
          <a:xfrm>
            <a:off x="7072976" y="5542936"/>
            <a:ext cx="411832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934200" y="54102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772400" y="5410200"/>
            <a:ext cx="228600" cy="228600"/>
          </a:xfrm>
          <a:prstGeom prst="ellipse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+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  <p:bldP spid="14" grpId="0" animBg="1"/>
      <p:bldP spid="15" grpId="0" animBg="1"/>
      <p:bldP spid="17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D9A76DF-9509-4888-846F-0C126F769939}"/>
              </a:ext>
            </a:extLst>
          </p:cNvPr>
          <p:cNvSpPr/>
          <p:nvPr/>
        </p:nvSpPr>
        <p:spPr>
          <a:xfrm>
            <a:off x="3733800" y="4648200"/>
            <a:ext cx="18288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I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Introduction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268AC3-2752-47F0-86F6-BB4F052A9855}"/>
                  </a:ext>
                </a:extLst>
              </p:cNvPr>
              <p:cNvSpPr txBox="1"/>
              <p:nvPr/>
            </p:nvSpPr>
            <p:spPr>
              <a:xfrm>
                <a:off x="457200" y="1143000"/>
                <a:ext cx="8229600" cy="6597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2800" dirty="0">
                    <a:latin typeface="Times New Roman" pitchFamily="18" charset="0"/>
                    <a:cs typeface="Times New Roman" pitchFamily="18" charset="0"/>
                  </a:rPr>
                  <a:t>Just like the metallic conducting materials electrolytic solutions obey Ohm’s law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2800" dirty="0">
                    <a:latin typeface="Times New Roman" pitchFamily="18" charset="0"/>
                    <a:cs typeface="Times New Roman" pitchFamily="18" charset="0"/>
                  </a:rPr>
                  <a:t>Current flowing through solution (I) increases directly with EMF applied (E) and inversely with resistance of solution (R)                 </a:t>
                </a:r>
                <a:endParaRPr lang="en-IN" sz="3600" b="0" i="1" dirty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𝐼</m:t>
                      </m:r>
                      <m:r>
                        <a:rPr lang="en-IN" sz="36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3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sz="3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IN" sz="3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IN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IN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IN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268AC3-2752-47F0-86F6-BB4F052A9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143000"/>
                <a:ext cx="8229600" cy="6597896"/>
              </a:xfrm>
              <a:prstGeom prst="rect">
                <a:avLst/>
              </a:prstGeom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6E84A44-22E1-47FA-B8AF-AFA120AC9C50}"/>
              </a:ext>
            </a:extLst>
          </p:cNvPr>
          <p:cNvSpPr txBox="1"/>
          <p:nvPr/>
        </p:nvSpPr>
        <p:spPr>
          <a:xfrm>
            <a:off x="5715000" y="3962400"/>
            <a:ext cx="3352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Here 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 = voltage in volts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 = current in ampere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R = resistance in ohm</a:t>
            </a:r>
          </a:p>
        </p:txBody>
      </p:sp>
    </p:spTree>
    <p:extLst>
      <p:ext uri="{BB962C8B-B14F-4D97-AF65-F5344CB8AC3E}">
        <p14:creationId xmlns:p14="http://schemas.microsoft.com/office/powerpoint/2010/main" val="174686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I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Introduction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97AB8-8143-4B6C-AAD3-7AFF147158BC}"/>
              </a:ext>
            </a:extLst>
          </p:cNvPr>
          <p:cNvSpPr txBox="1"/>
          <p:nvPr/>
        </p:nvSpPr>
        <p:spPr>
          <a:xfrm>
            <a:off x="457200" y="990600"/>
            <a:ext cx="8229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Conductance (C)</a:t>
            </a:r>
            <a:r>
              <a:rPr lang="en-IN" sz="2800" dirty="0"/>
              <a:t>: it is the ease with which the current flows through a conductor or a solution.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In electrochemistry conductance (C) is the most commonly used terminology instead of resistance.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It is reciprocal of resistance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As unit of resistance is ohm, unit of conductance is ohm</a:t>
            </a:r>
            <a:r>
              <a:rPr lang="en-IN" sz="2800" baseline="30000" dirty="0"/>
              <a:t>-1 </a:t>
            </a:r>
            <a:r>
              <a:rPr lang="en-IN" sz="2800" dirty="0"/>
              <a:t>or</a:t>
            </a:r>
            <a:r>
              <a:rPr lang="en-IN" sz="2800" baseline="30000" dirty="0"/>
              <a:t> </a:t>
            </a:r>
            <a:r>
              <a:rPr lang="en-IN" sz="2800" dirty="0"/>
              <a:t>mho.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620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I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Introduction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2597AB8-8143-4B6C-AAD3-7AFF147158BC}"/>
                  </a:ext>
                </a:extLst>
              </p:cNvPr>
              <p:cNvSpPr txBox="1"/>
              <p:nvPr/>
            </p:nvSpPr>
            <p:spPr>
              <a:xfrm>
                <a:off x="457200" y="990600"/>
                <a:ext cx="8229600" cy="618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2800" b="1" dirty="0"/>
                  <a:t>Specific Conductance (C)</a:t>
                </a:r>
                <a:r>
                  <a:rPr lang="en-IN" sz="2800" dirty="0"/>
                  <a:t>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2800" dirty="0"/>
                  <a:t>Resistance of any uniform conductor varies directly with its length and inversely with its cross section area.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2800" dirty="0"/>
                  <a:t>Hence,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 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IN" sz="2800" dirty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r>
                      <a:rPr lang="en-IN" sz="2800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IN" sz="2800" dirty="0"/>
                  <a:t> =</a:t>
                </a:r>
                <a:r>
                  <a:rPr lang="en-I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I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IN" sz="2800" dirty="0"/>
                  <a:t> here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IN" sz="2800" dirty="0"/>
                  <a:t> is called as specific resistance of a solution having length </a:t>
                </a:r>
                <a:r>
                  <a:rPr lang="en-IN" sz="2800" i="1" dirty="0">
                    <a:latin typeface="Amasis MT Pro Light" panose="020B0604020202020204" pitchFamily="18" charset="0"/>
                  </a:rPr>
                  <a:t>1 cm </a:t>
                </a:r>
                <a:r>
                  <a:rPr lang="en-IN" sz="2800" dirty="0"/>
                  <a:t>and area of cross section 1 cm</a:t>
                </a:r>
                <a:r>
                  <a:rPr lang="en-IN" sz="2800" baseline="30000" dirty="0"/>
                  <a:t>2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IN" sz="2800" dirty="0"/>
                  <a:t>Hence</a:t>
                </a:r>
                <a:r>
                  <a:rPr lang="en-IN" sz="2800" baseline="30000" dirty="0"/>
                  <a:t> </a:t>
                </a: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IN" sz="2800" baseline="30000" dirty="0"/>
                  <a:t> </a:t>
                </a:r>
                <a:r>
                  <a:rPr lang="en-IN" sz="2800" dirty="0"/>
                  <a:t>is the resistance of 1 C.C. of a solution</a:t>
                </a:r>
              </a:p>
              <a:p>
                <a:pPr algn="just">
                  <a:lnSpc>
                    <a:spcPct val="150000"/>
                  </a:lnSpc>
                </a:pPr>
                <a:endParaRPr lang="en-I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2597AB8-8143-4B6C-AAD3-7AFF14715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90600"/>
                <a:ext cx="8229600" cy="6182718"/>
              </a:xfrm>
              <a:prstGeom prst="rect">
                <a:avLst/>
              </a:prstGeom>
              <a:blipFill>
                <a:blip r:embed="rId2"/>
                <a:stretch>
                  <a:fillRect l="-1481" r="-14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46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I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Introduction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2597AB8-8143-4B6C-AAD3-7AFF147158BC}"/>
                  </a:ext>
                </a:extLst>
              </p:cNvPr>
              <p:cNvSpPr txBox="1"/>
              <p:nvPr/>
            </p:nvSpPr>
            <p:spPr>
              <a:xfrm>
                <a:off x="457200" y="990600"/>
                <a:ext cx="8229600" cy="584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2800" b="1" dirty="0"/>
                  <a:t>Specific Conductance (C)</a:t>
                </a:r>
                <a:r>
                  <a:rPr lang="en-IN" sz="2800" dirty="0"/>
                  <a:t>: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2800" dirty="0"/>
                  <a:t>As conductance is reciprocal of resistance, reciprocal of specific resistance </a:t>
                </a: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800" dirty="0"/>
                  <a:t>will be specific conductance 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2800" dirty="0"/>
                  <a:t>Hence, specific conductance is the conductance offered by a solution having 1 c.c. volume of 1 cm</a:t>
                </a:r>
                <a:r>
                  <a:rPr lang="en-IN" sz="2800" baseline="30000" dirty="0"/>
                  <a:t>3</a:t>
                </a:r>
                <a:r>
                  <a:rPr lang="en-IN" sz="2800" dirty="0"/>
                  <a:t> of a solution.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2800" dirty="0"/>
                  <a:t>It is denoted by Kappa (K), 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2800" dirty="0"/>
                  <a:t>Hence K = 1/</a:t>
                </a:r>
                <a:r>
                  <a:rPr lang="en-I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en-IN" sz="2800" dirty="0"/>
              </a:p>
              <a:p>
                <a:pPr algn="just">
                  <a:lnSpc>
                    <a:spcPct val="150000"/>
                  </a:lnSpc>
                </a:pPr>
                <a:endParaRPr lang="en-IN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2597AB8-8143-4B6C-AAD3-7AFF14715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90600"/>
                <a:ext cx="8229600" cy="5842497"/>
              </a:xfrm>
              <a:prstGeom prst="rect">
                <a:avLst/>
              </a:prstGeom>
              <a:blipFill>
                <a:blip r:embed="rId2"/>
                <a:stretch>
                  <a:fillRect l="-1333" r="-14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94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I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Introduction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2597AB8-8143-4B6C-AAD3-7AFF147158BC}"/>
                  </a:ext>
                </a:extLst>
              </p:cNvPr>
              <p:cNvSpPr txBox="1"/>
              <p:nvPr/>
            </p:nvSpPr>
            <p:spPr>
              <a:xfrm>
                <a:off x="457200" y="990600"/>
                <a:ext cx="8229600" cy="5841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2800" b="1" dirty="0"/>
                  <a:t>Specific Conductance (C)</a:t>
                </a:r>
                <a:r>
                  <a:rPr lang="en-IN" sz="2800" dirty="0"/>
                  <a:t>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IN" sz="2800" dirty="0"/>
                  <a:t>As, </a:t>
                </a: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IN" sz="2800" dirty="0"/>
                  <a:t> = R*A /</a:t>
                </a:r>
                <a:r>
                  <a:rPr lang="en-I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IN" sz="2800" dirty="0"/>
                  <a:t> ,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IN" sz="2800" dirty="0"/>
                  <a:t> K =</a:t>
                </a:r>
                <a:r>
                  <a:rPr lang="en-I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IN" sz="2800" dirty="0"/>
                  <a:t>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IN" sz="2800" dirty="0"/>
                  <a:t> Specific conductance =</a:t>
                </a:r>
                <a:r>
                  <a:rPr lang="en-I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IN" sz="2800" dirty="0"/>
                  <a:t>  X Conductance of solution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IN" sz="2800" dirty="0"/>
                  <a:t>Here,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IN" sz="2800" dirty="0"/>
                  <a:t>  is called as a cell constant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IN" sz="2800" dirty="0"/>
                  <a:t> Cell constant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𝑆𝑝𝑒𝑐𝑖𝑓𝑖𝑐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𝑐𝑜𝑛𝑑𝑢𝑐𝑡𝑎𝑛𝑐𝑒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𝐶𝑜𝑛𝑑𝑢𝑐𝑡𝑎𝑛𝑐𝑒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𝑠𝑜𝑙𝑢𝑡𝑖𝑜𝑛</m:t>
                        </m:r>
                      </m:den>
                    </m:f>
                  </m:oMath>
                </a14:m>
                <a:r>
                  <a:rPr lang="en-IN" sz="2800" dirty="0"/>
                  <a:t> 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IN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2597AB8-8143-4B6C-AAD3-7AFF14715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90600"/>
                <a:ext cx="8229600" cy="5841856"/>
              </a:xfrm>
              <a:prstGeom prst="rect">
                <a:avLst/>
              </a:prstGeom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64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I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Introduction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2597AB8-8143-4B6C-AAD3-7AFF147158BC}"/>
                  </a:ext>
                </a:extLst>
              </p:cNvPr>
              <p:cNvSpPr txBox="1"/>
              <p:nvPr/>
            </p:nvSpPr>
            <p:spPr>
              <a:xfrm>
                <a:off x="457200" y="990600"/>
                <a:ext cx="8229600" cy="4913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2800" b="1" dirty="0"/>
                  <a:t>Specific Conductance (C)</a:t>
                </a:r>
                <a:r>
                  <a:rPr lang="en-IN" sz="2800" dirty="0"/>
                  <a:t>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IN" sz="2800" dirty="0"/>
                  <a:t>K =</a:t>
                </a:r>
                <a:r>
                  <a:rPr lang="en-I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I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IN" sz="28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IN" sz="2800" dirty="0"/>
                  <a:t>From above equation unit for specific conductance will be ohm</a:t>
                </a:r>
                <a:r>
                  <a:rPr lang="en-IN" sz="2800" baseline="30000" dirty="0"/>
                  <a:t>-1 </a:t>
                </a:r>
                <a:r>
                  <a:rPr lang="en-IN" sz="2800" dirty="0"/>
                  <a:t>cm</a:t>
                </a:r>
                <a:r>
                  <a:rPr lang="en-IN" sz="2800" baseline="30000" dirty="0"/>
                  <a:t>-1 </a:t>
                </a:r>
                <a:r>
                  <a:rPr lang="en-IN" sz="2800" dirty="0"/>
                  <a:t>or mho cm</a:t>
                </a:r>
                <a:r>
                  <a:rPr lang="en-IN" sz="2800" baseline="30000" dirty="0"/>
                  <a:t>-1</a:t>
                </a:r>
                <a:r>
                  <a:rPr lang="en-IN" sz="2800" dirty="0"/>
                  <a:t>, while its SI unit will be Sm</a:t>
                </a:r>
                <a:r>
                  <a:rPr lang="en-IN" sz="2800" baseline="30000" dirty="0"/>
                  <a:t>-1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2800" dirty="0"/>
                  <a:t>Hence specific conductance can be also defined as a conductance of a solution having length 1 cm and area 1 cm</a:t>
                </a:r>
                <a:r>
                  <a:rPr lang="en-IN" sz="2800" baseline="30000" dirty="0"/>
                  <a:t>2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2597AB8-8143-4B6C-AAD3-7AFF14715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90600"/>
                <a:ext cx="8229600" cy="4913012"/>
              </a:xfrm>
              <a:prstGeom prst="rect">
                <a:avLst/>
              </a:prstGeom>
              <a:blipFill>
                <a:blip r:embed="rId2"/>
                <a:stretch>
                  <a:fillRect l="-1481" r="-1481" b="-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3585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I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Introduction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97AB8-8143-4B6C-AAD3-7AFF147158BC}"/>
              </a:ext>
            </a:extLst>
          </p:cNvPr>
          <p:cNvSpPr txBox="1"/>
          <p:nvPr/>
        </p:nvSpPr>
        <p:spPr>
          <a:xfrm>
            <a:off x="457200" y="990600"/>
            <a:ext cx="8229600" cy="5113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Equivalent Conductance (Ʌ)</a:t>
            </a:r>
            <a:r>
              <a:rPr lang="en-IN" sz="2800" dirty="0"/>
              <a:t>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While discussion of specific conductance volume of solution is considered (1 c.c.).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But in case of electrolytic conductance number of ions and charge on the ions plays very important part, hence equivalent conductance is of greater significance  for discussion of electrolytic conductance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It deals with definite fundamental weight of electrolyte i.e. equivalent weight.</a:t>
            </a:r>
          </a:p>
        </p:txBody>
      </p:sp>
    </p:spTree>
    <p:extLst>
      <p:ext uri="{BB962C8B-B14F-4D97-AF65-F5344CB8AC3E}">
        <p14:creationId xmlns:p14="http://schemas.microsoft.com/office/powerpoint/2010/main" val="450682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5081</TotalTime>
  <Words>730</Words>
  <Application>Microsoft Office PowerPoint</Application>
  <PresentationFormat>On-screen Show (4:3)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Amasis MT Pro Light</vt:lpstr>
      <vt:lpstr>Arial</vt:lpstr>
      <vt:lpstr>Calibri</vt:lpstr>
      <vt:lpstr>Cambria Math</vt:lpstr>
      <vt:lpstr>Times New Roman</vt:lpstr>
      <vt:lpstr>Office Theme</vt:lpstr>
      <vt:lpstr>PowerPoint Presentation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Conductometric Titrations</dc:title>
  <dc:creator>Guest</dc:creator>
  <cp:lastModifiedBy>Dr. Prashant Umape</cp:lastModifiedBy>
  <cp:revision>417</cp:revision>
  <dcterms:created xsi:type="dcterms:W3CDTF">2018-03-06T11:19:17Z</dcterms:created>
  <dcterms:modified xsi:type="dcterms:W3CDTF">2022-01-20T10:21:42Z</dcterms:modified>
</cp:coreProperties>
</file>