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1" r:id="rId3"/>
    <p:sldId id="282" r:id="rId4"/>
    <p:sldId id="283" r:id="rId5"/>
    <p:sldId id="284" r:id="rId6"/>
    <p:sldId id="285" r:id="rId7"/>
    <p:sldId id="286" r:id="rId8"/>
    <p:sldId id="298" r:id="rId9"/>
    <p:sldId id="299" r:id="rId10"/>
    <p:sldId id="30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7F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57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6780F-08A8-4E56-A85C-60915C2B6C68}" type="datetimeFigureOut">
              <a:rPr lang="en-US" smtClean="0"/>
              <a:pPr/>
              <a:t>12/29/2024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5A0CEF-FAB4-4D72-BC75-EC729627A5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6AFD7-BEB2-426D-96C8-CA21DEC442C6}"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3B56-6E75-41E5-82E3-16E76AFBEF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6AFD7-BEB2-426D-96C8-CA21DEC442C6}" type="datetimeFigureOut">
              <a:rPr lang="en-US" smtClean="0"/>
              <a:pPr/>
              <a:t>12/29/2024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B3B56-6E75-41E5-82E3-16E76AFBEF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solidFill>
                  <a:schemeClr val="tx2">
                    <a:lumMod val="75000"/>
                  </a:schemeClr>
                </a:solidFill>
              </a:rPr>
              <a:t>Dr. P. G. </a:t>
            </a:r>
            <a:r>
              <a:rPr lang="en-US" dirty="0" err="1">
                <a:solidFill>
                  <a:schemeClr val="tx2">
                    <a:lumMod val="75000"/>
                  </a:schemeClr>
                </a:solidFill>
              </a:rPr>
              <a:t>Umape</a:t>
            </a:r>
            <a:endParaRPr lang="en-US" dirty="0">
              <a:solidFill>
                <a:schemeClr val="tx2">
                  <a:lumMod val="75000"/>
                </a:schemeClr>
              </a:solidFill>
            </a:endParaRPr>
          </a:p>
          <a:p>
            <a:r>
              <a:rPr lang="en-US" dirty="0" err="1">
                <a:solidFill>
                  <a:schemeClr val="tx2">
                    <a:lumMod val="75000"/>
                  </a:schemeClr>
                </a:solidFill>
              </a:rPr>
              <a:t>Pune</a:t>
            </a:r>
            <a:r>
              <a:rPr lang="en-US" dirty="0">
                <a:solidFill>
                  <a:schemeClr val="tx2">
                    <a:lumMod val="75000"/>
                  </a:schemeClr>
                </a:solidFill>
              </a:rPr>
              <a:t> Institute of Computer Technology</a:t>
            </a:r>
          </a:p>
        </p:txBody>
      </p:sp>
      <p:sp>
        <p:nvSpPr>
          <p:cNvPr id="4" name="Rectangle 3"/>
          <p:cNvSpPr/>
          <p:nvPr/>
        </p:nvSpPr>
        <p:spPr>
          <a:xfrm>
            <a:off x="762000" y="1828800"/>
            <a:ext cx="7713503"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Unit II</a:t>
            </a:r>
            <a:b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Electro Analytical Techniques</a:t>
            </a:r>
            <a:b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Topic: Conductometric titrations</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0063" y="2967335"/>
            <a:ext cx="32245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0">
            <a:scrgbClr r="0" g="0" b="0"/>
          </a:lnRef>
          <a:fillRef idx="1003">
            <a:schemeClr val="dk2"/>
          </a:fillRef>
          <a:effectRef idx="0">
            <a:scrgbClr r="0" g="0" b="0"/>
          </a:effectRef>
          <a:fontRef idx="major"/>
        </p:style>
        <p:txBody>
          <a:bodyPr>
            <a:normAutofit fontScale="90000"/>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p>
        </p:txBody>
      </p:sp>
      <p:sp>
        <p:nvSpPr>
          <p:cNvPr id="3" name="Content Placeholder 2"/>
          <p:cNvSpPr>
            <a:spLocks noGrp="1"/>
          </p:cNvSpPr>
          <p:nvPr>
            <p:ph idx="1"/>
          </p:nvPr>
        </p:nvSpPr>
        <p:spPr>
          <a:xfrm>
            <a:off x="457200" y="1066800"/>
            <a:ext cx="8229600" cy="5791200"/>
          </a:xfrm>
        </p:spPr>
        <p:txBody>
          <a:bodyPr>
            <a:normAutofit/>
          </a:bodyPr>
          <a:lstStyle/>
          <a:p>
            <a:pPr algn="just"/>
            <a:r>
              <a:rPr lang="en-US" sz="2400" b="1" dirty="0">
                <a:solidFill>
                  <a:srgbClr val="FF0000"/>
                </a:solidFill>
                <a:latin typeface="Times New Roman" pitchFamily="18" charset="0"/>
                <a:cs typeface="Times New Roman" pitchFamily="18" charset="0"/>
              </a:rPr>
              <a:t>Conductometry</a:t>
            </a:r>
            <a:r>
              <a:rPr lang="en-US" sz="2400" dirty="0">
                <a:solidFill>
                  <a:srgbClr val="FF0000"/>
                </a:solidFill>
                <a:latin typeface="Times New Roman" pitchFamily="18" charset="0"/>
                <a:cs typeface="Times New Roman" pitchFamily="18" charset="0"/>
              </a:rPr>
              <a:t> is a method of analysis based on measuring the conductivity of ionic solutions caused by the mobility of ions toward respective electrodes in the presence of an electric field. </a:t>
            </a:r>
          </a:p>
          <a:p>
            <a:pPr algn="just"/>
            <a:endParaRPr lang="en-US" sz="2400" dirty="0">
              <a:solidFill>
                <a:srgbClr val="FF0000"/>
              </a:solidFill>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Conductivity is measured by using a conductometer (or conductivity probe). </a:t>
            </a:r>
          </a:p>
          <a:p>
            <a:pPr algn="just"/>
            <a:endParaRPr lang="en-US" sz="2000" dirty="0">
              <a:latin typeface="Times New Roman" pitchFamily="18" charset="0"/>
              <a:cs typeface="Times New Roman" pitchFamily="18" charset="0"/>
            </a:endParaRPr>
          </a:p>
          <a:p>
            <a:pPr algn="just">
              <a:spcBef>
                <a:spcPts val="0"/>
              </a:spcBef>
              <a:defRPr/>
            </a:pPr>
            <a:r>
              <a:rPr lang="en-US" sz="2400" b="1" dirty="0">
                <a:latin typeface="Times New Roman" pitchFamily="18" charset="0"/>
                <a:cs typeface="Times New Roman" pitchFamily="18" charset="0"/>
              </a:rPr>
              <a:t>Conductometric titration: </a:t>
            </a:r>
            <a:r>
              <a:rPr lang="en-US" sz="2400" dirty="0">
                <a:latin typeface="Times New Roman" pitchFamily="18" charset="0"/>
                <a:cs typeface="Times New Roman" pitchFamily="18" charset="0"/>
              </a:rPr>
              <a:t>The determination of an end point or equivalence point of a titration by means of conductivity measurements is know as conductometric titration. Here the conductivity depends upon number and mobility of ions present in electrolytic solutions</a:t>
            </a:r>
            <a:r>
              <a:rPr lang="en-US" sz="2000"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pPr>
              <a:spcBef>
                <a:spcPts val="0"/>
              </a:spcBef>
              <a:defRPr/>
            </a:pPr>
            <a:endParaRPr lang="en-US" sz="1800" dirty="0">
              <a:latin typeface="Times New Roman" pitchFamily="18" charset="0"/>
              <a:cs typeface="Times New Roman" pitchFamily="18" charset="0"/>
            </a:endParaRPr>
          </a:p>
          <a:p>
            <a:endParaRPr lang="en-US" alt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spcBef>
                <a:spcPts val="0"/>
              </a:spcBef>
              <a:defRPr/>
            </a:pPr>
            <a:r>
              <a:rPr lang="en-IN" sz="2800" b="1" dirty="0">
                <a:solidFill>
                  <a:srgbClr val="002060"/>
                </a:solidFill>
                <a:latin typeface="Times New Roman" pitchFamily="18" charset="0"/>
                <a:cs typeface="Times New Roman" pitchFamily="18" charset="0"/>
              </a:rPr>
              <a:t>Following are the different </a:t>
            </a:r>
            <a:r>
              <a:rPr lang="en-IN" sz="2800" b="1" dirty="0" err="1">
                <a:solidFill>
                  <a:srgbClr val="002060"/>
                </a:solidFill>
                <a:latin typeface="Times New Roman" pitchFamily="18" charset="0"/>
                <a:cs typeface="Times New Roman" pitchFamily="18" charset="0"/>
              </a:rPr>
              <a:t>conductometric</a:t>
            </a:r>
            <a:r>
              <a:rPr lang="en-IN" sz="2800" b="1" dirty="0">
                <a:solidFill>
                  <a:srgbClr val="002060"/>
                </a:solidFill>
                <a:latin typeface="Times New Roman" pitchFamily="18" charset="0"/>
                <a:cs typeface="Times New Roman" pitchFamily="18" charset="0"/>
              </a:rPr>
              <a:t> titrations</a:t>
            </a:r>
          </a:p>
          <a:p>
            <a:pPr>
              <a:spcBef>
                <a:spcPts val="0"/>
              </a:spcBef>
              <a:buNone/>
              <a:defRPr/>
            </a:pPr>
            <a:endParaRPr lang="en-US" sz="2800" dirty="0">
              <a:latin typeface="Times New Roman" pitchFamily="18" charset="0"/>
              <a:cs typeface="Times New Roman" pitchFamily="18" charset="0"/>
            </a:endParaRPr>
          </a:p>
          <a:p>
            <a:pPr marL="457200" indent="-457200">
              <a:spcBef>
                <a:spcPts val="0"/>
              </a:spcBef>
              <a:buFont typeface="Wingdings" pitchFamily="2" charset="2"/>
              <a:buChar char="Ø"/>
              <a:defRPr/>
            </a:pPr>
            <a:r>
              <a:rPr lang="en-US" sz="2800" b="1" dirty="0">
                <a:solidFill>
                  <a:srgbClr val="FF0000"/>
                </a:solidFill>
                <a:latin typeface="Times New Roman" pitchFamily="18" charset="0"/>
                <a:cs typeface="Times New Roman" pitchFamily="18" charset="0"/>
              </a:rPr>
              <a:t>Acid-base titration</a:t>
            </a:r>
          </a:p>
          <a:p>
            <a:pPr marL="457200" indent="-457200">
              <a:spcBef>
                <a:spcPts val="0"/>
              </a:spcBef>
              <a:buFont typeface="Wingdings" pitchFamily="2" charset="2"/>
              <a:buChar char="Ø"/>
              <a:defRPr/>
            </a:pPr>
            <a:endParaRPr lang="en-US" sz="2800" b="1" dirty="0">
              <a:solidFill>
                <a:srgbClr val="FF0000"/>
              </a:solidFill>
              <a:latin typeface="Times New Roman" pitchFamily="18" charset="0"/>
              <a:cs typeface="Times New Roman" pitchFamily="18" charset="0"/>
            </a:endParaRPr>
          </a:p>
          <a:p>
            <a:pPr marL="457200" indent="-457200">
              <a:spcBef>
                <a:spcPts val="0"/>
              </a:spcBef>
              <a:buFont typeface="Wingdings" pitchFamily="2" charset="2"/>
              <a:buChar char="Ø"/>
              <a:defRPr/>
            </a:pPr>
            <a:r>
              <a:rPr lang="en-US" sz="2800" b="1" dirty="0">
                <a:solidFill>
                  <a:srgbClr val="FF0000"/>
                </a:solidFill>
                <a:latin typeface="Times New Roman" pitchFamily="18" charset="0"/>
                <a:cs typeface="Times New Roman" pitchFamily="18" charset="0"/>
              </a:rPr>
              <a:t>Precipitation titration</a:t>
            </a:r>
          </a:p>
          <a:p>
            <a:pPr marL="457200" indent="-457200">
              <a:spcBef>
                <a:spcPts val="0"/>
              </a:spcBef>
              <a:buFont typeface="Wingdings" pitchFamily="2" charset="2"/>
              <a:buChar char="Ø"/>
              <a:defRPr/>
            </a:pPr>
            <a:endParaRPr lang="en-US" sz="2800" b="1" dirty="0">
              <a:solidFill>
                <a:srgbClr val="FF0000"/>
              </a:solidFill>
              <a:latin typeface="Times New Roman" pitchFamily="18" charset="0"/>
              <a:cs typeface="Times New Roman" pitchFamily="18" charset="0"/>
            </a:endParaRPr>
          </a:p>
          <a:p>
            <a:pPr marL="457200" indent="-457200">
              <a:spcBef>
                <a:spcPts val="0"/>
              </a:spcBef>
              <a:buFont typeface="Wingdings" pitchFamily="2" charset="2"/>
              <a:buChar char="Ø"/>
              <a:defRPr/>
            </a:pPr>
            <a:r>
              <a:rPr lang="en-US" sz="2800" b="1" dirty="0">
                <a:solidFill>
                  <a:srgbClr val="FF0000"/>
                </a:solidFill>
                <a:latin typeface="Times New Roman" pitchFamily="18" charset="0"/>
                <a:cs typeface="Times New Roman" pitchFamily="18" charset="0"/>
              </a:rPr>
              <a:t>Replacement titration</a:t>
            </a:r>
          </a:p>
          <a:p>
            <a:pPr marL="457200" indent="-457200">
              <a:spcBef>
                <a:spcPts val="0"/>
              </a:spcBef>
              <a:buFont typeface="Wingdings" pitchFamily="2" charset="2"/>
              <a:buChar char="Ø"/>
              <a:defRPr/>
            </a:pPr>
            <a:endParaRPr lang="en-US" sz="2800" b="1" dirty="0">
              <a:solidFill>
                <a:srgbClr val="FF0000"/>
              </a:solidFill>
              <a:latin typeface="Times New Roman" pitchFamily="18" charset="0"/>
              <a:cs typeface="Times New Roman" pitchFamily="18" charset="0"/>
            </a:endParaRPr>
          </a:p>
          <a:p>
            <a:pPr marL="457200" indent="-457200">
              <a:spcBef>
                <a:spcPts val="0"/>
              </a:spcBef>
              <a:buFont typeface="Wingdings" pitchFamily="2" charset="2"/>
              <a:buChar char="Ø"/>
              <a:defRPr/>
            </a:pPr>
            <a:r>
              <a:rPr lang="en-US" sz="2800" b="1" dirty="0">
                <a:solidFill>
                  <a:srgbClr val="FF0000"/>
                </a:solidFill>
                <a:latin typeface="Times New Roman" pitchFamily="18" charset="0"/>
                <a:cs typeface="Times New Roman" pitchFamily="18" charset="0"/>
              </a:rPr>
              <a:t>Redox (oxidation-reduction) titration</a:t>
            </a:r>
          </a:p>
          <a:p>
            <a:pPr marL="457200" indent="-457200">
              <a:spcBef>
                <a:spcPts val="0"/>
              </a:spcBef>
              <a:buFont typeface="Wingdings" pitchFamily="2" charset="2"/>
              <a:buChar char="Ø"/>
              <a:defRPr/>
            </a:pPr>
            <a:endParaRPr lang="en-US" sz="2800" b="1" dirty="0">
              <a:solidFill>
                <a:srgbClr val="FF0000"/>
              </a:solidFill>
              <a:latin typeface="Times New Roman" pitchFamily="18" charset="0"/>
              <a:cs typeface="Times New Roman" pitchFamily="18" charset="0"/>
            </a:endParaRPr>
          </a:p>
          <a:p>
            <a:pPr marL="457200" indent="-457200">
              <a:spcBef>
                <a:spcPts val="0"/>
              </a:spcBef>
              <a:buFont typeface="Wingdings" pitchFamily="2" charset="2"/>
              <a:buChar char="Ø"/>
              <a:defRPr/>
            </a:pPr>
            <a:r>
              <a:rPr lang="en-US" sz="2800" b="1" dirty="0">
                <a:solidFill>
                  <a:srgbClr val="FF0000"/>
                </a:solidFill>
                <a:latin typeface="Times New Roman" pitchFamily="18" charset="0"/>
                <a:cs typeface="Times New Roman" pitchFamily="18" charset="0"/>
              </a:rPr>
              <a:t>Complexometric titration</a:t>
            </a:r>
            <a:endParaRPr lang="en-US" sz="2800" dirty="0">
              <a:solidFill>
                <a:srgbClr val="FF0000"/>
              </a:solidFill>
              <a:latin typeface="Times New Roman" pitchFamily="18" charset="0"/>
              <a:cs typeface="Times New Roman" pitchFamily="18" charset="0"/>
            </a:endParaRPr>
          </a:p>
          <a:p>
            <a:endParaRPr lang="en-US" dirty="0"/>
          </a:p>
        </p:txBody>
      </p:sp>
      <p:sp>
        <p:nvSpPr>
          <p:cNvPr id="4" name="Rectangle 3"/>
          <p:cNvSpPr/>
          <p:nvPr/>
        </p:nvSpPr>
        <p:spPr>
          <a:xfrm>
            <a:off x="622842" y="304800"/>
            <a:ext cx="7911558"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IN"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Conductometric titrations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458200" cy="5791200"/>
          </a:xfrm>
        </p:spPr>
        <p:txBody>
          <a:bodyPr>
            <a:normAutofit fontScale="92500" lnSpcReduction="10000"/>
          </a:bodyPr>
          <a:lstStyle/>
          <a:p>
            <a:pPr>
              <a:lnSpc>
                <a:spcPct val="150000"/>
              </a:lnSpc>
              <a:buNone/>
            </a:pPr>
            <a:r>
              <a:rPr lang="en-US" sz="2900" b="1" dirty="0">
                <a:solidFill>
                  <a:schemeClr val="tx2">
                    <a:lumMod val="75000"/>
                  </a:schemeClr>
                </a:solidFill>
                <a:latin typeface="Times New Roman" pitchFamily="18" charset="0"/>
                <a:cs typeface="Times New Roman" pitchFamily="18" charset="0"/>
              </a:rPr>
              <a:t>Factors affecting conductivity of an electrolytic solution</a:t>
            </a:r>
          </a:p>
          <a:p>
            <a:pPr algn="just">
              <a:lnSpc>
                <a:spcPct val="150000"/>
              </a:lnSpc>
            </a:pPr>
            <a:r>
              <a:rPr lang="en-US" sz="2600" u="sng" dirty="0">
                <a:solidFill>
                  <a:srgbClr val="FF0000"/>
                </a:solidFill>
                <a:latin typeface="Times New Roman" pitchFamily="18" charset="0"/>
                <a:cs typeface="Times New Roman" pitchFamily="18" charset="0"/>
              </a:rPr>
              <a:t>Number of ions per ml</a:t>
            </a:r>
            <a:r>
              <a:rPr lang="en-US" sz="2600" u="sng" dirty="0">
                <a:latin typeface="Times New Roman" pitchFamily="18" charset="0"/>
                <a:cs typeface="Times New Roman" pitchFamily="18" charset="0"/>
              </a:rPr>
              <a:t>: </a:t>
            </a:r>
            <a:r>
              <a:rPr lang="en-US" sz="2600" dirty="0">
                <a:latin typeface="Times New Roman" pitchFamily="18" charset="0"/>
                <a:cs typeface="Times New Roman" pitchFamily="18" charset="0"/>
              </a:rPr>
              <a:t>Greater the number of ions per ml in the solution, higher will be the specific conductance. At higher concentration number of ions per ml is higher.</a:t>
            </a:r>
          </a:p>
          <a:p>
            <a:pPr algn="just">
              <a:lnSpc>
                <a:spcPct val="150000"/>
              </a:lnSpc>
            </a:pPr>
            <a:r>
              <a:rPr lang="en-US" sz="2600" u="sng" dirty="0">
                <a:solidFill>
                  <a:srgbClr val="FF0000"/>
                </a:solidFill>
                <a:latin typeface="Times New Roman" pitchFamily="18" charset="0"/>
                <a:cs typeface="Times New Roman" pitchFamily="18" charset="0"/>
              </a:rPr>
              <a:t>Concentration</a:t>
            </a:r>
            <a:r>
              <a:rPr lang="en-US" sz="2600" u="sng" dirty="0">
                <a:latin typeface="Times New Roman" pitchFamily="18" charset="0"/>
                <a:cs typeface="Times New Roman" pitchFamily="18" charset="0"/>
              </a:rPr>
              <a:t>:</a:t>
            </a:r>
            <a:r>
              <a:rPr lang="en-US" sz="2600" dirty="0">
                <a:latin typeface="Times New Roman" pitchFamily="18" charset="0"/>
                <a:cs typeface="Times New Roman" pitchFamily="18" charset="0"/>
              </a:rPr>
              <a:t> at higher concentration the number of ions available for conductance is less due to low dissociation. Hence specific conductance is slightly lesser than expected. In other words, decrease in concentration leads to increased equivalence conductance although specific conductance lowers. It is due to increased number of ions.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Rectangle 4"/>
          <p:cNvSpPr/>
          <p:nvPr/>
        </p:nvSpPr>
        <p:spPr>
          <a:xfrm>
            <a:off x="622842" y="304800"/>
            <a:ext cx="7911558"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IN"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Conductometric titrations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791200"/>
          </a:xfrm>
        </p:spPr>
        <p:txBody>
          <a:bodyPr>
            <a:normAutofit/>
          </a:bodyPr>
          <a:lstStyle/>
          <a:p>
            <a:pPr>
              <a:lnSpc>
                <a:spcPct val="150000"/>
              </a:lnSpc>
              <a:buNone/>
            </a:pPr>
            <a:r>
              <a:rPr lang="en-US" sz="2700" b="1" dirty="0">
                <a:solidFill>
                  <a:schemeClr val="tx2">
                    <a:lumMod val="75000"/>
                  </a:schemeClr>
                </a:solidFill>
                <a:latin typeface="Times New Roman" pitchFamily="18" charset="0"/>
                <a:cs typeface="Times New Roman" pitchFamily="18" charset="0"/>
              </a:rPr>
              <a:t>Factors affecting conductivity of an electrolytic solution</a:t>
            </a:r>
          </a:p>
          <a:p>
            <a:pPr>
              <a:lnSpc>
                <a:spcPct val="150000"/>
              </a:lnSpc>
            </a:pPr>
            <a:r>
              <a:rPr lang="en-US" sz="2400" dirty="0">
                <a:solidFill>
                  <a:srgbClr val="FF0000"/>
                </a:solidFill>
                <a:latin typeface="Times New Roman" pitchFamily="18" charset="0"/>
                <a:cs typeface="Times New Roman" pitchFamily="18" charset="0"/>
              </a:rPr>
              <a:t>Mobility of ions</a:t>
            </a:r>
            <a:r>
              <a:rPr lang="en-US" sz="2400" dirty="0">
                <a:latin typeface="Times New Roman" pitchFamily="18" charset="0"/>
                <a:cs typeface="Times New Roman" pitchFamily="18" charset="0"/>
              </a:rPr>
              <a:t>: Small size ions have high mobility and high conducting ability.</a:t>
            </a:r>
          </a:p>
          <a:p>
            <a:pPr>
              <a:lnSpc>
                <a:spcPct val="150000"/>
              </a:lnSpc>
            </a:pPr>
            <a:r>
              <a:rPr lang="en-US" sz="2400" dirty="0">
                <a:solidFill>
                  <a:srgbClr val="FF0000"/>
                </a:solidFill>
                <a:latin typeface="Times New Roman" pitchFamily="18" charset="0"/>
                <a:cs typeface="Times New Roman" pitchFamily="18" charset="0"/>
              </a:rPr>
              <a:t>Charge on ion:</a:t>
            </a:r>
            <a:r>
              <a:rPr lang="en-US" sz="2400" dirty="0">
                <a:latin typeface="Times New Roman" pitchFamily="18" charset="0"/>
                <a:cs typeface="Times New Roman" pitchFamily="18" charset="0"/>
              </a:rPr>
              <a:t> Higher the charge on an ion greater is the conducting ability</a:t>
            </a:r>
          </a:p>
          <a:p>
            <a:pPr>
              <a:lnSpc>
                <a:spcPct val="150000"/>
              </a:lnSpc>
            </a:pPr>
            <a:r>
              <a:rPr lang="en-US" sz="2400" dirty="0">
                <a:solidFill>
                  <a:srgbClr val="FF0000"/>
                </a:solidFill>
                <a:latin typeface="Times New Roman" pitchFamily="18" charset="0"/>
                <a:cs typeface="Times New Roman" pitchFamily="18" charset="0"/>
              </a:rPr>
              <a:t>Temperature</a:t>
            </a:r>
            <a:r>
              <a:rPr lang="en-US" sz="2400" dirty="0">
                <a:latin typeface="Times New Roman" pitchFamily="18" charset="0"/>
                <a:cs typeface="Times New Roman" pitchFamily="18" charset="0"/>
              </a:rPr>
              <a:t>: At higher temperature kinetic energy of ions is more, viscosity of water is lesser and ionic interactions are less hence high conductivity.</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Rectangle 4"/>
          <p:cNvSpPr/>
          <p:nvPr/>
        </p:nvSpPr>
        <p:spPr>
          <a:xfrm>
            <a:off x="622842" y="304800"/>
            <a:ext cx="7911558"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IN"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Conductometric titrations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5100935"/>
            <a:ext cx="8001000" cy="1200329"/>
          </a:xfrm>
          <a:prstGeom prst="rect">
            <a:avLst/>
          </a:prstGeom>
          <a:noFill/>
        </p:spPr>
        <p:txBody>
          <a:bodyPr wrap="square" rtlCol="0">
            <a:spAutoFit/>
          </a:bodyPr>
          <a:lstStyle/>
          <a:p>
            <a:pPr>
              <a:lnSpc>
                <a:spcPct val="150000"/>
              </a:lnSpc>
            </a:pPr>
            <a:r>
              <a:rPr lang="en-US" sz="2400" b="1" dirty="0"/>
              <a:t>Consider titration of </a:t>
            </a:r>
            <a:r>
              <a:rPr lang="en-US" sz="2400" b="1" dirty="0" err="1"/>
              <a:t>HCl</a:t>
            </a:r>
            <a:r>
              <a:rPr lang="en-US" sz="2400" b="1" dirty="0"/>
              <a:t> with </a:t>
            </a:r>
            <a:r>
              <a:rPr lang="en-US" sz="2400" b="1" dirty="0" err="1"/>
              <a:t>NaOH</a:t>
            </a:r>
            <a:endParaRPr lang="en-US" sz="2400" b="1" dirty="0"/>
          </a:p>
          <a:p>
            <a:pPr algn="ctr">
              <a:lnSpc>
                <a:spcPct val="150000"/>
              </a:lnSpc>
            </a:pPr>
            <a:r>
              <a:rPr lang="en-US" sz="2400" b="1" dirty="0">
                <a:solidFill>
                  <a:srgbClr val="0070C0"/>
                </a:solidFill>
              </a:rPr>
              <a:t>H</a:t>
            </a:r>
            <a:r>
              <a:rPr lang="en-US" sz="2400" b="1" baseline="30000" dirty="0">
                <a:solidFill>
                  <a:srgbClr val="0070C0"/>
                </a:solidFill>
              </a:rPr>
              <a:t>+</a:t>
            </a:r>
            <a:r>
              <a:rPr lang="en-US" sz="2400" b="1" dirty="0">
                <a:solidFill>
                  <a:srgbClr val="0070C0"/>
                </a:solidFill>
              </a:rPr>
              <a:t>+ </a:t>
            </a:r>
            <a:r>
              <a:rPr lang="en-US" sz="2400" b="1" dirty="0" err="1">
                <a:solidFill>
                  <a:srgbClr val="0070C0"/>
                </a:solidFill>
              </a:rPr>
              <a:t>Cl</a:t>
            </a:r>
            <a:r>
              <a:rPr lang="en-US" sz="2400" b="1" baseline="30000" dirty="0">
                <a:solidFill>
                  <a:srgbClr val="0070C0"/>
                </a:solidFill>
              </a:rPr>
              <a:t>- </a:t>
            </a:r>
            <a:r>
              <a:rPr lang="en-US" sz="2400" b="1" dirty="0">
                <a:solidFill>
                  <a:srgbClr val="0070C0"/>
                </a:solidFill>
              </a:rPr>
              <a:t>+ Na</a:t>
            </a:r>
            <a:r>
              <a:rPr lang="en-US" sz="2400" b="1" baseline="30000" dirty="0">
                <a:solidFill>
                  <a:srgbClr val="0070C0"/>
                </a:solidFill>
              </a:rPr>
              <a:t>+</a:t>
            </a:r>
            <a:r>
              <a:rPr lang="en-US" sz="2400" b="1" dirty="0">
                <a:solidFill>
                  <a:srgbClr val="0070C0"/>
                </a:solidFill>
              </a:rPr>
              <a:t> + </a:t>
            </a:r>
            <a:r>
              <a:rPr lang="en-US" sz="2400" b="1" baseline="30000" dirty="0">
                <a:solidFill>
                  <a:srgbClr val="0070C0"/>
                </a:solidFill>
              </a:rPr>
              <a:t>-</a:t>
            </a:r>
            <a:r>
              <a:rPr lang="en-US" sz="2400" b="1" dirty="0">
                <a:solidFill>
                  <a:srgbClr val="0070C0"/>
                </a:solidFill>
              </a:rPr>
              <a:t>OH                     Na</a:t>
            </a:r>
            <a:r>
              <a:rPr lang="en-US" sz="2400" b="1" baseline="30000" dirty="0">
                <a:solidFill>
                  <a:srgbClr val="0070C0"/>
                </a:solidFill>
              </a:rPr>
              <a:t>+</a:t>
            </a:r>
            <a:r>
              <a:rPr lang="en-US" sz="2400" b="1" dirty="0">
                <a:solidFill>
                  <a:srgbClr val="0070C0"/>
                </a:solidFill>
              </a:rPr>
              <a:t> + </a:t>
            </a:r>
            <a:r>
              <a:rPr lang="en-US" sz="2400" b="1" dirty="0" err="1">
                <a:solidFill>
                  <a:srgbClr val="0070C0"/>
                </a:solidFill>
              </a:rPr>
              <a:t>Cl</a:t>
            </a:r>
            <a:r>
              <a:rPr lang="en-US" sz="2400" b="1" baseline="30000" dirty="0">
                <a:solidFill>
                  <a:srgbClr val="0070C0"/>
                </a:solidFill>
              </a:rPr>
              <a:t>- </a:t>
            </a:r>
            <a:r>
              <a:rPr lang="en-US" sz="2400" b="1" dirty="0">
                <a:solidFill>
                  <a:srgbClr val="0070C0"/>
                </a:solidFill>
              </a:rPr>
              <a:t>+ H</a:t>
            </a:r>
            <a:r>
              <a:rPr lang="en-US" sz="2400" b="1" baseline="-25000" dirty="0">
                <a:solidFill>
                  <a:srgbClr val="0070C0"/>
                </a:solidFill>
              </a:rPr>
              <a:t>2</a:t>
            </a:r>
            <a:r>
              <a:rPr lang="en-US" sz="2400" b="1" dirty="0">
                <a:solidFill>
                  <a:srgbClr val="0070C0"/>
                </a:solidFill>
              </a:rPr>
              <a:t>O</a:t>
            </a:r>
          </a:p>
        </p:txBody>
      </p:sp>
      <p:pic>
        <p:nvPicPr>
          <p:cNvPr id="1027" name="Picture 3"/>
          <p:cNvPicPr>
            <a:picLocks noChangeAspect="1" noChangeArrowheads="1"/>
          </p:cNvPicPr>
          <p:nvPr/>
        </p:nvPicPr>
        <p:blipFill>
          <a:blip r:embed="rId2"/>
          <a:srcRect/>
          <a:stretch>
            <a:fillRect/>
          </a:stretch>
        </p:blipFill>
        <p:spPr bwMode="auto">
          <a:xfrm>
            <a:off x="1828800" y="1849022"/>
            <a:ext cx="5267325" cy="3332578"/>
          </a:xfrm>
          <a:prstGeom prst="rect">
            <a:avLst/>
          </a:prstGeom>
          <a:noFill/>
          <a:ln w="9525">
            <a:noFill/>
            <a:miter lim="800000"/>
            <a:headEnd/>
            <a:tailEnd/>
          </a:ln>
          <a:effectLst/>
        </p:spPr>
      </p:pic>
      <p:sp>
        <p:nvSpPr>
          <p:cNvPr id="8" name="Rectangle 7"/>
          <p:cNvSpPr/>
          <p:nvPr/>
        </p:nvSpPr>
        <p:spPr>
          <a:xfrm>
            <a:off x="609600" y="304800"/>
            <a:ext cx="8077200"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Strong Acid-Strong Base Titration</a:t>
            </a:r>
          </a:p>
        </p:txBody>
      </p:sp>
      <p:cxnSp>
        <p:nvCxnSpPr>
          <p:cNvPr id="10" name="Straight Arrow Connector 9"/>
          <p:cNvCxnSpPr/>
          <p:nvPr/>
        </p:nvCxnSpPr>
        <p:spPr>
          <a:xfrm>
            <a:off x="4343400" y="6019800"/>
            <a:ext cx="1143000" cy="158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143000"/>
            <a:ext cx="8001000" cy="6001643"/>
          </a:xfrm>
          <a:prstGeom prst="rect">
            <a:avLst/>
          </a:prstGeom>
          <a:noFill/>
        </p:spPr>
        <p:txBody>
          <a:bodyPr wrap="square" rtlCol="0">
            <a:spAutoFit/>
          </a:bodyPr>
          <a:lstStyle/>
          <a:p>
            <a:pPr>
              <a:lnSpc>
                <a:spcPct val="150000"/>
              </a:lnSpc>
            </a:pPr>
            <a:r>
              <a:rPr lang="en-US" sz="2400" u="sng" dirty="0">
                <a:solidFill>
                  <a:srgbClr val="FF0000"/>
                </a:solidFill>
              </a:rPr>
              <a:t>Strong acid </a:t>
            </a:r>
            <a:r>
              <a:rPr lang="en-US" sz="2400" u="sng" dirty="0"/>
              <a:t>VS</a:t>
            </a:r>
            <a:r>
              <a:rPr lang="en-US" sz="2400" u="sng" dirty="0">
                <a:solidFill>
                  <a:srgbClr val="FF0000"/>
                </a:solidFill>
              </a:rPr>
              <a:t> Strong Base Titration</a:t>
            </a:r>
          </a:p>
          <a:p>
            <a:pPr algn="just">
              <a:lnSpc>
                <a:spcPct val="150000"/>
              </a:lnSpc>
            </a:pPr>
            <a:r>
              <a:rPr lang="en-US" sz="2400" b="1" dirty="0"/>
              <a:t>(</a:t>
            </a:r>
            <a:r>
              <a:rPr lang="en-US" sz="2400" b="1" dirty="0" err="1"/>
              <a:t>HCl</a:t>
            </a:r>
            <a:r>
              <a:rPr lang="en-US" sz="2400" b="1" dirty="0"/>
              <a:t> with </a:t>
            </a:r>
            <a:r>
              <a:rPr lang="en-US" sz="2400" b="1" dirty="0" err="1"/>
              <a:t>NaOH</a:t>
            </a:r>
            <a:r>
              <a:rPr lang="en-US" sz="2400" b="1" dirty="0"/>
              <a:t>)</a:t>
            </a:r>
            <a:endParaRPr lang="en-US" sz="2400" dirty="0"/>
          </a:p>
          <a:p>
            <a:pPr marL="361950" indent="-361950" algn="just">
              <a:lnSpc>
                <a:spcPct val="150000"/>
              </a:lnSpc>
              <a:buFont typeface="Arial" pitchFamily="34" charset="0"/>
              <a:buChar char="•"/>
            </a:pPr>
            <a:r>
              <a:rPr lang="en-US" sz="2400" dirty="0"/>
              <a:t>In  this titration </a:t>
            </a:r>
            <a:r>
              <a:rPr lang="en-US" sz="2400" dirty="0" err="1"/>
              <a:t>HCl</a:t>
            </a:r>
            <a:r>
              <a:rPr lang="en-US" sz="2400" dirty="0"/>
              <a:t> is taken in conical flask and burette is filled with standard </a:t>
            </a:r>
            <a:r>
              <a:rPr lang="en-US" sz="2400" dirty="0" err="1"/>
              <a:t>NaOH</a:t>
            </a:r>
            <a:r>
              <a:rPr lang="en-US" sz="2400" dirty="0"/>
              <a:t> solution.</a:t>
            </a:r>
          </a:p>
          <a:p>
            <a:pPr marL="447675" indent="-447675" algn="just">
              <a:lnSpc>
                <a:spcPct val="150000"/>
              </a:lnSpc>
              <a:buFont typeface="Arial" pitchFamily="34" charset="0"/>
              <a:buChar char="•"/>
            </a:pPr>
            <a:r>
              <a:rPr lang="en-US" sz="2400" dirty="0"/>
              <a:t>Initially the conductance is high due to the presence of highly mobile hydrogen ions. </a:t>
            </a:r>
          </a:p>
          <a:p>
            <a:pPr marL="447675" indent="-447675" algn="just">
              <a:lnSpc>
                <a:spcPct val="150000"/>
              </a:lnSpc>
              <a:buFont typeface="Arial" pitchFamily="34" charset="0"/>
              <a:buChar char="•"/>
            </a:pPr>
            <a:r>
              <a:rPr lang="en-US" sz="2400" dirty="0"/>
              <a:t>When the base is added, the conductance falls due to the replacement of high mobile hydrogen ions by the added low mobile </a:t>
            </a:r>
            <a:r>
              <a:rPr lang="en-US" sz="2400" dirty="0" err="1"/>
              <a:t>cation</a:t>
            </a:r>
            <a:r>
              <a:rPr lang="en-US" sz="2400" dirty="0"/>
              <a:t> (Na</a:t>
            </a:r>
            <a:r>
              <a:rPr lang="en-US" sz="2400" baseline="30000" dirty="0"/>
              <a:t>+</a:t>
            </a:r>
            <a:r>
              <a:rPr lang="en-US" sz="2400" dirty="0"/>
              <a:t>). </a:t>
            </a:r>
          </a:p>
          <a:p>
            <a:pPr>
              <a:lnSpc>
                <a:spcPct val="150000"/>
              </a:lnSpc>
            </a:pPr>
            <a:endParaRPr lang="en-US" sz="2400" dirty="0"/>
          </a:p>
          <a:p>
            <a:endParaRPr lang="en-US" sz="2400" dirty="0"/>
          </a:p>
        </p:txBody>
      </p:sp>
      <p:sp>
        <p:nvSpPr>
          <p:cNvPr id="6" name="Rectangle 5"/>
          <p:cNvSpPr/>
          <p:nvPr/>
        </p:nvSpPr>
        <p:spPr>
          <a:xfrm>
            <a:off x="609600" y="304800"/>
            <a:ext cx="8077200"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Strong Acid-Strong Base Titration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105555"/>
            <a:ext cx="8077200" cy="5447645"/>
          </a:xfrm>
          <a:prstGeom prst="rect">
            <a:avLst/>
          </a:prstGeom>
          <a:noFill/>
        </p:spPr>
        <p:txBody>
          <a:bodyPr wrap="square" rtlCol="0">
            <a:spAutoFit/>
          </a:bodyPr>
          <a:lstStyle/>
          <a:p>
            <a:pPr>
              <a:lnSpc>
                <a:spcPct val="150000"/>
              </a:lnSpc>
            </a:pPr>
            <a:r>
              <a:rPr lang="en-US" sz="2400" u="sng" dirty="0">
                <a:solidFill>
                  <a:srgbClr val="FF0000"/>
                </a:solidFill>
              </a:rPr>
              <a:t>Strong acid </a:t>
            </a:r>
            <a:r>
              <a:rPr lang="en-US" sz="2400" u="sng" dirty="0"/>
              <a:t>VS</a:t>
            </a:r>
            <a:r>
              <a:rPr lang="en-US" sz="2400" u="sng" dirty="0">
                <a:solidFill>
                  <a:srgbClr val="FF0000"/>
                </a:solidFill>
              </a:rPr>
              <a:t> Strong Base Titration</a:t>
            </a:r>
            <a:endParaRPr lang="en-US" sz="2400" dirty="0"/>
          </a:p>
          <a:p>
            <a:pPr marL="361950" indent="-361950" algn="just">
              <a:lnSpc>
                <a:spcPct val="150000"/>
              </a:lnSpc>
              <a:buFont typeface="Arial" pitchFamily="34" charset="0"/>
              <a:buChar char="•"/>
            </a:pPr>
            <a:r>
              <a:rPr lang="en-US" sz="2400" dirty="0"/>
              <a:t>As H+ ions react with OH</a:t>
            </a:r>
            <a:r>
              <a:rPr lang="en-US" sz="2400" baseline="30000" dirty="0"/>
              <a:t>− </a:t>
            </a:r>
            <a:r>
              <a:rPr lang="en-US" sz="2400" dirty="0"/>
              <a:t>ions to form water molecule. This decrease in the conductance.</a:t>
            </a:r>
          </a:p>
          <a:p>
            <a:pPr marL="361950" indent="-361950" algn="just">
              <a:lnSpc>
                <a:spcPct val="150000"/>
              </a:lnSpc>
              <a:buFont typeface="Arial" pitchFamily="34" charset="0"/>
              <a:buChar char="•"/>
            </a:pPr>
            <a:r>
              <a:rPr lang="en-US" sz="2400" dirty="0"/>
              <a:t>This decrease in the conductance continues till the equivalence point.</a:t>
            </a:r>
          </a:p>
          <a:p>
            <a:pPr marL="361950" indent="-361950" algn="just">
              <a:lnSpc>
                <a:spcPct val="150000"/>
              </a:lnSpc>
              <a:buFont typeface="Arial" pitchFamily="34" charset="0"/>
              <a:buChar char="•"/>
            </a:pPr>
            <a:r>
              <a:rPr lang="en-US" sz="2400" dirty="0"/>
              <a:t>At the equivalence point, the solution contains only </a:t>
            </a:r>
            <a:r>
              <a:rPr lang="en-US" sz="2400" dirty="0" err="1"/>
              <a:t>NaCl</a:t>
            </a:r>
            <a:r>
              <a:rPr lang="en-US" sz="2400" dirty="0"/>
              <a:t>. </a:t>
            </a:r>
          </a:p>
          <a:p>
            <a:pPr marL="361950" indent="-361950" algn="just">
              <a:lnSpc>
                <a:spcPct val="150000"/>
              </a:lnSpc>
              <a:buFont typeface="Arial" pitchFamily="34" charset="0"/>
              <a:buChar char="•"/>
            </a:pPr>
            <a:r>
              <a:rPr lang="en-US" sz="2400" dirty="0"/>
              <a:t>After the equivalence point excess </a:t>
            </a:r>
            <a:r>
              <a:rPr lang="en-US" sz="2400" dirty="0" err="1"/>
              <a:t>NaOH</a:t>
            </a:r>
            <a:r>
              <a:rPr lang="en-US" sz="2400" dirty="0"/>
              <a:t> is added and hence the conductance increases.</a:t>
            </a:r>
          </a:p>
          <a:p>
            <a:pPr marL="361950" indent="-361950" algn="just">
              <a:lnSpc>
                <a:spcPct val="150000"/>
              </a:lnSpc>
              <a:buFont typeface="Arial" pitchFamily="34" charset="0"/>
              <a:buChar char="•"/>
            </a:pPr>
            <a:r>
              <a:rPr lang="en-US" sz="2400" dirty="0"/>
              <a:t>It is due to the large conductivity of OH- ions.</a:t>
            </a:r>
          </a:p>
          <a:p>
            <a:endParaRPr lang="en-US" sz="2400" dirty="0"/>
          </a:p>
        </p:txBody>
      </p:sp>
      <p:sp>
        <p:nvSpPr>
          <p:cNvPr id="6" name="Rectangle 5"/>
          <p:cNvSpPr/>
          <p:nvPr/>
        </p:nvSpPr>
        <p:spPr>
          <a:xfrm>
            <a:off x="609600" y="304800"/>
            <a:ext cx="8077200"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Strong Acid-Strong Base Titration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143000"/>
            <a:ext cx="8077200" cy="5447645"/>
          </a:xfrm>
          <a:prstGeom prst="rect">
            <a:avLst/>
          </a:prstGeom>
          <a:noFill/>
        </p:spPr>
        <p:txBody>
          <a:bodyPr wrap="square" rtlCol="0">
            <a:spAutoFit/>
          </a:bodyPr>
          <a:lstStyle/>
          <a:p>
            <a:pPr>
              <a:lnSpc>
                <a:spcPct val="150000"/>
              </a:lnSpc>
            </a:pPr>
            <a:r>
              <a:rPr lang="en-US" sz="2400" u="sng" dirty="0">
                <a:solidFill>
                  <a:srgbClr val="FF0000"/>
                </a:solidFill>
              </a:rPr>
              <a:t>Strong acid </a:t>
            </a:r>
            <a:r>
              <a:rPr lang="en-US" sz="2400" u="sng" dirty="0"/>
              <a:t>VS</a:t>
            </a:r>
            <a:r>
              <a:rPr lang="en-US" sz="2400" u="sng" dirty="0">
                <a:solidFill>
                  <a:srgbClr val="FF0000"/>
                </a:solidFill>
              </a:rPr>
              <a:t> Strong Base Titration</a:t>
            </a:r>
          </a:p>
          <a:p>
            <a:pPr marL="361950" indent="-361950" algn="just">
              <a:lnSpc>
                <a:spcPct val="150000"/>
              </a:lnSpc>
              <a:buFont typeface="Arial" pitchFamily="34" charset="0"/>
              <a:buChar char="•"/>
            </a:pPr>
            <a:r>
              <a:rPr lang="en-US" sz="2400" dirty="0"/>
              <a:t>In the figure AB curve indicates decrease in conductance due to addition of </a:t>
            </a:r>
            <a:r>
              <a:rPr lang="en-US" sz="2400" dirty="0" err="1"/>
              <a:t>NaOH</a:t>
            </a:r>
            <a:r>
              <a:rPr lang="en-US" sz="2400" dirty="0"/>
              <a:t>, point B indicates equivalence point.</a:t>
            </a:r>
          </a:p>
          <a:p>
            <a:pPr marL="361950" indent="-361950" algn="just">
              <a:lnSpc>
                <a:spcPct val="150000"/>
              </a:lnSpc>
              <a:buFont typeface="Arial" pitchFamily="34" charset="0"/>
              <a:buChar char="•"/>
            </a:pPr>
            <a:r>
              <a:rPr lang="en-US" sz="2400" dirty="0"/>
              <a:t> while Curve BC indicates increase in conductance due to addition of excess </a:t>
            </a:r>
            <a:r>
              <a:rPr lang="en-US" sz="2400" dirty="0" err="1"/>
              <a:t>NaOH</a:t>
            </a:r>
            <a:r>
              <a:rPr lang="en-US" sz="2400" dirty="0"/>
              <a:t> after neutralization.</a:t>
            </a:r>
          </a:p>
          <a:p>
            <a:pPr marL="361950" indent="-361950" algn="just">
              <a:lnSpc>
                <a:spcPct val="150000"/>
              </a:lnSpc>
              <a:buFont typeface="Arial" pitchFamily="34" charset="0"/>
              <a:buChar char="•"/>
            </a:pPr>
            <a:r>
              <a:rPr lang="en-US" sz="2400" dirty="0"/>
              <a:t>Hence by knowing equivalence point strength of acid/base can be calculated by using formula,</a:t>
            </a:r>
          </a:p>
          <a:p>
            <a:pPr marL="1733550" lvl="3" indent="-361950" algn="just">
              <a:lnSpc>
                <a:spcPct val="150000"/>
              </a:lnSpc>
            </a:pPr>
            <a:r>
              <a:rPr lang="en-IN" sz="2400" dirty="0"/>
              <a:t>			N</a:t>
            </a:r>
            <a:r>
              <a:rPr lang="en-IN" sz="2400" baseline="-25000" dirty="0"/>
              <a:t>1</a:t>
            </a:r>
            <a:r>
              <a:rPr lang="en-IN" sz="2400" dirty="0"/>
              <a:t>V</a:t>
            </a:r>
            <a:r>
              <a:rPr lang="en-IN" sz="2400" baseline="-25000" dirty="0"/>
              <a:t>1</a:t>
            </a:r>
            <a:r>
              <a:rPr lang="en-IN" sz="2400" dirty="0"/>
              <a:t> = N</a:t>
            </a:r>
            <a:r>
              <a:rPr lang="en-IN" sz="2400" baseline="-25000" dirty="0"/>
              <a:t>2</a:t>
            </a:r>
            <a:r>
              <a:rPr lang="en-IN" sz="2400" dirty="0"/>
              <a:t>V</a:t>
            </a:r>
            <a:r>
              <a:rPr lang="en-IN" sz="2400" baseline="-25000" dirty="0"/>
              <a:t>2</a:t>
            </a:r>
            <a:endParaRPr lang="en-US" sz="2400" baseline="-25000" dirty="0"/>
          </a:p>
          <a:p>
            <a:pPr>
              <a:lnSpc>
                <a:spcPct val="150000"/>
              </a:lnSpc>
            </a:pPr>
            <a:endParaRPr lang="en-US" sz="2400" dirty="0"/>
          </a:p>
          <a:p>
            <a:endParaRPr lang="en-US" sz="2400" dirty="0"/>
          </a:p>
        </p:txBody>
      </p:sp>
      <p:sp>
        <p:nvSpPr>
          <p:cNvPr id="6" name="Rectangle 5"/>
          <p:cNvSpPr/>
          <p:nvPr/>
        </p:nvSpPr>
        <p:spPr>
          <a:xfrm>
            <a:off x="609600" y="304800"/>
            <a:ext cx="8077200" cy="707886"/>
          </a:xfrm>
          <a:prstGeom prst="rect">
            <a:avLst/>
          </a:prstGeom>
        </p:spPr>
        <p:style>
          <a:lnRef idx="0">
            <a:scrgbClr r="0" g="0" b="0"/>
          </a:lnRef>
          <a:fillRef idx="1003">
            <a:schemeClr val="dk2"/>
          </a:fillRef>
          <a:effectRef idx="0">
            <a:scrgbClr r="0" g="0" b="0"/>
          </a:effectRef>
          <a:fontRef idx="major"/>
        </p:style>
        <p:txBody>
          <a:bodyPr wrap="square" lIns="91440" tIns="45720" rIns="91440" bIns="45720">
            <a:spAutoFit/>
          </a:bodyPr>
          <a:lstStyle/>
          <a:p>
            <a:pPr algn="ctr"/>
            <a:r>
              <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Strong Acid-Strong Base Titration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542</Words>
  <Application>Microsoft Office PowerPoint</Application>
  <PresentationFormat>On-screen Show (4:3)</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Conductometric Titrations</dc:title>
  <dc:creator>Guest</dc:creator>
  <cp:lastModifiedBy>Dr. Prashant Umape</cp:lastModifiedBy>
  <cp:revision>618</cp:revision>
  <dcterms:created xsi:type="dcterms:W3CDTF">2018-03-06T11:19:17Z</dcterms:created>
  <dcterms:modified xsi:type="dcterms:W3CDTF">2024-12-29T14:34:26Z</dcterms:modified>
</cp:coreProperties>
</file>