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5" r:id="rId4"/>
    <p:sldId id="266" r:id="rId5"/>
    <p:sldId id="263" r:id="rId6"/>
    <p:sldId id="268" r:id="rId7"/>
    <p:sldId id="267" r:id="rId8"/>
    <p:sldId id="26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94660"/>
  </p:normalViewPr>
  <p:slideViewPr>
    <p:cSldViewPr>
      <p:cViewPr varScale="1">
        <p:scale>
          <a:sx n="78" d="100"/>
          <a:sy n="78" d="100"/>
        </p:scale>
        <p:origin x="1507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AA36-5D5F-4A6A-A2B6-16B46DE1CE0E}" type="datetimeFigureOut">
              <a:rPr lang="en-IN" smtClean="0"/>
              <a:pPr/>
              <a:t>02-11-2023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2803-8A86-4937-BE04-3B50BD8940A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AA36-5D5F-4A6A-A2B6-16B46DE1CE0E}" type="datetimeFigureOut">
              <a:rPr lang="en-IN" smtClean="0"/>
              <a:pPr/>
              <a:t>02-11-2023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2803-8A86-4937-BE04-3B50BD8940A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AA36-5D5F-4A6A-A2B6-16B46DE1CE0E}" type="datetimeFigureOut">
              <a:rPr lang="en-IN" smtClean="0"/>
              <a:pPr/>
              <a:t>02-11-2023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2803-8A86-4937-BE04-3B50BD8940A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AA36-5D5F-4A6A-A2B6-16B46DE1CE0E}" type="datetimeFigureOut">
              <a:rPr lang="en-IN" smtClean="0"/>
              <a:pPr/>
              <a:t>02-11-2023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2803-8A86-4937-BE04-3B50BD8940A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AA36-5D5F-4A6A-A2B6-16B46DE1CE0E}" type="datetimeFigureOut">
              <a:rPr lang="en-IN" smtClean="0"/>
              <a:pPr/>
              <a:t>02-11-2023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2803-8A86-4937-BE04-3B50BD8940A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AA36-5D5F-4A6A-A2B6-16B46DE1CE0E}" type="datetimeFigureOut">
              <a:rPr lang="en-IN" smtClean="0"/>
              <a:pPr/>
              <a:t>02-11-2023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2803-8A86-4937-BE04-3B50BD8940A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AA36-5D5F-4A6A-A2B6-16B46DE1CE0E}" type="datetimeFigureOut">
              <a:rPr lang="en-IN" smtClean="0"/>
              <a:pPr/>
              <a:t>02-11-2023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2803-8A86-4937-BE04-3B50BD8940A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AA36-5D5F-4A6A-A2B6-16B46DE1CE0E}" type="datetimeFigureOut">
              <a:rPr lang="en-IN" smtClean="0"/>
              <a:pPr/>
              <a:t>02-11-2023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2803-8A86-4937-BE04-3B50BD8940A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AA36-5D5F-4A6A-A2B6-16B46DE1CE0E}" type="datetimeFigureOut">
              <a:rPr lang="en-IN" smtClean="0"/>
              <a:pPr/>
              <a:t>02-11-2023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2803-8A86-4937-BE04-3B50BD8940A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AA36-5D5F-4A6A-A2B6-16B46DE1CE0E}" type="datetimeFigureOut">
              <a:rPr lang="en-IN" smtClean="0"/>
              <a:pPr/>
              <a:t>02-11-2023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2803-8A86-4937-BE04-3B50BD8940A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AA36-5D5F-4A6A-A2B6-16B46DE1CE0E}" type="datetimeFigureOut">
              <a:rPr lang="en-IN" smtClean="0"/>
              <a:pPr/>
              <a:t>02-11-2023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2803-8A86-4937-BE04-3B50BD8940A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5AA36-5D5F-4A6A-A2B6-16B46DE1CE0E}" type="datetimeFigureOut">
              <a:rPr lang="en-IN" smtClean="0"/>
              <a:pPr/>
              <a:t>02-11-2023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72803-8A86-4937-BE04-3B50BD8940A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eaching.shu.ac.uk/hwb/chemistry/tutorials/molspec/uvvisab1.ht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4340696"/>
            <a:ext cx="8280920" cy="1752600"/>
          </a:xfrm>
        </p:spPr>
        <p:txBody>
          <a:bodyPr/>
          <a:lstStyle/>
          <a:p>
            <a:r>
              <a:rPr lang="en-US" dirty="0"/>
              <a:t>Department of Applied Science</a:t>
            </a:r>
          </a:p>
          <a:p>
            <a:r>
              <a:rPr lang="en-US" dirty="0"/>
              <a:t>Pune Institute of Computer Technology, Pune</a:t>
            </a:r>
          </a:p>
        </p:txBody>
      </p:sp>
      <p:sp>
        <p:nvSpPr>
          <p:cNvPr id="4" name="Rectangle 3"/>
          <p:cNvSpPr/>
          <p:nvPr/>
        </p:nvSpPr>
        <p:spPr>
          <a:xfrm>
            <a:off x="556806" y="2420888"/>
            <a:ext cx="8030404" cy="227754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 prst="relaxedInset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8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srgbClr val="C00000">
                      <a:alpha val="50000"/>
                    </a:srgbClr>
                  </a:innerShdw>
                </a:effectLst>
              </a:rPr>
              <a:t>Spectroscopic Techniques</a:t>
            </a:r>
          </a:p>
          <a:p>
            <a:pPr algn="ctr"/>
            <a:r>
              <a:rPr 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srgbClr val="C00000">
                      <a:alpha val="50000"/>
                    </a:srgbClr>
                  </a:innerShdw>
                </a:effectLst>
              </a:rPr>
              <a:t>Topic: Theory of Electronic Transition</a:t>
            </a:r>
            <a:endParaRPr 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srgbClr val="C00000">
                    <a:alpha val="50000"/>
                  </a:srgbClr>
                </a:innerShdw>
              </a:effectLst>
            </a:endParaRPr>
          </a:p>
          <a:p>
            <a:pPr algn="ctr"/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srgbClr val="C00000">
                    <a:alpha val="50000"/>
                  </a:srgbClr>
                </a:inn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52600" y="1052736"/>
            <a:ext cx="5486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Footlight MT Light" pitchFamily="18" charset="0"/>
              </a:rPr>
              <a:t>Engineering Chemistry</a:t>
            </a:r>
          </a:p>
          <a:p>
            <a:pPr algn="ctr"/>
            <a:r>
              <a:rPr lang="en-US" sz="3200" b="1" dirty="0">
                <a:latin typeface="Footlight MT Light" pitchFamily="18" charset="0"/>
              </a:rPr>
              <a:t>Unit V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864" y="-99392"/>
            <a:ext cx="8229600" cy="1143000"/>
          </a:xfrm>
        </p:spPr>
        <p:txBody>
          <a:bodyPr/>
          <a:lstStyle/>
          <a:p>
            <a: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srgbClr val="C00000">
                      <a:alpha val="50000"/>
                    </a:srgbClr>
                  </a:innerShdw>
                </a:effectLst>
              </a:rPr>
              <a:t>Theory of electronic transition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88632"/>
          </a:xfrm>
        </p:spPr>
        <p:txBody>
          <a:bodyPr>
            <a:normAutofit fontScale="92500"/>
          </a:bodyPr>
          <a:lstStyle/>
          <a:p>
            <a:r>
              <a:rPr lang="en-IN" dirty="0"/>
              <a:t>Types of Electrons in a molecule:</a:t>
            </a:r>
          </a:p>
          <a:p>
            <a:pPr lvl="1">
              <a:lnSpc>
                <a:spcPct val="150000"/>
              </a:lnSpc>
            </a:pPr>
            <a:r>
              <a:rPr lang="en-IN" b="1" dirty="0">
                <a:sym typeface="Symbol"/>
              </a:rPr>
              <a:t> (sigma)electrons</a:t>
            </a:r>
            <a:r>
              <a:rPr lang="en-IN" dirty="0">
                <a:sym typeface="Symbol"/>
              </a:rPr>
              <a:t>: Electrons involved in sigma bond.</a:t>
            </a:r>
          </a:p>
          <a:p>
            <a:pPr lvl="1">
              <a:lnSpc>
                <a:spcPct val="150000"/>
              </a:lnSpc>
            </a:pPr>
            <a:r>
              <a:rPr lang="en-IN" b="1" dirty="0">
                <a:sym typeface="Symbol"/>
              </a:rPr>
              <a:t> (pi) electrons</a:t>
            </a:r>
            <a:r>
              <a:rPr lang="en-IN" dirty="0">
                <a:sym typeface="Symbol"/>
              </a:rPr>
              <a:t>: Electrons : Electrons involved in  (pi) bond.</a:t>
            </a:r>
          </a:p>
          <a:p>
            <a:pPr lvl="1">
              <a:lnSpc>
                <a:spcPct val="150000"/>
              </a:lnSpc>
            </a:pPr>
            <a:r>
              <a:rPr lang="en-IN" b="1" dirty="0">
                <a:sym typeface="Symbol"/>
              </a:rPr>
              <a:t>n (non-bonding) electrons</a:t>
            </a:r>
            <a:r>
              <a:rPr lang="en-IN" dirty="0">
                <a:sym typeface="Symbol"/>
              </a:rPr>
              <a:t>: Electrons  from the outer shell, which are paired and unshared are called as non-bonding electrons. These electrons belongs to hetero atoms like oxygen, nitrogen. They are also called as lone pair of electrons.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srgbClr val="C00000">
                      <a:alpha val="50000"/>
                    </a:srgbClr>
                  </a:innerShdw>
                </a:effectLst>
              </a:rPr>
              <a:t>Theory of electronic transition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IN" sz="2400" dirty="0"/>
              <a:t>Electrons in a molecule possess discrete energy levels like rotational, vibrational and electronic excitation.</a:t>
            </a:r>
          </a:p>
          <a:p>
            <a:pPr algn="just">
              <a:lnSpc>
                <a:spcPct val="150000"/>
              </a:lnSpc>
            </a:pPr>
            <a:r>
              <a:rPr lang="en-IN" sz="2400" dirty="0"/>
              <a:t>The energy of UV-Visible radiation belongs to electronic excitation, hence </a:t>
            </a:r>
            <a:r>
              <a:rPr lang="en-IN" sz="2400" b="1" dirty="0"/>
              <a:t>when a molecule is irradiated with UV-Visible light then it leads to excitation of electrons from bonding or non bonding molecular orbital (low energy) to anti-bonding (high energy level).</a:t>
            </a:r>
          </a:p>
          <a:p>
            <a:pPr algn="just">
              <a:lnSpc>
                <a:spcPct val="150000"/>
              </a:lnSpc>
            </a:pPr>
            <a:r>
              <a:rPr lang="en-IN" sz="2400" dirty="0"/>
              <a:t>The bonding molecular </a:t>
            </a:r>
            <a:r>
              <a:rPr lang="en-IN" sz="2400" dirty="0" err="1"/>
              <a:t>orbitals</a:t>
            </a:r>
            <a:r>
              <a:rPr lang="en-IN" sz="2400" dirty="0"/>
              <a:t> are </a:t>
            </a:r>
            <a:r>
              <a:rPr lang="en-IN" sz="2400" dirty="0">
                <a:sym typeface="Symbol"/>
              </a:rPr>
              <a:t> and 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sym typeface="Symbol"/>
              </a:rPr>
              <a:t>The non-bonding molecular orbital is n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sym typeface="Symbol"/>
              </a:rPr>
              <a:t>The </a:t>
            </a:r>
            <a:r>
              <a:rPr lang="en-IN" sz="2400" dirty="0" err="1">
                <a:sym typeface="Symbol"/>
              </a:rPr>
              <a:t>antibonding</a:t>
            </a:r>
            <a:r>
              <a:rPr lang="en-IN" sz="2400" dirty="0">
                <a:sym typeface="Symbol"/>
              </a:rPr>
              <a:t> </a:t>
            </a:r>
            <a:r>
              <a:rPr lang="en-IN" sz="2400" dirty="0"/>
              <a:t>molecular </a:t>
            </a:r>
            <a:r>
              <a:rPr lang="en-IN" sz="2400" dirty="0" err="1"/>
              <a:t>orbitals</a:t>
            </a:r>
            <a:r>
              <a:rPr lang="en-IN" sz="2400" dirty="0"/>
              <a:t> are </a:t>
            </a:r>
            <a:r>
              <a:rPr lang="en-IN" sz="2400" dirty="0">
                <a:sym typeface="Symbol"/>
              </a:rPr>
              <a:t>*and *</a:t>
            </a:r>
            <a:endParaRPr lang="en-I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srgbClr val="C00000">
                      <a:alpha val="50000"/>
                    </a:srgbClr>
                  </a:innerShdw>
                </a:effectLst>
              </a:rPr>
              <a:t>Theory of electronic transition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340768"/>
            <a:ext cx="8426131" cy="4343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648072" y="5949280"/>
            <a:ext cx="7452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Source of image: https://teaching.shu.ac.uk/hwb/chemistry/tutorials/molspec/uvvisab1.htm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srgbClr val="C00000">
                      <a:alpha val="50000"/>
                    </a:srgbClr>
                  </a:innerShdw>
                </a:effectLst>
              </a:rPr>
              <a:t>Theory of electronic transition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512" y="1052736"/>
            <a:ext cx="8712968" cy="5805264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Types of electronic transitions</a:t>
            </a:r>
          </a:p>
          <a:p>
            <a:pPr>
              <a:lnSpc>
                <a:spcPct val="150000"/>
              </a:lnSpc>
            </a:pPr>
            <a:r>
              <a:rPr lang="en-IN" dirty="0">
                <a:sym typeface="Symbol"/>
              </a:rPr>
              <a:t>- *</a:t>
            </a:r>
            <a:r>
              <a:rPr lang="en-IN" sz="2400" dirty="0">
                <a:sym typeface="Symbol"/>
              </a:rPr>
              <a:t>=</a:t>
            </a:r>
            <a:r>
              <a:rPr lang="en-IN" dirty="0">
                <a:sym typeface="Symbol"/>
              </a:rPr>
              <a:t> </a:t>
            </a:r>
            <a:r>
              <a:rPr lang="en-IN" sz="2400" dirty="0">
                <a:sym typeface="Symbol"/>
              </a:rPr>
              <a:t>The excitation of electron from bonding sigma orbital to </a:t>
            </a:r>
            <a:r>
              <a:rPr lang="en-IN" sz="2400" dirty="0" err="1">
                <a:sym typeface="Symbol"/>
              </a:rPr>
              <a:t>antibonding</a:t>
            </a:r>
            <a:r>
              <a:rPr lang="en-IN" sz="2400" dirty="0">
                <a:sym typeface="Symbol"/>
              </a:rPr>
              <a:t> sigma orbital is called as -* transition. The  electrons are tightly confined to the  molecular orbital, hence to excite these electron to * orbital high energy light is required. Wavelength of range 120-200 nm provides the energy for -* transition e.g. Saturated hydrocarbons like ethane, </a:t>
            </a:r>
            <a:r>
              <a:rPr lang="en-IN" sz="2400" dirty="0" err="1">
                <a:sym typeface="Symbol"/>
              </a:rPr>
              <a:t>cyclohexane</a:t>
            </a:r>
            <a:r>
              <a:rPr lang="en-IN" sz="2400" dirty="0">
                <a:sym typeface="Symbol"/>
              </a:rPr>
              <a:t> shows this transition.</a:t>
            </a:r>
            <a:endParaRPr lang="en-IN" dirty="0">
              <a:sym typeface="Symbol"/>
            </a:endParaRPr>
          </a:p>
          <a:p>
            <a:pPr>
              <a:lnSpc>
                <a:spcPct val="150000"/>
              </a:lnSpc>
            </a:pPr>
            <a:r>
              <a:rPr lang="en-IN" dirty="0">
                <a:sym typeface="Symbol"/>
              </a:rPr>
              <a:t>n-*</a:t>
            </a:r>
            <a:r>
              <a:rPr lang="en-IN" sz="2400" dirty="0">
                <a:sym typeface="Symbol"/>
              </a:rPr>
              <a:t>=The excitation of electron from non-bonding molecular orbital  (n) to </a:t>
            </a:r>
            <a:r>
              <a:rPr lang="en-IN" sz="2400" dirty="0" err="1">
                <a:sym typeface="Symbol"/>
              </a:rPr>
              <a:t>antibonding</a:t>
            </a:r>
            <a:r>
              <a:rPr lang="en-IN" sz="2400" dirty="0">
                <a:sym typeface="Symbol"/>
              </a:rPr>
              <a:t> * molecular orbital. This excitation is also called as </a:t>
            </a:r>
            <a:r>
              <a:rPr lang="en-IN" sz="2400" b="1" dirty="0">
                <a:sym typeface="Symbol"/>
              </a:rPr>
              <a:t>R-band</a:t>
            </a:r>
            <a:r>
              <a:rPr lang="en-IN" sz="2400" dirty="0">
                <a:sym typeface="Symbol"/>
              </a:rPr>
              <a:t>. This transition requires lowest energy and absorption takes place towards longer wavelength e.g. Compounds containing double bond along with hetero-atom having lone pair of electron show such transition Acetone, Acetic acid</a:t>
            </a:r>
            <a:endParaRPr lang="en-IN" dirty="0">
              <a:sym typeface="Symbo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srgbClr val="C00000">
                      <a:alpha val="50000"/>
                    </a:srgbClr>
                  </a:innerShdw>
                </a:effectLst>
              </a:rPr>
              <a:t>Theory of electronic transition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512" y="908720"/>
            <a:ext cx="8712968" cy="58052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Types of electronic transitions</a:t>
            </a:r>
          </a:p>
          <a:p>
            <a:pPr>
              <a:lnSpc>
                <a:spcPct val="150000"/>
              </a:lnSpc>
            </a:pPr>
            <a:r>
              <a:rPr lang="en-IN" dirty="0">
                <a:sym typeface="Symbol"/>
              </a:rPr>
              <a:t>n-*= </a:t>
            </a:r>
            <a:r>
              <a:rPr lang="en-IN" sz="2400" dirty="0">
                <a:sym typeface="Symbol"/>
              </a:rPr>
              <a:t>The excitation of electron from non-bonding molecular orbital  (n) to </a:t>
            </a:r>
            <a:r>
              <a:rPr lang="en-IN" sz="2400" dirty="0" err="1">
                <a:sym typeface="Symbol"/>
              </a:rPr>
              <a:t>antibonding</a:t>
            </a:r>
            <a:r>
              <a:rPr lang="en-IN" sz="2400" dirty="0">
                <a:sym typeface="Symbol"/>
              </a:rPr>
              <a:t> * molecular orbital. This transition requires low energy and absorption takes place towards longer wavelength. Saturated hydrocarbon containing hetero-atom displays such type of transition e.g. Alcohol, Amines, </a:t>
            </a:r>
            <a:r>
              <a:rPr lang="en-IN" sz="2400" dirty="0" err="1">
                <a:sym typeface="Symbol"/>
              </a:rPr>
              <a:t>Thiols</a:t>
            </a:r>
            <a:endParaRPr lang="en-IN" dirty="0">
              <a:sym typeface="Symbol"/>
            </a:endParaRPr>
          </a:p>
          <a:p>
            <a:pPr>
              <a:lnSpc>
                <a:spcPct val="150000"/>
              </a:lnSpc>
            </a:pPr>
            <a:r>
              <a:rPr lang="en-IN" dirty="0">
                <a:sym typeface="Symbol"/>
              </a:rPr>
              <a:t>- *= </a:t>
            </a:r>
            <a:r>
              <a:rPr lang="en-IN" sz="2400" dirty="0">
                <a:sym typeface="Symbol"/>
              </a:rPr>
              <a:t>Excitation of bonding electrons from  molecular level to * </a:t>
            </a:r>
            <a:r>
              <a:rPr lang="en-IN" sz="2400" dirty="0" err="1">
                <a:sym typeface="Symbol"/>
              </a:rPr>
              <a:t>antibonding</a:t>
            </a:r>
            <a:r>
              <a:rPr lang="en-IN" sz="2400" dirty="0">
                <a:sym typeface="Symbol"/>
              </a:rPr>
              <a:t> molecular orbital. There are three types of - * transitions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srgbClr val="C00000">
                      <a:alpha val="50000"/>
                    </a:srgbClr>
                  </a:innerShdw>
                </a:effectLst>
              </a:rPr>
              <a:t>Theory of electronic transition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512" y="476672"/>
            <a:ext cx="8712968" cy="638132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IN" dirty="0">
                <a:sym typeface="Symbol"/>
              </a:rPr>
              <a:t>- * transition</a:t>
            </a:r>
          </a:p>
          <a:p>
            <a:pPr lvl="1">
              <a:lnSpc>
                <a:spcPct val="170000"/>
              </a:lnSpc>
            </a:pPr>
            <a:r>
              <a:rPr lang="en-IN" u="sng" dirty="0">
                <a:sym typeface="Symbol"/>
              </a:rPr>
              <a:t>K band</a:t>
            </a:r>
            <a:r>
              <a:rPr lang="en-IN" dirty="0">
                <a:sym typeface="Symbol"/>
              </a:rPr>
              <a:t>: When - * transition occurs in a molecule having  conjugated </a:t>
            </a:r>
            <a:r>
              <a:rPr lang="en-IN" dirty="0" err="1">
                <a:sym typeface="Symbol"/>
              </a:rPr>
              <a:t>olefinic</a:t>
            </a:r>
            <a:r>
              <a:rPr lang="en-IN" dirty="0">
                <a:sym typeface="Symbol"/>
              </a:rPr>
              <a:t> bond then the transition is called as K band e.g. Butadiene</a:t>
            </a:r>
          </a:p>
          <a:p>
            <a:pPr lvl="1">
              <a:lnSpc>
                <a:spcPct val="170000"/>
              </a:lnSpc>
            </a:pPr>
            <a:r>
              <a:rPr lang="en-IN" u="sng" dirty="0">
                <a:sym typeface="Symbol"/>
              </a:rPr>
              <a:t>B band</a:t>
            </a:r>
            <a:r>
              <a:rPr lang="en-IN" dirty="0">
                <a:sym typeface="Symbol"/>
              </a:rPr>
              <a:t>: This is also called as </a:t>
            </a:r>
            <a:r>
              <a:rPr lang="en-IN" dirty="0" err="1">
                <a:sym typeface="Symbol"/>
              </a:rPr>
              <a:t>benzenoid</a:t>
            </a:r>
            <a:r>
              <a:rPr lang="en-IN" dirty="0">
                <a:sym typeface="Symbol"/>
              </a:rPr>
              <a:t> band, Aromatic and hetero-aromatic compounds poses such transition e.g. Benzene, Pyridine</a:t>
            </a:r>
          </a:p>
          <a:p>
            <a:pPr lvl="1">
              <a:lnSpc>
                <a:spcPct val="170000"/>
              </a:lnSpc>
            </a:pPr>
            <a:r>
              <a:rPr lang="en-IN" u="sng" dirty="0">
                <a:sym typeface="Symbol"/>
              </a:rPr>
              <a:t>E band</a:t>
            </a:r>
            <a:r>
              <a:rPr lang="en-IN" dirty="0">
                <a:sym typeface="Symbol"/>
              </a:rPr>
              <a:t>: This band is also called as </a:t>
            </a:r>
            <a:r>
              <a:rPr lang="en-IN" dirty="0" err="1">
                <a:sym typeface="Symbol"/>
              </a:rPr>
              <a:t>ethylenic</a:t>
            </a:r>
            <a:r>
              <a:rPr lang="en-IN" dirty="0">
                <a:sym typeface="Symbol"/>
              </a:rPr>
              <a:t> band and occurs in a molecule having isolated double bond e.g. Ethylene</a:t>
            </a:r>
          </a:p>
          <a:p>
            <a:pPr lvl="1">
              <a:lnSpc>
                <a:spcPct val="170000"/>
              </a:lnSpc>
              <a:buNone/>
            </a:pPr>
            <a:r>
              <a:rPr lang="en-IN" dirty="0">
                <a:sym typeface="Symbol"/>
              </a:rPr>
              <a:t>The -*and -* energy level transitions are forbidden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88586" y="2967335"/>
            <a:ext cx="31668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ngle beam spectrophotome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Single beam spectrophotometer</Template>
  <TotalTime>1685</TotalTime>
  <Words>571</Words>
  <Application>Microsoft Office PowerPoint</Application>
  <PresentationFormat>On-screen Show (4:3)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Footlight MT Light</vt:lpstr>
      <vt:lpstr>Single beam spectrophotometer</vt:lpstr>
      <vt:lpstr>PowerPoint Presentation</vt:lpstr>
      <vt:lpstr>Theory of electronic transition</vt:lpstr>
      <vt:lpstr>Theory of electronic transition</vt:lpstr>
      <vt:lpstr>Theory of electronic transition</vt:lpstr>
      <vt:lpstr>Theory of electronic transition</vt:lpstr>
      <vt:lpstr>Theory of electronic transition</vt:lpstr>
      <vt:lpstr>Theory of electronic transition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Dr. Prashant Umape</cp:lastModifiedBy>
  <cp:revision>183</cp:revision>
  <dcterms:created xsi:type="dcterms:W3CDTF">2020-04-03T04:45:58Z</dcterms:created>
  <dcterms:modified xsi:type="dcterms:W3CDTF">2023-11-02T07:50:02Z</dcterms:modified>
</cp:coreProperties>
</file>