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4" r:id="rId3"/>
    <p:sldId id="305" r:id="rId4"/>
    <p:sldId id="306" r:id="rId5"/>
    <p:sldId id="309" r:id="rId6"/>
    <p:sldId id="30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7F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6780F-08A8-4E56-A85C-60915C2B6C68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0CEF-FAB4-4D72-BC75-EC729627A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AFD7-BEB2-426D-96C8-CA21DEC442C6}" type="datetimeFigureOut">
              <a:rPr lang="en-US" smtClean="0"/>
              <a:pPr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Dr. P. G.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Umape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Pune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Institute of Computer Technology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219200"/>
            <a:ext cx="7713503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Unit II</a:t>
            </a:r>
            <a:b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Electro Analytical Techniques</a:t>
            </a:r>
            <a:b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Topic:</a:t>
            </a:r>
            <a:r>
              <a:rPr lang="en-IN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WA-WB</a:t>
            </a:r>
          </a:p>
          <a:p>
            <a:pPr algn="ctr"/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Conductometric titrations</a:t>
            </a:r>
          </a:p>
        </p:txBody>
      </p:sp>
    </p:spTree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943600"/>
          </a:xfrm>
        </p:spPr>
        <p:txBody>
          <a:bodyPr>
            <a:normAutofit/>
          </a:bodyPr>
          <a:lstStyle/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>
              <a:lnSpc>
                <a:spcPct val="150000"/>
              </a:lnSpc>
              <a:buNone/>
            </a:pPr>
            <a:r>
              <a:rPr lang="en-US" sz="2400" b="1" dirty="0">
                <a:cs typeface="Times New Roman" pitchFamily="18" charset="0"/>
              </a:rPr>
              <a:t>Consider weak acid CH</a:t>
            </a:r>
            <a:r>
              <a:rPr lang="en-US" sz="2400" b="1" baseline="-25000" dirty="0">
                <a:cs typeface="Times New Roman" pitchFamily="18" charset="0"/>
              </a:rPr>
              <a:t>3</a:t>
            </a:r>
            <a:r>
              <a:rPr lang="en-US" sz="2400" b="1" dirty="0">
                <a:cs typeface="Times New Roman" pitchFamily="18" charset="0"/>
              </a:rPr>
              <a:t>COOH and weak base NH</a:t>
            </a:r>
            <a:r>
              <a:rPr lang="en-US" sz="2400" b="1" baseline="-25000" dirty="0">
                <a:cs typeface="Times New Roman" pitchFamily="18" charset="0"/>
              </a:rPr>
              <a:t>4</a:t>
            </a:r>
            <a:r>
              <a:rPr lang="en-US" sz="2400" b="1" dirty="0">
                <a:cs typeface="Times New Roman" pitchFamily="18" charset="0"/>
              </a:rPr>
              <a:t>OH</a:t>
            </a:r>
          </a:p>
          <a:p>
            <a:pPr marL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cs typeface="Times New Roman" pitchFamily="18" charset="0"/>
              </a:rPr>
              <a:t>CH</a:t>
            </a:r>
            <a:r>
              <a:rPr lang="en-US" sz="2400" b="1" baseline="-25000" dirty="0">
                <a:solidFill>
                  <a:srgbClr val="00B0F0"/>
                </a:solidFill>
                <a:cs typeface="Times New Roman" pitchFamily="18" charset="0"/>
              </a:rPr>
              <a:t>3</a:t>
            </a:r>
            <a:r>
              <a:rPr lang="en-US" sz="2400" b="1" dirty="0">
                <a:solidFill>
                  <a:srgbClr val="00B0F0"/>
                </a:solidFill>
                <a:cs typeface="Times New Roman" pitchFamily="18" charset="0"/>
              </a:rPr>
              <a:t>COOH</a:t>
            </a:r>
            <a:r>
              <a:rPr lang="en-US" sz="2400" b="1" baseline="30000" dirty="0">
                <a:solidFill>
                  <a:srgbClr val="00B0F0"/>
                </a:solidFill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cs typeface="Times New Roman" pitchFamily="18" charset="0"/>
              </a:rPr>
              <a:t>+NH</a:t>
            </a:r>
            <a:r>
              <a:rPr lang="en-US" sz="2400" b="1" baseline="-25000" dirty="0">
                <a:solidFill>
                  <a:srgbClr val="00B0F0"/>
                </a:solidFill>
                <a:cs typeface="Times New Roman" pitchFamily="18" charset="0"/>
              </a:rPr>
              <a:t>4</a:t>
            </a:r>
            <a:r>
              <a:rPr lang="en-US" sz="2400" b="1" dirty="0">
                <a:solidFill>
                  <a:srgbClr val="00B0F0"/>
                </a:solidFill>
                <a:cs typeface="Times New Roman" pitchFamily="18" charset="0"/>
              </a:rPr>
              <a:t>OH                    CH</a:t>
            </a:r>
            <a:r>
              <a:rPr lang="en-US" sz="2400" b="1" baseline="-25000" dirty="0">
                <a:solidFill>
                  <a:srgbClr val="00B0F0"/>
                </a:solidFill>
                <a:cs typeface="Times New Roman" pitchFamily="18" charset="0"/>
              </a:rPr>
              <a:t>3</a:t>
            </a:r>
            <a:r>
              <a:rPr lang="en-US" sz="2400" b="1" dirty="0">
                <a:solidFill>
                  <a:srgbClr val="00B0F0"/>
                </a:solidFill>
                <a:cs typeface="Times New Roman" pitchFamily="18" charset="0"/>
              </a:rPr>
              <a:t>COO</a:t>
            </a:r>
            <a:r>
              <a:rPr lang="en-US" sz="2400" b="1" baseline="30000" dirty="0">
                <a:solidFill>
                  <a:srgbClr val="00B0F0"/>
                </a:solidFill>
                <a:cs typeface="Times New Roman" pitchFamily="18" charset="0"/>
              </a:rPr>
              <a:t>-</a:t>
            </a:r>
            <a:r>
              <a:rPr lang="en-US" sz="2400" b="1" dirty="0">
                <a:solidFill>
                  <a:srgbClr val="00B0F0"/>
                </a:solidFill>
                <a:cs typeface="Times New Roman" pitchFamily="18" charset="0"/>
              </a:rPr>
              <a:t> + NH</a:t>
            </a:r>
            <a:r>
              <a:rPr lang="en-US" sz="2400" b="1" baseline="-25000" dirty="0">
                <a:solidFill>
                  <a:srgbClr val="00B0F0"/>
                </a:solidFill>
                <a:cs typeface="Times New Roman" pitchFamily="18" charset="0"/>
              </a:rPr>
              <a:t>4</a:t>
            </a:r>
            <a:r>
              <a:rPr lang="en-US" sz="2400" b="1" baseline="30000" dirty="0">
                <a:solidFill>
                  <a:srgbClr val="00B0F0"/>
                </a:solidFill>
                <a:cs typeface="Times New Roman" pitchFamily="18" charset="0"/>
              </a:rPr>
              <a:t>+</a:t>
            </a:r>
            <a:r>
              <a:rPr lang="en-US" sz="2400" b="1" dirty="0">
                <a:solidFill>
                  <a:srgbClr val="00B0F0"/>
                </a:solidFill>
                <a:cs typeface="Times New Roman" pitchFamily="18" charset="0"/>
              </a:rPr>
              <a:t>+ H</a:t>
            </a:r>
            <a:r>
              <a:rPr lang="en-US" sz="2400" b="1" baseline="-25000" dirty="0">
                <a:solidFill>
                  <a:srgbClr val="00B0F0"/>
                </a:solidFill>
                <a:cs typeface="Times New Roman" pitchFamily="18" charset="0"/>
              </a:rPr>
              <a:t>2</a:t>
            </a:r>
            <a:r>
              <a:rPr lang="en-US" sz="2400" b="1" dirty="0">
                <a:solidFill>
                  <a:srgbClr val="00B0F0"/>
                </a:solidFill>
                <a:cs typeface="Times New Roman" pitchFamily="18" charset="0"/>
              </a:rPr>
              <a:t>O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304800"/>
            <a:ext cx="8077200" cy="707886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Weak Acid-Weak Base Titration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810000" y="6143625"/>
            <a:ext cx="1143000" cy="1588"/>
          </a:xfrm>
          <a:prstGeom prst="straightConnector1">
            <a:avLst/>
          </a:prstGeom>
          <a:ln w="444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6732" y="1447800"/>
            <a:ext cx="4645068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Weak Acid </a:t>
            </a:r>
            <a:r>
              <a:rPr lang="en-US" sz="2400" dirty="0">
                <a:cs typeface="Times New Roman" pitchFamily="18" charset="0"/>
              </a:rPr>
              <a:t>VS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Weak Base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cs typeface="Times New Roman" pitchFamily="18" charset="0"/>
              </a:rPr>
              <a:t>CH</a:t>
            </a:r>
            <a:r>
              <a:rPr lang="en-US" sz="2400" b="1" baseline="-25000" dirty="0">
                <a:cs typeface="Times New Roman" pitchFamily="18" charset="0"/>
              </a:rPr>
              <a:t>3</a:t>
            </a:r>
            <a:r>
              <a:rPr lang="en-US" sz="2400" b="1" dirty="0">
                <a:cs typeface="Times New Roman" pitchFamily="18" charset="0"/>
              </a:rPr>
              <a:t>COOH with NH</a:t>
            </a:r>
            <a:r>
              <a:rPr lang="en-US" sz="2400" b="1" baseline="-25000" dirty="0">
                <a:cs typeface="Times New Roman" pitchFamily="18" charset="0"/>
              </a:rPr>
              <a:t>4</a:t>
            </a:r>
            <a:r>
              <a:rPr lang="en-US" sz="2400" b="1" dirty="0">
                <a:cs typeface="Times New Roman" pitchFamily="18" charset="0"/>
              </a:rPr>
              <a:t>OH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cs typeface="Times New Roman" pitchFamily="18" charset="0"/>
              </a:rPr>
              <a:t>In case of weak acid, weak base titration, weak acid is taken in flask while weak base is taken in burette.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cs typeface="Times New Roman" pitchFamily="18" charset="0"/>
              </a:rPr>
              <a:t>As the acid weak it has low dissociation and hence less number of ions and shows low conductivity.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cs typeface="Times New Roman" pitchFamily="18" charset="0"/>
              </a:rPr>
              <a:t>On addition of weak base the neutralisation takes place and a strong electrolyte (</a:t>
            </a:r>
            <a:r>
              <a:rPr lang="en-US" sz="2400" dirty="0">
                <a:cs typeface="Times New Roman" pitchFamily="18" charset="0"/>
              </a:rPr>
              <a:t>CH</a:t>
            </a:r>
            <a:r>
              <a:rPr lang="en-US" sz="2400" baseline="-25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COONH</a:t>
            </a:r>
            <a:r>
              <a:rPr lang="en-US" sz="2400" baseline="-25000" dirty="0">
                <a:cs typeface="Times New Roman" pitchFamily="18" charset="0"/>
              </a:rPr>
              <a:t>4</a:t>
            </a:r>
            <a:r>
              <a:rPr lang="en-US" sz="2400" dirty="0">
                <a:cs typeface="Times New Roman" pitchFamily="18" charset="0"/>
              </a:rPr>
              <a:t> ) is formed along with H</a:t>
            </a:r>
            <a:r>
              <a:rPr lang="en-US" sz="2400" baseline="-25000" dirty="0">
                <a:cs typeface="Times New Roman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O.</a:t>
            </a:r>
          </a:p>
          <a:p>
            <a:pPr>
              <a:lnSpc>
                <a:spcPct val="150000"/>
              </a:lnSpc>
            </a:pPr>
            <a:endParaRPr lang="en-US" sz="2400" b="1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04800"/>
            <a:ext cx="8077200" cy="707886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Weak Acid-Weak Base Titration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Weak Acid </a:t>
            </a:r>
            <a:r>
              <a:rPr lang="en-US" sz="2400" dirty="0">
                <a:cs typeface="Times New Roman" pitchFamily="18" charset="0"/>
              </a:rPr>
              <a:t>VS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Weak Base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cs typeface="Times New Roman" pitchFamily="18" charset="0"/>
              </a:rPr>
              <a:t>CH</a:t>
            </a:r>
            <a:r>
              <a:rPr lang="en-US" sz="2400" b="1" baseline="-25000" dirty="0">
                <a:cs typeface="Times New Roman" pitchFamily="18" charset="0"/>
              </a:rPr>
              <a:t>3</a:t>
            </a:r>
            <a:r>
              <a:rPr lang="en-US" sz="2400" b="1" dirty="0">
                <a:cs typeface="Times New Roman" pitchFamily="18" charset="0"/>
              </a:rPr>
              <a:t>COOH with NH</a:t>
            </a:r>
            <a:r>
              <a:rPr lang="en-US" sz="2400" b="1" baseline="-25000" dirty="0">
                <a:cs typeface="Times New Roman" pitchFamily="18" charset="0"/>
              </a:rPr>
              <a:t>4</a:t>
            </a:r>
            <a:r>
              <a:rPr lang="en-US" sz="2400" b="1" dirty="0">
                <a:cs typeface="Times New Roman" pitchFamily="18" charset="0"/>
              </a:rPr>
              <a:t>OH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CH</a:t>
            </a:r>
            <a:r>
              <a:rPr lang="en-US" sz="2400" baseline="-25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COONH</a:t>
            </a:r>
            <a:r>
              <a:rPr lang="en-US" sz="2400" baseline="-25000" dirty="0">
                <a:cs typeface="Times New Roman" pitchFamily="18" charset="0"/>
              </a:rPr>
              <a:t>4 </a:t>
            </a:r>
            <a:r>
              <a:rPr lang="en-US" sz="2400" dirty="0">
                <a:cs typeface="Times New Roman" pitchFamily="18" charset="0"/>
              </a:rPr>
              <a:t>is a strong electrolyte and dissociates completely to CH</a:t>
            </a:r>
            <a:r>
              <a:rPr lang="en-US" sz="2400" baseline="-25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COO</a:t>
            </a:r>
            <a:r>
              <a:rPr lang="en-US" sz="2400" baseline="30000" dirty="0">
                <a:cs typeface="Times New Roman" pitchFamily="18" charset="0"/>
              </a:rPr>
              <a:t>- </a:t>
            </a:r>
            <a:r>
              <a:rPr lang="en-US" sz="2400" dirty="0">
                <a:cs typeface="Times New Roman" pitchFamily="18" charset="0"/>
              </a:rPr>
              <a:t>and NH</a:t>
            </a:r>
            <a:r>
              <a:rPr lang="en-US" sz="2400" baseline="-25000" dirty="0">
                <a:cs typeface="Times New Roman" pitchFamily="18" charset="0"/>
              </a:rPr>
              <a:t>4</a:t>
            </a:r>
            <a:r>
              <a:rPr lang="en-US" sz="2400" baseline="30000" dirty="0">
                <a:cs typeface="Times New Roman" pitchFamily="18" charset="0"/>
              </a:rPr>
              <a:t>+</a:t>
            </a:r>
            <a:r>
              <a:rPr lang="en-US" sz="2400" dirty="0">
                <a:cs typeface="Times New Roman" pitchFamily="18" charset="0"/>
              </a:rPr>
              <a:t> but the ions are bulky hence the conductance increases but slowly.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cs typeface="Times New Roman" pitchFamily="18" charset="0"/>
              </a:rPr>
              <a:t>At equivalence point the conductance is due to </a:t>
            </a:r>
            <a:r>
              <a:rPr lang="en-US" sz="2400" dirty="0">
                <a:cs typeface="Times New Roman" pitchFamily="18" charset="0"/>
              </a:rPr>
              <a:t>CH</a:t>
            </a:r>
            <a:r>
              <a:rPr lang="en-US" sz="2400" baseline="-25000" dirty="0">
                <a:cs typeface="Times New Roman" pitchFamily="18" charset="0"/>
              </a:rPr>
              <a:t>3</a:t>
            </a:r>
            <a:r>
              <a:rPr lang="en-US" sz="2400" dirty="0">
                <a:cs typeface="Times New Roman" pitchFamily="18" charset="0"/>
              </a:rPr>
              <a:t>COO</a:t>
            </a:r>
            <a:r>
              <a:rPr lang="en-US" sz="2400" baseline="30000" dirty="0">
                <a:cs typeface="Times New Roman" pitchFamily="18" charset="0"/>
              </a:rPr>
              <a:t>- </a:t>
            </a:r>
            <a:r>
              <a:rPr lang="en-US" sz="2400" dirty="0">
                <a:cs typeface="Times New Roman" pitchFamily="18" charset="0"/>
              </a:rPr>
              <a:t>and NH</a:t>
            </a:r>
            <a:r>
              <a:rPr lang="en-US" sz="2400" baseline="-25000" dirty="0">
                <a:cs typeface="Times New Roman" pitchFamily="18" charset="0"/>
              </a:rPr>
              <a:t>4</a:t>
            </a:r>
            <a:r>
              <a:rPr lang="en-US" sz="2400" baseline="30000" dirty="0">
                <a:cs typeface="Times New Roman" pitchFamily="18" charset="0"/>
              </a:rPr>
              <a:t>+</a:t>
            </a:r>
            <a:r>
              <a:rPr lang="en-US" sz="2400" dirty="0">
                <a:cs typeface="Times New Roman" pitchFamily="18" charset="0"/>
              </a:rPr>
              <a:t>  indicating complete neutralization of acid.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cs typeface="Times New Roman" pitchFamily="18" charset="0"/>
              </a:rPr>
              <a:t>After neutralization excess base is added, but the base is weak and dissociation is negligible hence the conductance remains constant or increases very slowly.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04800"/>
            <a:ext cx="8077200" cy="707886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Weak Acid-Weak Base Titration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Weak Acid </a:t>
            </a:r>
            <a:r>
              <a:rPr lang="en-US" sz="2400" dirty="0">
                <a:cs typeface="Times New Roman" pitchFamily="18" charset="0"/>
              </a:rPr>
              <a:t>VS</a:t>
            </a:r>
            <a:r>
              <a:rPr lang="en-US" sz="2400" dirty="0">
                <a:solidFill>
                  <a:srgbClr val="FF0000"/>
                </a:solidFill>
                <a:cs typeface="Times New Roman" pitchFamily="18" charset="0"/>
              </a:rPr>
              <a:t> Weak Base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cs typeface="Times New Roman" pitchFamily="18" charset="0"/>
              </a:rPr>
              <a:t>CH</a:t>
            </a:r>
            <a:r>
              <a:rPr lang="en-US" sz="2400" b="1" baseline="-25000" dirty="0">
                <a:cs typeface="Times New Roman" pitchFamily="18" charset="0"/>
              </a:rPr>
              <a:t>3</a:t>
            </a:r>
            <a:r>
              <a:rPr lang="en-US" sz="2400" b="1" dirty="0">
                <a:cs typeface="Times New Roman" pitchFamily="18" charset="0"/>
              </a:rPr>
              <a:t>COOH with NH</a:t>
            </a:r>
            <a:r>
              <a:rPr lang="en-US" sz="2400" b="1" baseline="-25000" dirty="0">
                <a:cs typeface="Times New Roman" pitchFamily="18" charset="0"/>
              </a:rPr>
              <a:t>4</a:t>
            </a:r>
            <a:r>
              <a:rPr lang="en-US" sz="2400" b="1" dirty="0">
                <a:cs typeface="Times New Roman" pitchFamily="18" charset="0"/>
              </a:rPr>
              <a:t>OH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cs typeface="Times New Roman" pitchFamily="18" charset="0"/>
              </a:rPr>
              <a:t>In the graph line AB indicate slow rise in conductivity due to neutralization of weak acid and formation of strong electrolyte.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cs typeface="Times New Roman" pitchFamily="18" charset="0"/>
              </a:rPr>
              <a:t>Point B indicate complete neutralisation of acid i.e. equivalence point.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cs typeface="Times New Roman" pitchFamily="18" charset="0"/>
              </a:rPr>
              <a:t>The line BC  which is parallel to X axis indicate no increase in conductance and is due to addition of weak base.</a:t>
            </a:r>
          </a:p>
          <a:p>
            <a:pPr>
              <a:lnSpc>
                <a:spcPct val="150000"/>
              </a:lnSpc>
            </a:pPr>
            <a:endParaRPr lang="en-US" sz="2400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04800"/>
            <a:ext cx="8077200" cy="707886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Weak Acid-Weak Base Titration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9063" y="2967335"/>
            <a:ext cx="421589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72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276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Conductometric Titrations</dc:title>
  <dc:creator>Guest</dc:creator>
  <cp:lastModifiedBy>Dr. Prashant Umape</cp:lastModifiedBy>
  <cp:revision>627</cp:revision>
  <dcterms:created xsi:type="dcterms:W3CDTF">2018-03-06T11:19:17Z</dcterms:created>
  <dcterms:modified xsi:type="dcterms:W3CDTF">2024-12-29T14:35:50Z</dcterms:modified>
</cp:coreProperties>
</file>