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66" r:id="rId6"/>
    <p:sldId id="272" r:id="rId7"/>
    <p:sldId id="274" r:id="rId8"/>
    <p:sldId id="275" r:id="rId9"/>
    <p:sldId id="276" r:id="rId10"/>
    <p:sldId id="277" r:id="rId11"/>
    <p:sldId id="279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2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997E9-8934-4A6B-B7E9-9FBDA4C2416C}" type="datetimeFigureOut">
              <a:rPr lang="en-US" smtClean="0"/>
              <a:pPr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D7C5-84B4-4BB0-97C2-49ED494D5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209800"/>
          </a:xfrm>
        </p:spPr>
        <p:txBody>
          <a:bodyPr/>
          <a:lstStyle/>
          <a:p>
            <a:r>
              <a:rPr lang="en-IN" sz="4000" dirty="0">
                <a:solidFill>
                  <a:srgbClr val="002060"/>
                </a:solidFill>
              </a:rPr>
              <a:t>Dr. P. G. </a:t>
            </a:r>
            <a:r>
              <a:rPr lang="en-IN" sz="4000" dirty="0" err="1">
                <a:solidFill>
                  <a:srgbClr val="002060"/>
                </a:solidFill>
              </a:rPr>
              <a:t>Umape</a:t>
            </a:r>
            <a:endParaRPr lang="en-IN" sz="4000" dirty="0">
              <a:solidFill>
                <a:srgbClr val="002060"/>
              </a:solidFill>
            </a:endParaRPr>
          </a:p>
          <a:p>
            <a:r>
              <a:rPr lang="en-IN" sz="4000" dirty="0">
                <a:solidFill>
                  <a:srgbClr val="002060"/>
                </a:solidFill>
              </a:rPr>
              <a:t>PUNE INSTITUTE OF COMPUTER TECHNOLOGY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1600200"/>
            <a:ext cx="5911811" cy="186204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15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 </a:t>
            </a:r>
            <a:r>
              <a:rPr lang="en-US" sz="11500" b="1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metry</a:t>
            </a:r>
            <a:endParaRPr lang="en-US" sz="115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Glass electrode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02603"/>
            <a:ext cx="8229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8" lvl="5" indent="-223838"/>
            <a:r>
              <a:rPr lang="en-US" sz="2400" b="1" u="sng" dirty="0"/>
              <a:t>Advantages: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It can be used in strong oxidizing and reducing solutions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30000" dirty="0"/>
              <a:t>+</a:t>
            </a:r>
            <a:r>
              <a:rPr lang="en-US" sz="2400" dirty="0"/>
              <a:t> ions can be determined in presence of other ions 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Turbid, colloidal or colored solutions can be analyzed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It is portable and compact</a:t>
            </a:r>
          </a:p>
          <a:p>
            <a:pPr marL="223838" lvl="6" indent="-223838">
              <a:buNone/>
            </a:pPr>
            <a:r>
              <a:rPr lang="en-US" sz="2400" b="1" u="sng" dirty="0"/>
              <a:t>Disadvantages:</a:t>
            </a:r>
          </a:p>
          <a:p>
            <a:pPr marL="361950" lvl="7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Glass membrane is fragile</a:t>
            </a:r>
          </a:p>
          <a:p>
            <a:pPr marL="361950" lvl="7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Frequent calibration is required</a:t>
            </a:r>
          </a:p>
          <a:p>
            <a:pPr marL="361950" lvl="7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Non aqueous solutions does not give accurate results</a:t>
            </a:r>
          </a:p>
          <a:p>
            <a:pPr marL="223838" lvl="5" indent="-223838"/>
            <a:endParaRPr lang="en-US" sz="2400" b="1" u="sng" dirty="0"/>
          </a:p>
          <a:p>
            <a:pPr marL="361950" indent="-361950" algn="just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02603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5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Definition of pH and PH </a:t>
            </a:r>
            <a:r>
              <a:rPr lang="en-IN" sz="2400" dirty="0" err="1"/>
              <a:t>metry</a:t>
            </a:r>
            <a:endParaRPr lang="en-IN" sz="2400" dirty="0"/>
          </a:p>
          <a:p>
            <a:pPr marL="457200" lvl="5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Definition of buffer and types of buffer</a:t>
            </a:r>
          </a:p>
          <a:p>
            <a:pPr marL="457200" lvl="5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Henderson equation to calculate pH of buffer</a:t>
            </a:r>
          </a:p>
          <a:p>
            <a:pPr marL="457200" lvl="5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Glass electrode principle, construction and working with diagram.</a:t>
            </a:r>
          </a:p>
          <a:p>
            <a:pPr marL="457200" lvl="5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  <a:p>
            <a:pPr marL="223838" lvl="5" indent="-223838"/>
            <a:endParaRPr lang="en-US" sz="2400" b="1" u="sng" dirty="0"/>
          </a:p>
          <a:p>
            <a:pPr marL="361950" indent="-361950" algn="just">
              <a:buFont typeface="Wingdings" pitchFamily="2" charset="2"/>
              <a:buChar char="Ø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2527" y="2667000"/>
            <a:ext cx="5044073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88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 </a:t>
            </a:r>
            <a:r>
              <a:rPr lang="en-US" sz="54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metry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400" dirty="0"/>
              <a:t>pH is the scale to measure H</a:t>
            </a:r>
            <a:r>
              <a:rPr lang="en-IN" sz="2400" baseline="30000" dirty="0"/>
              <a:t>+ </a:t>
            </a:r>
            <a:r>
              <a:rPr lang="en-IN" sz="2400" dirty="0"/>
              <a:t>ion concentration in an aqueous solution, pH of an aqueous solution can very between 0-14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Mathematically it is expressed as pH = -log[H</a:t>
            </a:r>
            <a:r>
              <a:rPr lang="en-IN" sz="2400" baseline="30000" dirty="0"/>
              <a:t>+</a:t>
            </a:r>
            <a:r>
              <a:rPr lang="en-IN" sz="2400" dirty="0"/>
              <a:t>]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analyser which measures pH of a solution is called as pH meter.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The technique which measure the pH of a solution is called as pH </a:t>
            </a:r>
            <a:r>
              <a:rPr lang="en-IN" sz="2400" dirty="0" err="1"/>
              <a:t>metry</a:t>
            </a:r>
            <a:r>
              <a:rPr lang="en-IN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Glass electrode is used to measure the pH of a solution.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US" sz="24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It is an aqueous solution of either weak acid and its salt with strong base or weak base and its salt with strong acid, which resist the change in pH of a solution in which it is added, even if small quantity of an acid or base is added in it.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B050"/>
                </a:solidFill>
              </a:rPr>
              <a:t>Buffers are of two types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u="sng" dirty="0">
                <a:solidFill>
                  <a:srgbClr val="00B050"/>
                </a:solidFill>
              </a:rPr>
              <a:t>Acidic buffer</a:t>
            </a:r>
            <a:r>
              <a:rPr lang="en-IN" sz="2000" dirty="0">
                <a:solidFill>
                  <a:srgbClr val="00B050"/>
                </a:solidFill>
              </a:rPr>
              <a:t>: It is a mixture of weak acid and its salt with strong base e.g. CH</a:t>
            </a:r>
            <a:r>
              <a:rPr lang="en-IN" sz="2000" baseline="-25000" dirty="0">
                <a:solidFill>
                  <a:srgbClr val="00B050"/>
                </a:solidFill>
              </a:rPr>
              <a:t>3</a:t>
            </a:r>
            <a:r>
              <a:rPr lang="en-IN" sz="2000" dirty="0">
                <a:solidFill>
                  <a:srgbClr val="00B050"/>
                </a:solidFill>
              </a:rPr>
              <a:t>COOH + CH</a:t>
            </a:r>
            <a:r>
              <a:rPr lang="en-IN" sz="2000" baseline="-25000" dirty="0">
                <a:solidFill>
                  <a:srgbClr val="00B050"/>
                </a:solidFill>
              </a:rPr>
              <a:t>3</a:t>
            </a:r>
            <a:r>
              <a:rPr lang="en-IN" sz="2000" dirty="0">
                <a:solidFill>
                  <a:srgbClr val="00B050"/>
                </a:solidFill>
              </a:rPr>
              <a:t>CONa.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u="sng" dirty="0">
                <a:solidFill>
                  <a:srgbClr val="00B050"/>
                </a:solidFill>
              </a:rPr>
              <a:t>Basic buffer</a:t>
            </a:r>
            <a:r>
              <a:rPr lang="en-IN" sz="2000" dirty="0">
                <a:solidFill>
                  <a:srgbClr val="00B050"/>
                </a:solidFill>
              </a:rPr>
              <a:t> : It is a mixture of weak base and its salt with strong acid e.g. NH</a:t>
            </a:r>
            <a:r>
              <a:rPr lang="en-IN" sz="2000" baseline="-25000" dirty="0">
                <a:solidFill>
                  <a:srgbClr val="00B050"/>
                </a:solidFill>
              </a:rPr>
              <a:t>4</a:t>
            </a:r>
            <a:r>
              <a:rPr lang="en-IN" sz="2000" dirty="0">
                <a:solidFill>
                  <a:srgbClr val="00B050"/>
                </a:solidFill>
              </a:rPr>
              <a:t>OH + NH</a:t>
            </a:r>
            <a:r>
              <a:rPr lang="en-IN" sz="2000" baseline="-25000" dirty="0">
                <a:solidFill>
                  <a:srgbClr val="00B050"/>
                </a:solidFill>
              </a:rPr>
              <a:t>4</a:t>
            </a:r>
            <a:r>
              <a:rPr lang="en-IN" sz="2000" dirty="0">
                <a:solidFill>
                  <a:srgbClr val="00B050"/>
                </a:solidFill>
              </a:rPr>
              <a:t>Cl.</a:t>
            </a:r>
          </a:p>
          <a:p>
            <a:pPr>
              <a:lnSpc>
                <a:spcPct val="150000"/>
              </a:lnSpc>
            </a:pPr>
            <a:endParaRPr lang="en-US" sz="2400" baseline="30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144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u="sng" dirty="0"/>
              <a:t>Henderson equation </a:t>
            </a:r>
          </a:p>
          <a:p>
            <a:pPr>
              <a:lnSpc>
                <a:spcPct val="150000"/>
              </a:lnSpc>
            </a:pPr>
            <a:r>
              <a:rPr lang="en-IN" sz="2600" dirty="0"/>
              <a:t>It is used to prepare buffer of specific pH or pH of a buffer solution can be calculated by using Henderson equation.</a:t>
            </a:r>
          </a:p>
          <a:p>
            <a:pPr>
              <a:lnSpc>
                <a:spcPct val="150000"/>
              </a:lnSpc>
              <a:buNone/>
            </a:pPr>
            <a:r>
              <a:rPr lang="en-IN" sz="2600" dirty="0"/>
              <a:t>			pH of acidic buffer = </a:t>
            </a:r>
            <a:r>
              <a:rPr lang="en-IN" sz="2600" dirty="0" err="1"/>
              <a:t>pK</a:t>
            </a:r>
            <a:r>
              <a:rPr lang="en-IN" sz="2600" baseline="-25000" dirty="0" err="1"/>
              <a:t>a</a:t>
            </a:r>
            <a:r>
              <a:rPr lang="en-IN" sz="2600" baseline="-25000" dirty="0"/>
              <a:t> </a:t>
            </a:r>
            <a:r>
              <a:rPr lang="en-IN" sz="2600" dirty="0"/>
              <a:t>+ log</a:t>
            </a:r>
          </a:p>
          <a:p>
            <a:pPr>
              <a:lnSpc>
                <a:spcPct val="150000"/>
              </a:lnSpc>
              <a:buNone/>
            </a:pPr>
            <a:endParaRPr lang="en-IN" sz="2600" dirty="0"/>
          </a:p>
          <a:p>
            <a:pPr>
              <a:lnSpc>
                <a:spcPct val="150000"/>
              </a:lnSpc>
              <a:buNone/>
            </a:pPr>
            <a:r>
              <a:rPr lang="en-IN" sz="2600" dirty="0"/>
              <a:t>			</a:t>
            </a:r>
            <a:r>
              <a:rPr lang="en-IN" sz="2600" dirty="0" err="1"/>
              <a:t>pOH</a:t>
            </a:r>
            <a:r>
              <a:rPr lang="en-IN" sz="2600" dirty="0"/>
              <a:t> of basic buffer = </a:t>
            </a:r>
            <a:r>
              <a:rPr lang="en-IN" sz="2600" dirty="0" err="1"/>
              <a:t>pK</a:t>
            </a:r>
            <a:r>
              <a:rPr lang="en-IN" sz="2600" baseline="-25000" dirty="0" err="1"/>
              <a:t>b</a:t>
            </a:r>
            <a:r>
              <a:rPr lang="en-IN" sz="2600" baseline="-25000" dirty="0"/>
              <a:t> </a:t>
            </a:r>
            <a:r>
              <a:rPr lang="en-IN" sz="2600" dirty="0"/>
              <a:t>+ log</a:t>
            </a:r>
          </a:p>
          <a:p>
            <a:pPr>
              <a:lnSpc>
                <a:spcPct val="150000"/>
              </a:lnSpc>
              <a:buNone/>
            </a:pPr>
            <a:endParaRPr lang="en-IN" sz="2400" dirty="0"/>
          </a:p>
          <a:p>
            <a:pPr>
              <a:lnSpc>
                <a:spcPct val="150000"/>
              </a:lnSpc>
              <a:buNone/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600" dirty="0"/>
              <a:t>Where </a:t>
            </a:r>
            <a:r>
              <a:rPr lang="en-IN" sz="2600" dirty="0" err="1"/>
              <a:t>pK</a:t>
            </a:r>
            <a:r>
              <a:rPr lang="en-IN" sz="2600" baseline="-25000" dirty="0" err="1"/>
              <a:t>a</a:t>
            </a:r>
            <a:r>
              <a:rPr lang="en-IN" sz="2600" baseline="-25000" dirty="0"/>
              <a:t> </a:t>
            </a:r>
            <a:r>
              <a:rPr lang="en-IN" sz="2600" dirty="0"/>
              <a:t>and</a:t>
            </a:r>
            <a:r>
              <a:rPr lang="en-IN" sz="2600" baseline="-25000" dirty="0"/>
              <a:t> </a:t>
            </a:r>
            <a:r>
              <a:rPr lang="en-IN" sz="2600" dirty="0" err="1"/>
              <a:t>pK</a:t>
            </a:r>
            <a:r>
              <a:rPr lang="en-IN" sz="2600" baseline="-25000" dirty="0" err="1"/>
              <a:t>b</a:t>
            </a:r>
            <a:r>
              <a:rPr lang="en-IN" sz="2600" baseline="-25000" dirty="0"/>
              <a:t>  </a:t>
            </a:r>
            <a:r>
              <a:rPr lang="en-IN" sz="2600" dirty="0"/>
              <a:t>are the negative log</a:t>
            </a:r>
            <a:r>
              <a:rPr lang="en-IN" sz="2600" baseline="-25000" dirty="0"/>
              <a:t>10 </a:t>
            </a:r>
            <a:r>
              <a:rPr lang="en-IN" sz="2600" dirty="0"/>
              <a:t>of the dissociation constant of weak acid and weak base </a:t>
            </a:r>
            <a:endParaRPr lang="en-US" sz="2600" dirty="0"/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3275012"/>
            <a:ext cx="1828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2819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[Salt]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3348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[Weak acid ]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29400" y="390525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[Salt]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72200" y="4343400"/>
            <a:ext cx="18288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48400" y="435798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[Weak base]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Glass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5562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/>
              <a:t>Principle</a:t>
            </a:r>
            <a:r>
              <a:rPr lang="en-US" sz="2400" dirty="0"/>
              <a:t>: When two solutions of different H</a:t>
            </a:r>
            <a:r>
              <a:rPr lang="en-US" sz="2400" baseline="30000" dirty="0"/>
              <a:t>+</a:t>
            </a:r>
            <a:r>
              <a:rPr lang="en-US" sz="2400" dirty="0"/>
              <a:t> ion concentration are separated by a thin glass membrane then potential difference developed on inner and outer surface of the  membrane is proportional to the difference in H</a:t>
            </a:r>
            <a:r>
              <a:rPr lang="en-US" sz="2400" baseline="30000" dirty="0"/>
              <a:t>+</a:t>
            </a:r>
            <a:r>
              <a:rPr lang="en-US" sz="2400" dirty="0"/>
              <a:t> ion concentration of two membrane i.e. pH of outer solution.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1295400"/>
            <a:ext cx="102235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0" y="5638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0.1 N </a:t>
            </a:r>
            <a:r>
              <a:rPr lang="en-IN" dirty="0" err="1"/>
              <a:t>HCl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1200" y="5943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Thin walled Glass bulb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4736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Pt or Ag/</a:t>
            </a:r>
            <a:r>
              <a:rPr lang="en-IN" dirty="0" err="1"/>
              <a:t>AgCl</a:t>
            </a:r>
            <a:r>
              <a:rPr lang="en-IN" dirty="0"/>
              <a:t> wire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43800" y="4953000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81800" y="5764214"/>
            <a:ext cx="1066800" cy="2698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0" y="6246812"/>
            <a:ext cx="838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2297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Rubber cap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15200" y="2513012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4191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Glass tube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143750" y="4391025"/>
            <a:ext cx="476250" cy="285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Glass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/>
              <a:t>Construction</a:t>
            </a:r>
            <a:r>
              <a:rPr lang="en-US" sz="2400" dirty="0"/>
              <a:t>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It consists of a glass tube.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At the end of this glass tube a special glass bulb is attached.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This glass bulb is having characteristic to exchange H</a:t>
            </a:r>
            <a:r>
              <a:rPr lang="en-US" sz="2400" baseline="30000" dirty="0"/>
              <a:t>+</a:t>
            </a:r>
            <a:r>
              <a:rPr lang="en-US" sz="2400" dirty="0"/>
              <a:t> ions with Na</a:t>
            </a:r>
            <a:r>
              <a:rPr lang="en-US" sz="2400" baseline="30000" dirty="0"/>
              <a:t>+</a:t>
            </a:r>
            <a:r>
              <a:rPr lang="en-US" sz="2400" dirty="0"/>
              <a:t> ions present in glass.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glass bulb is filled with 0.1 M </a:t>
            </a:r>
            <a:r>
              <a:rPr lang="en-US" sz="2400" dirty="0" err="1"/>
              <a:t>HCl</a:t>
            </a:r>
            <a:r>
              <a:rPr lang="en-US" sz="2400" dirty="0"/>
              <a:t> solution as internal reference Solution.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 Pt wire or Silver wire coated with </a:t>
            </a:r>
            <a:r>
              <a:rPr lang="en-US" sz="2400" dirty="0" err="1"/>
              <a:t>AgCl</a:t>
            </a:r>
            <a:r>
              <a:rPr lang="en-US" sz="2400" dirty="0"/>
              <a:t> is Immersed in the inner solution and externally  connected to Potentiometer. 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Glass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u="sng" dirty="0"/>
              <a:t>Construction</a:t>
            </a:r>
            <a:r>
              <a:rPr lang="en-US" sz="2400" dirty="0"/>
              <a:t>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glass tube is sealed with rubber cap, so as to maintain concentration of reference solution constant.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Glass electrode is  represented as follows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			Pt,0.1N HCl  Glass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Potential on glass electrode is given as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			E</a:t>
            </a:r>
            <a:r>
              <a:rPr lang="en-US" sz="2400" baseline="-25000" dirty="0"/>
              <a:t>G</a:t>
            </a:r>
            <a:r>
              <a:rPr lang="en-US" sz="2400" dirty="0"/>
              <a:t> = E</a:t>
            </a:r>
            <a:r>
              <a:rPr lang="en-US" sz="2400" baseline="-25000" dirty="0"/>
              <a:t>G </a:t>
            </a:r>
            <a:r>
              <a:rPr lang="en-US" sz="2400" baseline="30000" dirty="0"/>
              <a:t>o </a:t>
            </a:r>
            <a:r>
              <a:rPr lang="en-US" sz="2400" dirty="0"/>
              <a:t>+ 0.0591 pH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Where E</a:t>
            </a:r>
            <a:r>
              <a:rPr lang="en-US" sz="2400" baseline="-25000" dirty="0"/>
              <a:t>G </a:t>
            </a:r>
            <a:r>
              <a:rPr lang="en-US" sz="2400" baseline="30000" dirty="0"/>
              <a:t>o  </a:t>
            </a:r>
            <a:r>
              <a:rPr lang="en-US" sz="2400" dirty="0"/>
              <a:t>is the potential of glass electrode in a solution of known pH</a:t>
            </a:r>
          </a:p>
          <a:p>
            <a:pPr>
              <a:buNone/>
            </a:pP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4515247" y="4104878"/>
            <a:ext cx="609600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3400" y="3962400"/>
            <a:ext cx="8077200" cy="1295400"/>
          </a:xfrm>
          <a:prstGeom prst="roundRect">
            <a:avLst/>
          </a:prstGeom>
          <a:gradFill flip="none" rotWithShape="1">
            <a:gsLst>
              <a:gs pos="0">
                <a:srgbClr val="FFFF00"/>
              </a:gs>
              <a:gs pos="17999">
                <a:schemeClr val="accent3">
                  <a:lumMod val="40000"/>
                  <a:lumOff val="60000"/>
                </a:schemeClr>
              </a:gs>
              <a:gs pos="36000">
                <a:srgbClr val="FFFF00"/>
              </a:gs>
              <a:gs pos="100000">
                <a:schemeClr val="accent3">
                  <a:lumMod val="40000"/>
                  <a:lumOff val="60000"/>
                </a:schemeClr>
              </a:gs>
              <a:gs pos="87000">
                <a:srgbClr val="FFFF00"/>
              </a:gs>
              <a:gs pos="49000">
                <a:srgbClr val="FFC000">
                  <a:alpha val="47000"/>
                </a:srgb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Glass electrode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562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In order to determine the pH of solution, glass electrode is coupled with a reference electrode (Calomel electrode).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These coupled electrodes are dipped into solution of a unknown pH and the cell formed is represented as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/>
              <a:t>		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800" b="1" dirty="0">
                <a:solidFill>
                  <a:srgbClr val="002060"/>
                </a:solidFill>
              </a:rPr>
              <a:t>Pt|  Hg,Hg</a:t>
            </a:r>
            <a:r>
              <a:rPr lang="en-US" sz="2800" b="1" baseline="-25000" dirty="0">
                <a:solidFill>
                  <a:srgbClr val="002060"/>
                </a:solidFill>
              </a:rPr>
              <a:t>2</a:t>
            </a:r>
            <a:r>
              <a:rPr lang="en-US" sz="2800" b="1" dirty="0">
                <a:solidFill>
                  <a:srgbClr val="002060"/>
                </a:solidFill>
              </a:rPr>
              <a:t>Cl</a:t>
            </a:r>
            <a:r>
              <a:rPr lang="en-US" sz="2800" b="1" baseline="-25000" dirty="0">
                <a:solidFill>
                  <a:srgbClr val="002060"/>
                </a:solidFill>
              </a:rPr>
              <a:t>2</a:t>
            </a:r>
            <a:r>
              <a:rPr lang="en-US" sz="2800" b="1" dirty="0">
                <a:solidFill>
                  <a:srgbClr val="002060"/>
                </a:solidFill>
              </a:rPr>
              <a:t> | </a:t>
            </a:r>
            <a:r>
              <a:rPr lang="en-US" sz="2800" b="1" dirty="0" err="1">
                <a:solidFill>
                  <a:srgbClr val="002060"/>
                </a:solidFill>
              </a:rPr>
              <a:t>Cl</a:t>
            </a:r>
            <a:r>
              <a:rPr lang="en-US" sz="2800" b="1" baseline="30000" dirty="0">
                <a:solidFill>
                  <a:srgbClr val="002060"/>
                </a:solidFill>
              </a:rPr>
              <a:t>-</a:t>
            </a:r>
            <a:r>
              <a:rPr lang="en-US" sz="2800" b="1" dirty="0">
                <a:solidFill>
                  <a:srgbClr val="002060"/>
                </a:solidFill>
              </a:rPr>
              <a:t> || </a:t>
            </a:r>
            <a:r>
              <a:rPr lang="en-US" sz="2800" b="1" i="1" dirty="0">
                <a:solidFill>
                  <a:srgbClr val="002060"/>
                </a:solidFill>
              </a:rPr>
              <a:t>Test Solution</a:t>
            </a:r>
            <a:r>
              <a:rPr lang="en-US" sz="2800" b="1" dirty="0">
                <a:solidFill>
                  <a:srgbClr val="002060"/>
                </a:solidFill>
              </a:rPr>
              <a:t> || Glass electrode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EMF of the cell is measured as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600" dirty="0"/>
              <a:t>		E </a:t>
            </a:r>
            <a:r>
              <a:rPr lang="en-US" sz="2600" baseline="-25000" dirty="0"/>
              <a:t>cell</a:t>
            </a:r>
            <a:r>
              <a:rPr lang="en-US" sz="2600" dirty="0"/>
              <a:t> = </a:t>
            </a:r>
            <a:r>
              <a:rPr lang="en-US" sz="2600" dirty="0" err="1"/>
              <a:t>E</a:t>
            </a:r>
            <a:r>
              <a:rPr lang="en-US" sz="2600" baseline="-25000" dirty="0" err="1"/>
              <a:t>cal</a:t>
            </a:r>
            <a:r>
              <a:rPr lang="en-US" sz="2600" baseline="-25000" dirty="0"/>
              <a:t> </a:t>
            </a:r>
            <a:r>
              <a:rPr lang="en-US" sz="2600" dirty="0"/>
              <a:t>– E</a:t>
            </a:r>
            <a:r>
              <a:rPr lang="en-US" sz="2600" baseline="-25000" dirty="0"/>
              <a:t>G </a:t>
            </a:r>
            <a:r>
              <a:rPr lang="en-US" sz="2600" dirty="0"/>
              <a:t>= 0.2422 – (E</a:t>
            </a:r>
            <a:r>
              <a:rPr lang="en-US" sz="2600" baseline="-25000" dirty="0"/>
              <a:t>G </a:t>
            </a:r>
            <a:r>
              <a:rPr lang="en-US" sz="2600" baseline="30000" dirty="0"/>
              <a:t>o </a:t>
            </a:r>
            <a:r>
              <a:rPr lang="en-US" sz="2600" dirty="0"/>
              <a:t>+ 0.0591 pH)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blipFill>
            <a:blip r:embed="rId2"/>
            <a:tile tx="0" ty="0" sx="100000" sy="100000" flip="none" algn="tl"/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Glass electrode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02603"/>
            <a:ext cx="8229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buFont typeface="Wingdings" pitchFamily="2" charset="2"/>
              <a:buChar char="Ø"/>
            </a:pPr>
            <a:r>
              <a:rPr lang="en-US" sz="2400" dirty="0"/>
              <a:t>Where E</a:t>
            </a:r>
            <a:r>
              <a:rPr lang="en-US" sz="2400" baseline="-25000" dirty="0"/>
              <a:t>G </a:t>
            </a:r>
            <a:r>
              <a:rPr lang="en-US" sz="2400" baseline="30000" dirty="0"/>
              <a:t>o  </a:t>
            </a:r>
            <a:r>
              <a:rPr lang="en-US" sz="2400" dirty="0"/>
              <a:t>is the potential of glass electrode in a solution of known pH</a:t>
            </a:r>
          </a:p>
          <a:p>
            <a:pPr marL="361950" indent="-361950" algn="just">
              <a:buFont typeface="Wingdings" pitchFamily="2" charset="2"/>
              <a:buChar char="Ø"/>
            </a:pPr>
            <a:endParaRPr lang="en-IN" sz="2400" dirty="0"/>
          </a:p>
          <a:p>
            <a:pPr marL="361950" indent="-361950" algn="just">
              <a:buFont typeface="Wingdings" pitchFamily="2" charset="2"/>
              <a:buChar char="Ø"/>
            </a:pPr>
            <a:endParaRPr lang="en-IN" sz="2400" dirty="0"/>
          </a:p>
          <a:p>
            <a:pPr marL="361950" indent="-361950" algn="just">
              <a:buFont typeface="Wingdings" pitchFamily="2" charset="2"/>
              <a:buChar char="Ø"/>
            </a:pPr>
            <a:endParaRPr lang="en-IN" sz="2400" dirty="0"/>
          </a:p>
          <a:p>
            <a:pPr marL="361950" indent="-361950" algn="just">
              <a:buFont typeface="Wingdings" pitchFamily="2" charset="2"/>
              <a:buChar char="Ø"/>
            </a:pPr>
            <a:endParaRPr lang="en-IN" sz="2400" dirty="0"/>
          </a:p>
          <a:p>
            <a:pPr marL="223838" lvl="5" indent="-223838"/>
            <a:r>
              <a:rPr lang="en-US" sz="2400" b="1" u="sng" dirty="0"/>
              <a:t>Advantages: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It is simple to use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Results are accurate and quick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Equilibrium is easily attained </a:t>
            </a:r>
          </a:p>
          <a:p>
            <a:pPr marL="361950" lvl="6" indent="-3619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Electrodes do not get poisoned easily</a:t>
            </a:r>
          </a:p>
          <a:p>
            <a:pPr marL="361950" indent="-361950" algn="just"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1195" y="2541494"/>
            <a:ext cx="990600" cy="582706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4195" y="2389094"/>
            <a:ext cx="2364205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715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pH metry</vt:lpstr>
      <vt:lpstr>Buffer</vt:lpstr>
      <vt:lpstr>Buffer</vt:lpstr>
      <vt:lpstr>Glass electrode</vt:lpstr>
      <vt:lpstr>Glass electrode</vt:lpstr>
      <vt:lpstr>Glass electrode</vt:lpstr>
      <vt:lpstr>Glass electrode</vt:lpstr>
      <vt:lpstr>Glass electrode</vt:lpstr>
      <vt:lpstr>Glass electrode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metry</dc:title>
  <dc:creator>Guest</dc:creator>
  <cp:lastModifiedBy>Dr. Prashant Umape</cp:lastModifiedBy>
  <cp:revision>213</cp:revision>
  <dcterms:created xsi:type="dcterms:W3CDTF">2018-03-05T06:38:01Z</dcterms:created>
  <dcterms:modified xsi:type="dcterms:W3CDTF">2023-09-29T05:22:51Z</dcterms:modified>
</cp:coreProperties>
</file>