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6" r:id="rId4"/>
    <p:sldId id="287" r:id="rId5"/>
    <p:sldId id="288" r:id="rId6"/>
    <p:sldId id="289" r:id="rId7"/>
    <p:sldId id="290" r:id="rId8"/>
    <p:sldId id="291" r:id="rId9"/>
    <p:sldId id="292" r:id="rId10"/>
    <p:sldId id="293" r:id="rId11"/>
    <p:sldId id="278" r:id="rId12"/>
    <p:sldId id="284" r:id="rId13"/>
    <p:sldId id="283" r:id="rId14"/>
    <p:sldId id="281" r:id="rId15"/>
    <p:sldId id="277" r:id="rId16"/>
    <p:sldId id="279" r:id="rId17"/>
    <p:sldId id="280" r:id="rId18"/>
    <p:sldId id="28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27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3" autoAdjust="0"/>
  </p:normalViewPr>
  <p:slideViewPr>
    <p:cSldViewPr>
      <p:cViewPr varScale="1">
        <p:scale>
          <a:sx n="78" d="100"/>
          <a:sy n="78" d="100"/>
        </p:scale>
        <p:origin x="152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7997E9-8934-4A6B-B7E9-9FBDA4C2416C}" type="datetimeFigureOut">
              <a:rPr lang="en-US" smtClean="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BD7C5-84B4-4BB0-97C2-49ED494D5E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997E9-8934-4A6B-B7E9-9FBDA4C2416C}" type="datetimeFigureOut">
              <a:rPr lang="en-US" smtClean="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BD7C5-84B4-4BB0-97C2-49ED494D5E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997E9-8934-4A6B-B7E9-9FBDA4C2416C}" type="datetimeFigureOut">
              <a:rPr lang="en-US" smtClean="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BD7C5-84B4-4BB0-97C2-49ED494D5E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997E9-8934-4A6B-B7E9-9FBDA4C2416C}" type="datetimeFigureOut">
              <a:rPr lang="en-US" smtClean="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BD7C5-84B4-4BB0-97C2-49ED494D5E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997E9-8934-4A6B-B7E9-9FBDA4C2416C}" type="datetimeFigureOut">
              <a:rPr lang="en-US" smtClean="0"/>
              <a:pPr/>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BD7C5-84B4-4BB0-97C2-49ED494D5E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7997E9-8934-4A6B-B7E9-9FBDA4C2416C}" type="datetimeFigureOut">
              <a:rPr lang="en-US" smtClean="0"/>
              <a:pPr/>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BD7C5-84B4-4BB0-97C2-49ED494D5E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7997E9-8934-4A6B-B7E9-9FBDA4C2416C}" type="datetimeFigureOut">
              <a:rPr lang="en-US" smtClean="0"/>
              <a:pPr/>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FBD7C5-84B4-4BB0-97C2-49ED494D5E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7997E9-8934-4A6B-B7E9-9FBDA4C2416C}" type="datetimeFigureOut">
              <a:rPr lang="en-US" smtClean="0"/>
              <a:pPr/>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FBD7C5-84B4-4BB0-97C2-49ED494D5E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997E9-8934-4A6B-B7E9-9FBDA4C2416C}" type="datetimeFigureOut">
              <a:rPr lang="en-US" smtClean="0"/>
              <a:pPr/>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FBD7C5-84B4-4BB0-97C2-49ED494D5E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7997E9-8934-4A6B-B7E9-9FBDA4C2416C}" type="datetimeFigureOut">
              <a:rPr lang="en-US" smtClean="0"/>
              <a:pPr/>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BD7C5-84B4-4BB0-97C2-49ED494D5E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7997E9-8934-4A6B-B7E9-9FBDA4C2416C}" type="datetimeFigureOut">
              <a:rPr lang="en-US" smtClean="0"/>
              <a:pPr/>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BD7C5-84B4-4BB0-97C2-49ED494D5E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997E9-8934-4A6B-B7E9-9FBDA4C2416C}" type="datetimeFigureOut">
              <a:rPr lang="en-US" smtClean="0"/>
              <a:pPr/>
              <a:t>3/9/2021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BD7C5-84B4-4BB0-97C2-49ED494D5E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581400"/>
            <a:ext cx="6400800" cy="2209800"/>
          </a:xfrm>
        </p:spPr>
        <p:txBody>
          <a:bodyPr>
            <a:normAutofit/>
          </a:bodyPr>
          <a:lstStyle/>
          <a:p>
            <a:r>
              <a:rPr lang="en-IN" sz="3600" dirty="0">
                <a:solidFill>
                  <a:srgbClr val="002060"/>
                </a:solidFill>
              </a:rPr>
              <a:t>Dr. P. G. </a:t>
            </a:r>
            <a:r>
              <a:rPr lang="en-IN" sz="3600" dirty="0" err="1">
                <a:solidFill>
                  <a:srgbClr val="002060"/>
                </a:solidFill>
              </a:rPr>
              <a:t>Umape</a:t>
            </a:r>
            <a:endParaRPr lang="en-IN" sz="3600" dirty="0">
              <a:solidFill>
                <a:srgbClr val="002060"/>
              </a:solidFill>
            </a:endParaRPr>
          </a:p>
          <a:p>
            <a:r>
              <a:rPr lang="en-IN" sz="3600" dirty="0">
                <a:solidFill>
                  <a:srgbClr val="002060"/>
                </a:solidFill>
              </a:rPr>
              <a:t>PUNE INSTITUTE OF COMPUTER TECHNOLOGY</a:t>
            </a:r>
            <a:endParaRPr lang="en-US" sz="3600" dirty="0">
              <a:solidFill>
                <a:srgbClr val="002060"/>
              </a:solidFill>
            </a:endParaRPr>
          </a:p>
        </p:txBody>
      </p:sp>
      <p:sp>
        <p:nvSpPr>
          <p:cNvPr id="6" name="Rectangle 5"/>
          <p:cNvSpPr/>
          <p:nvPr/>
        </p:nvSpPr>
        <p:spPr>
          <a:xfrm>
            <a:off x="304800" y="1923871"/>
            <a:ext cx="8530945" cy="2308324"/>
          </a:xfrm>
          <a:prstGeom prst="rect">
            <a:avLst/>
          </a:prstGeom>
        </p:spPr>
        <p:style>
          <a:lnRef idx="0">
            <a:schemeClr val="accent4"/>
          </a:lnRef>
          <a:fillRef idx="3">
            <a:schemeClr val="accent4"/>
          </a:fillRef>
          <a:effectRef idx="3">
            <a:schemeClr val="accent4"/>
          </a:effectRef>
          <a:fontRef idx="minor">
            <a:schemeClr val="lt1"/>
          </a:fontRef>
        </p:style>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7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Electro-analytical Techniques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a:blipFill>
            <a:blip r:embed="rId2"/>
            <a:tile tx="0" ty="0" sx="100000" sy="100000" flip="none" algn="tl"/>
          </a:blipFill>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Electrodes</a:t>
            </a:r>
          </a:p>
        </p:txBody>
      </p:sp>
      <p:sp>
        <p:nvSpPr>
          <p:cNvPr id="3" name="TextBox 2">
            <a:extLst>
              <a:ext uri="{FF2B5EF4-FFF2-40B4-BE49-F238E27FC236}">
                <a16:creationId xmlns:a16="http://schemas.microsoft.com/office/drawing/2014/main" id="{0F9A39DE-BEFD-47AF-BBF6-733841544C7F}"/>
              </a:ext>
            </a:extLst>
          </p:cNvPr>
          <p:cNvSpPr txBox="1"/>
          <p:nvPr/>
        </p:nvSpPr>
        <p:spPr>
          <a:xfrm>
            <a:off x="457200" y="728950"/>
            <a:ext cx="8229600" cy="6129050"/>
          </a:xfrm>
          <a:prstGeom prst="rect">
            <a:avLst/>
          </a:prstGeom>
          <a:noFill/>
        </p:spPr>
        <p:txBody>
          <a:bodyPr wrap="square" rtlCol="0">
            <a:spAutoFit/>
          </a:bodyPr>
          <a:lstStyle/>
          <a:p>
            <a:pPr algn="just">
              <a:lnSpc>
                <a:spcPct val="150000"/>
              </a:lnSpc>
            </a:pPr>
            <a:r>
              <a:rPr lang="en-IN" sz="2400" dirty="0"/>
              <a:t>The potential of Calomel electrode depends on the concentration of </a:t>
            </a:r>
            <a:r>
              <a:rPr lang="en-IN" sz="2400" dirty="0" err="1"/>
              <a:t>KCl</a:t>
            </a:r>
            <a:r>
              <a:rPr lang="en-IN" sz="2400" dirty="0"/>
              <a:t> solution inside the Calomel electrode. </a:t>
            </a:r>
          </a:p>
          <a:p>
            <a:pPr algn="just">
              <a:lnSpc>
                <a:spcPct val="150000"/>
              </a:lnSpc>
            </a:pPr>
            <a:r>
              <a:rPr lang="en-IN" sz="2400" dirty="0"/>
              <a:t>In other words potential of Calomel electrode depends on concentration of Cl</a:t>
            </a:r>
            <a:r>
              <a:rPr lang="en-IN" sz="2400" baseline="30000" dirty="0"/>
              <a:t>-</a:t>
            </a:r>
          </a:p>
          <a:p>
            <a:pPr algn="just">
              <a:lnSpc>
                <a:spcPct val="150000"/>
              </a:lnSpc>
            </a:pPr>
            <a:endParaRPr lang="en-IN" sz="2400" baseline="30000" dirty="0"/>
          </a:p>
          <a:p>
            <a:pPr algn="just">
              <a:lnSpc>
                <a:spcPct val="150000"/>
              </a:lnSpc>
            </a:pPr>
            <a:endParaRPr lang="en-IN" sz="2400" baseline="30000" dirty="0"/>
          </a:p>
          <a:p>
            <a:pPr algn="just">
              <a:lnSpc>
                <a:spcPct val="150000"/>
              </a:lnSpc>
            </a:pPr>
            <a:endParaRPr lang="en-IN" sz="2400" baseline="30000" dirty="0"/>
          </a:p>
          <a:p>
            <a:pPr algn="just">
              <a:lnSpc>
                <a:spcPct val="150000"/>
              </a:lnSpc>
            </a:pPr>
            <a:endParaRPr lang="en-IN" sz="2400" baseline="30000" dirty="0"/>
          </a:p>
          <a:p>
            <a:pPr algn="just">
              <a:lnSpc>
                <a:spcPct val="150000"/>
              </a:lnSpc>
            </a:pPr>
            <a:endParaRPr lang="en-IN" sz="2400" baseline="30000" dirty="0"/>
          </a:p>
          <a:p>
            <a:pPr algn="just">
              <a:lnSpc>
                <a:spcPct val="150000"/>
              </a:lnSpc>
            </a:pPr>
            <a:endParaRPr lang="en-IN" sz="2400" baseline="30000" dirty="0"/>
          </a:p>
          <a:p>
            <a:pPr algn="just">
              <a:lnSpc>
                <a:spcPct val="150000"/>
              </a:lnSpc>
            </a:pPr>
            <a:r>
              <a:rPr lang="en-IN" sz="2400" b="1" u="sng" dirty="0"/>
              <a:t>Demerits of Calomel electrode:</a:t>
            </a:r>
          </a:p>
          <a:p>
            <a:pPr marL="342900" indent="-342900" algn="just">
              <a:lnSpc>
                <a:spcPct val="150000"/>
              </a:lnSpc>
              <a:buFont typeface="Arial" panose="020B0604020202020204" pitchFamily="34" charset="0"/>
              <a:buChar char="•"/>
            </a:pPr>
            <a:r>
              <a:rPr lang="en-IN" sz="2400" dirty="0"/>
              <a:t>It cannot be used above 50 </a:t>
            </a:r>
            <a:r>
              <a:rPr lang="en-IN" sz="2400" baseline="30000" dirty="0" err="1"/>
              <a:t>o</a:t>
            </a:r>
            <a:r>
              <a:rPr lang="en-IN" sz="2400" dirty="0" err="1"/>
              <a:t>C</a:t>
            </a:r>
            <a:r>
              <a:rPr lang="en-IN" sz="2400" dirty="0"/>
              <a:t> as Hg</a:t>
            </a:r>
            <a:r>
              <a:rPr lang="en-IN" sz="2400" baseline="-25000" dirty="0"/>
              <a:t>2</a:t>
            </a:r>
            <a:r>
              <a:rPr lang="en-IN" sz="2400" dirty="0"/>
              <a:t>Cl</a:t>
            </a:r>
            <a:r>
              <a:rPr lang="en-IN" sz="2400" baseline="-25000" dirty="0"/>
              <a:t>2 </a:t>
            </a:r>
            <a:r>
              <a:rPr lang="en-IN" sz="2400" dirty="0"/>
              <a:t>decomposes.</a:t>
            </a:r>
          </a:p>
          <a:p>
            <a:pPr marL="342900" indent="-342900" algn="just">
              <a:lnSpc>
                <a:spcPct val="150000"/>
              </a:lnSpc>
              <a:buFont typeface="Arial" panose="020B0604020202020204" pitchFamily="34" charset="0"/>
              <a:buChar char="•"/>
            </a:pPr>
            <a:r>
              <a:rPr lang="en-IN" sz="2400" dirty="0"/>
              <a:t>Both Hg and Hg</a:t>
            </a:r>
            <a:r>
              <a:rPr lang="en-IN" sz="2400" baseline="-25000" dirty="0"/>
              <a:t>2</a:t>
            </a:r>
            <a:r>
              <a:rPr lang="en-IN" sz="2400" dirty="0"/>
              <a:t>Cl</a:t>
            </a:r>
            <a:r>
              <a:rPr lang="en-IN" sz="2400" baseline="-25000" dirty="0"/>
              <a:t>2 </a:t>
            </a:r>
            <a:r>
              <a:rPr lang="en-IN" sz="2400" dirty="0"/>
              <a:t>are poisonous</a:t>
            </a:r>
          </a:p>
        </p:txBody>
      </p:sp>
      <p:graphicFrame>
        <p:nvGraphicFramePr>
          <p:cNvPr id="4" name="Table 4">
            <a:extLst>
              <a:ext uri="{FF2B5EF4-FFF2-40B4-BE49-F238E27FC236}">
                <a16:creationId xmlns:a16="http://schemas.microsoft.com/office/drawing/2014/main" id="{247A7E47-6CC2-4999-BADA-417C99947344}"/>
              </a:ext>
            </a:extLst>
          </p:cNvPr>
          <p:cNvGraphicFramePr>
            <a:graphicFrameLocks noGrp="1"/>
          </p:cNvGraphicFramePr>
          <p:nvPr>
            <p:extLst>
              <p:ext uri="{D42A27DB-BD31-4B8C-83A1-F6EECF244321}">
                <p14:modId xmlns:p14="http://schemas.microsoft.com/office/powerpoint/2010/main" val="3986534766"/>
              </p:ext>
            </p:extLst>
          </p:nvPr>
        </p:nvGraphicFramePr>
        <p:xfrm>
          <a:off x="457200" y="3124200"/>
          <a:ext cx="8229600" cy="196088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291940659"/>
                    </a:ext>
                  </a:extLst>
                </a:gridCol>
                <a:gridCol w="2057400">
                  <a:extLst>
                    <a:ext uri="{9D8B030D-6E8A-4147-A177-3AD203B41FA5}">
                      <a16:colId xmlns:a16="http://schemas.microsoft.com/office/drawing/2014/main" val="1728877893"/>
                    </a:ext>
                  </a:extLst>
                </a:gridCol>
                <a:gridCol w="2057400">
                  <a:extLst>
                    <a:ext uri="{9D8B030D-6E8A-4147-A177-3AD203B41FA5}">
                      <a16:colId xmlns:a16="http://schemas.microsoft.com/office/drawing/2014/main" val="770341128"/>
                    </a:ext>
                  </a:extLst>
                </a:gridCol>
                <a:gridCol w="2057400">
                  <a:extLst>
                    <a:ext uri="{9D8B030D-6E8A-4147-A177-3AD203B41FA5}">
                      <a16:colId xmlns:a16="http://schemas.microsoft.com/office/drawing/2014/main" val="1694880198"/>
                    </a:ext>
                  </a:extLst>
                </a:gridCol>
              </a:tblGrid>
              <a:tr h="1241562">
                <a:tc>
                  <a:txBody>
                    <a:bodyPr/>
                    <a:lstStyle/>
                    <a:p>
                      <a:pPr algn="ctr"/>
                      <a:r>
                        <a:rPr lang="en-IN" dirty="0"/>
                        <a:t>Concentration </a:t>
                      </a:r>
                    </a:p>
                    <a:p>
                      <a:pPr algn="ctr"/>
                      <a:r>
                        <a:rPr lang="en-IN" dirty="0"/>
                        <a:t>of </a:t>
                      </a:r>
                      <a:r>
                        <a:rPr lang="en-IN" dirty="0" err="1"/>
                        <a:t>KCl</a:t>
                      </a:r>
                      <a:endParaRPr lang="en-IN" dirty="0"/>
                    </a:p>
                  </a:txBody>
                  <a:tcPr anchor="ctr"/>
                </a:tc>
                <a:tc>
                  <a:txBody>
                    <a:bodyPr/>
                    <a:lstStyle/>
                    <a:p>
                      <a:pPr algn="ctr"/>
                      <a:r>
                        <a:rPr lang="en-IN" dirty="0"/>
                        <a:t>Saturated </a:t>
                      </a:r>
                      <a:r>
                        <a:rPr lang="en-IN" dirty="0" err="1"/>
                        <a:t>KCl</a:t>
                      </a:r>
                      <a:endParaRPr lang="en-IN" dirty="0"/>
                    </a:p>
                  </a:txBody>
                  <a:tcPr anchor="ctr"/>
                </a:tc>
                <a:tc>
                  <a:txBody>
                    <a:bodyPr/>
                    <a:lstStyle/>
                    <a:p>
                      <a:pPr algn="ctr"/>
                      <a:r>
                        <a:rPr lang="en-IN" dirty="0"/>
                        <a:t>1M </a:t>
                      </a:r>
                      <a:r>
                        <a:rPr lang="en-IN" dirty="0" err="1"/>
                        <a:t>KCl</a:t>
                      </a:r>
                      <a:endParaRPr lang="en-IN" dirty="0"/>
                    </a:p>
                  </a:txBody>
                  <a:tcPr anchor="ctr"/>
                </a:tc>
                <a:tc>
                  <a:txBody>
                    <a:bodyPr/>
                    <a:lstStyle/>
                    <a:p>
                      <a:pPr algn="ctr"/>
                      <a:r>
                        <a:rPr lang="en-IN" dirty="0"/>
                        <a:t>O.1 M </a:t>
                      </a:r>
                      <a:r>
                        <a:rPr lang="en-IN" dirty="0" err="1"/>
                        <a:t>KCl</a:t>
                      </a:r>
                      <a:endParaRPr lang="en-IN" dirty="0"/>
                    </a:p>
                  </a:txBody>
                  <a:tcPr anchor="ctr"/>
                </a:tc>
                <a:extLst>
                  <a:ext uri="{0D108BD9-81ED-4DB2-BD59-A6C34878D82A}">
                    <a16:rowId xmlns:a16="http://schemas.microsoft.com/office/drawing/2014/main" val="10190587"/>
                  </a:ext>
                </a:extLst>
              </a:tr>
              <a:tr h="719318">
                <a:tc>
                  <a:txBody>
                    <a:bodyPr/>
                    <a:lstStyle/>
                    <a:p>
                      <a:pPr algn="ctr"/>
                      <a:r>
                        <a:rPr lang="en-IN" dirty="0" err="1"/>
                        <a:t>E</a:t>
                      </a:r>
                      <a:r>
                        <a:rPr lang="en-IN" baseline="30000" dirty="0" err="1"/>
                        <a:t>o</a:t>
                      </a:r>
                      <a:r>
                        <a:rPr lang="en-IN" baseline="30000" dirty="0"/>
                        <a:t> </a:t>
                      </a:r>
                      <a:r>
                        <a:rPr lang="en-IN" baseline="0" dirty="0"/>
                        <a:t>of Calomel </a:t>
                      </a:r>
                    </a:p>
                  </a:txBody>
                  <a:tcPr anchor="ctr"/>
                </a:tc>
                <a:tc>
                  <a:txBody>
                    <a:bodyPr/>
                    <a:lstStyle/>
                    <a:p>
                      <a:pPr algn="ctr"/>
                      <a:r>
                        <a:rPr lang="en-IN" dirty="0"/>
                        <a:t>0.2422 V</a:t>
                      </a:r>
                    </a:p>
                  </a:txBody>
                  <a:tcPr anchor="ctr"/>
                </a:tc>
                <a:tc>
                  <a:txBody>
                    <a:bodyPr/>
                    <a:lstStyle/>
                    <a:p>
                      <a:pPr algn="ctr"/>
                      <a:r>
                        <a:rPr lang="en-IN" dirty="0"/>
                        <a:t>0.281 V</a:t>
                      </a:r>
                    </a:p>
                  </a:txBody>
                  <a:tcPr anchor="ctr"/>
                </a:tc>
                <a:tc>
                  <a:txBody>
                    <a:bodyPr/>
                    <a:lstStyle/>
                    <a:p>
                      <a:pPr algn="ctr"/>
                      <a:r>
                        <a:rPr lang="en-IN" dirty="0"/>
                        <a:t>0.3334 V</a:t>
                      </a:r>
                    </a:p>
                  </a:txBody>
                  <a:tcPr anchor="ctr"/>
                </a:tc>
                <a:extLst>
                  <a:ext uri="{0D108BD9-81ED-4DB2-BD59-A6C34878D82A}">
                    <a16:rowId xmlns:a16="http://schemas.microsoft.com/office/drawing/2014/main" val="1520885923"/>
                  </a:ext>
                </a:extLst>
              </a:tr>
            </a:tbl>
          </a:graphicData>
        </a:graphic>
      </p:graphicFrame>
    </p:spTree>
    <p:extLst>
      <p:ext uri="{BB962C8B-B14F-4D97-AF65-F5344CB8AC3E}">
        <p14:creationId xmlns:p14="http://schemas.microsoft.com/office/powerpoint/2010/main" val="13786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a:stretch>
            <a:fillRect/>
          </a:stretch>
        </p:blipFill>
        <p:spPr bwMode="auto">
          <a:xfrm>
            <a:off x="1457324" y="1647824"/>
            <a:ext cx="7511863" cy="4295775"/>
          </a:xfrm>
          <a:prstGeom prst="rect">
            <a:avLst/>
          </a:prstGeom>
          <a:noFill/>
          <a:ln w="9525">
            <a:noFill/>
            <a:miter lim="800000"/>
            <a:headEnd/>
            <a:tailEnd/>
          </a:ln>
          <a:effectLst/>
        </p:spPr>
      </p:pic>
      <p:sp>
        <p:nvSpPr>
          <p:cNvPr id="2" name="Title 1"/>
          <p:cNvSpPr>
            <a:spLocks noGrp="1"/>
          </p:cNvSpPr>
          <p:nvPr>
            <p:ph type="title"/>
          </p:nvPr>
        </p:nvSpPr>
        <p:spPr>
          <a:xfrm>
            <a:off x="457200" y="381000"/>
            <a:ext cx="8229600" cy="762000"/>
          </a:xfrm>
          <a:blipFill>
            <a:blip r:embed="rId3"/>
            <a:tile tx="0" ty="0" sx="100000" sy="100000" flip="none" algn="tl"/>
          </a:blipFill>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Standardization of pH meter</a:t>
            </a:r>
          </a:p>
        </p:txBody>
      </p:sp>
      <p:sp>
        <p:nvSpPr>
          <p:cNvPr id="3" name="Rectangle 2"/>
          <p:cNvSpPr/>
          <p:nvPr/>
        </p:nvSpPr>
        <p:spPr>
          <a:xfrm>
            <a:off x="457201" y="1295400"/>
            <a:ext cx="8229600" cy="5078313"/>
          </a:xfrm>
          <a:prstGeom prst="rect">
            <a:avLst/>
          </a:prstGeom>
        </p:spPr>
        <p:txBody>
          <a:bodyPr wrap="square">
            <a:spAutoFit/>
          </a:bodyPr>
          <a:lstStyle/>
          <a:p>
            <a:pPr>
              <a:lnSpc>
                <a:spcPct val="150000"/>
              </a:lnSpc>
            </a:pPr>
            <a:endParaRPr lang="en-US" sz="2400" dirty="0"/>
          </a:p>
          <a:p>
            <a:pPr marL="361950" indent="-361950">
              <a:buFont typeface="Arial" pitchFamily="34" charset="0"/>
              <a:buChar char="•"/>
            </a:pPr>
            <a:endParaRPr lang="en-US" sz="2400" b="1" u="sng"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US" sz="2400" b="1" dirty="0">
              <a:solidFill>
                <a:srgbClr val="00B0F0"/>
              </a:solidFill>
            </a:endParaRPr>
          </a:p>
        </p:txBody>
      </p:sp>
      <p:cxnSp>
        <p:nvCxnSpPr>
          <p:cNvPr id="13" name="Straight Arrow Connector 12"/>
          <p:cNvCxnSpPr/>
          <p:nvPr/>
        </p:nvCxnSpPr>
        <p:spPr>
          <a:xfrm rot="10800000">
            <a:off x="7010400" y="3810000"/>
            <a:ext cx="990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5066506" y="4914106"/>
            <a:ext cx="8382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Curved Right Arrow 15"/>
          <p:cNvSpPr/>
          <p:nvPr/>
        </p:nvSpPr>
        <p:spPr>
          <a:xfrm>
            <a:off x="5029200" y="3886200"/>
            <a:ext cx="228600" cy="685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Left Arrow 16"/>
          <p:cNvSpPr/>
          <p:nvPr/>
        </p:nvSpPr>
        <p:spPr>
          <a:xfrm>
            <a:off x="5715000" y="3886200"/>
            <a:ext cx="228600" cy="6858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a:blipFill>
            <a:blip r:embed="rId2"/>
            <a:tile tx="0" ty="0" sx="100000" sy="100000" flip="none" algn="tl"/>
          </a:blipFill>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Standardization of pH meter</a:t>
            </a:r>
          </a:p>
        </p:txBody>
      </p:sp>
      <p:sp>
        <p:nvSpPr>
          <p:cNvPr id="3" name="Rectangle 2"/>
          <p:cNvSpPr/>
          <p:nvPr/>
        </p:nvSpPr>
        <p:spPr>
          <a:xfrm>
            <a:off x="457201" y="990600"/>
            <a:ext cx="8229600" cy="4893647"/>
          </a:xfrm>
          <a:prstGeom prst="rect">
            <a:avLst/>
          </a:prstGeom>
        </p:spPr>
        <p:txBody>
          <a:bodyPr wrap="square">
            <a:spAutoFit/>
          </a:bodyPr>
          <a:lstStyle/>
          <a:p>
            <a:r>
              <a:rPr lang="en-IN" sz="2400" b="1" dirty="0"/>
              <a:t>Standardization/Calibration process:</a:t>
            </a:r>
          </a:p>
          <a:p>
            <a:pPr marL="457200" indent="-457200">
              <a:lnSpc>
                <a:spcPct val="150000"/>
              </a:lnSpc>
              <a:buFont typeface="+mj-lt"/>
              <a:buAutoNum type="arabicPeriod"/>
            </a:pPr>
            <a:r>
              <a:rPr lang="en-IN" sz="2400" dirty="0"/>
              <a:t>Activate the glass electrode and connect to the pH meter.</a:t>
            </a:r>
          </a:p>
          <a:p>
            <a:pPr marL="457200" indent="-457200">
              <a:lnSpc>
                <a:spcPct val="150000"/>
              </a:lnSpc>
              <a:buFont typeface="+mj-lt"/>
              <a:buAutoNum type="arabicPeriod"/>
            </a:pPr>
            <a:r>
              <a:rPr lang="en-IN" sz="2400" dirty="0"/>
              <a:t>Connect the pH meter to electrical supply and switch on the pH meter.</a:t>
            </a:r>
          </a:p>
          <a:p>
            <a:pPr marL="457200" indent="-457200">
              <a:lnSpc>
                <a:spcPct val="150000"/>
              </a:lnSpc>
              <a:buFont typeface="+mj-lt"/>
              <a:buAutoNum type="arabicPeriod"/>
            </a:pPr>
            <a:r>
              <a:rPr lang="en-IN" sz="2400" dirty="0"/>
              <a:t>Clean the glass electrode by distilled water</a:t>
            </a:r>
          </a:p>
          <a:p>
            <a:pPr marL="457200" indent="-457200">
              <a:lnSpc>
                <a:spcPct val="150000"/>
              </a:lnSpc>
              <a:buFont typeface="+mj-lt"/>
              <a:buAutoNum type="arabicPeriod"/>
            </a:pPr>
            <a:r>
              <a:rPr lang="en-IN" sz="2400" dirty="0"/>
              <a:t>Immerse the glass electrode in a solution of known pH (Buffer solution of pH 4/10).</a:t>
            </a:r>
          </a:p>
          <a:p>
            <a:pPr marL="457200" indent="-457200">
              <a:lnSpc>
                <a:spcPct val="150000"/>
              </a:lnSpc>
              <a:buFont typeface="+mj-lt"/>
              <a:buAutoNum type="arabicPeriod"/>
            </a:pPr>
            <a:r>
              <a:rPr lang="en-IN" sz="2400" dirty="0"/>
              <a:t>Adjust the temperature to 20 </a:t>
            </a:r>
            <a:r>
              <a:rPr lang="en-IN" sz="2400" baseline="30000" dirty="0"/>
              <a:t>0</a:t>
            </a:r>
            <a:r>
              <a:rPr lang="en-IN" sz="2400" dirty="0"/>
              <a:t>C by temperature knob provided with pH meter.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a:blipFill>
            <a:blip r:embed="rId2"/>
            <a:tile tx="0" ty="0" sx="100000" sy="100000" flip="none" algn="tl"/>
          </a:blipFill>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Standardization of pH meter</a:t>
            </a:r>
          </a:p>
        </p:txBody>
      </p:sp>
      <p:sp>
        <p:nvSpPr>
          <p:cNvPr id="3" name="Rectangle 2"/>
          <p:cNvSpPr/>
          <p:nvPr/>
        </p:nvSpPr>
        <p:spPr>
          <a:xfrm>
            <a:off x="457201" y="990600"/>
            <a:ext cx="8229600" cy="8217634"/>
          </a:xfrm>
          <a:prstGeom prst="rect">
            <a:avLst/>
          </a:prstGeom>
        </p:spPr>
        <p:txBody>
          <a:bodyPr wrap="square">
            <a:spAutoFit/>
          </a:bodyPr>
          <a:lstStyle/>
          <a:p>
            <a:r>
              <a:rPr lang="en-IN" sz="2400" b="1" dirty="0"/>
              <a:t>Standardization/Calibration process:</a:t>
            </a:r>
          </a:p>
          <a:p>
            <a:pPr marL="457200" indent="-457200">
              <a:lnSpc>
                <a:spcPct val="150000"/>
              </a:lnSpc>
              <a:buFont typeface="+mj-lt"/>
              <a:buAutoNum type="arabicPeriod" startAt="6"/>
            </a:pPr>
            <a:r>
              <a:rPr lang="en-IN" sz="2400" dirty="0"/>
              <a:t>Once the temperature is achieved, check the pH on pH display.</a:t>
            </a:r>
            <a:endParaRPr lang="en-US" sz="2400" dirty="0"/>
          </a:p>
          <a:p>
            <a:pPr marL="457200" indent="-457200">
              <a:lnSpc>
                <a:spcPct val="150000"/>
              </a:lnSpc>
              <a:buFont typeface="+mj-lt"/>
              <a:buAutoNum type="arabicPeriod" startAt="6"/>
            </a:pPr>
            <a:r>
              <a:rPr lang="en-IN" sz="2400" dirty="0"/>
              <a:t>If the pH in the display is deviating from the pH value of buffer solution.</a:t>
            </a:r>
          </a:p>
          <a:p>
            <a:pPr marL="457200" indent="-457200">
              <a:lnSpc>
                <a:spcPct val="150000"/>
              </a:lnSpc>
              <a:buFont typeface="+mj-lt"/>
              <a:buAutoNum type="arabicPeriod" startAt="6"/>
            </a:pPr>
            <a:r>
              <a:rPr lang="en-IN" sz="2400" dirty="0"/>
              <a:t>Adjust the standardization knob to the pH value of buffer.</a:t>
            </a:r>
          </a:p>
          <a:p>
            <a:pPr marL="457200" indent="-457200">
              <a:lnSpc>
                <a:spcPct val="150000"/>
              </a:lnSpc>
              <a:buFont typeface="+mj-lt"/>
              <a:buAutoNum type="arabicPeriod" startAt="6"/>
            </a:pPr>
            <a:r>
              <a:rPr lang="en-IN" sz="2400" dirty="0"/>
              <a:t>Now the pH meter is said to be standardized.</a:t>
            </a:r>
          </a:p>
          <a:p>
            <a:pPr marL="457200" indent="-457200">
              <a:lnSpc>
                <a:spcPct val="150000"/>
              </a:lnSpc>
              <a:buFont typeface="+mj-lt"/>
              <a:buAutoNum type="arabicPeriod" startAt="6"/>
            </a:pPr>
            <a:r>
              <a:rPr lang="en-IN" sz="2400" dirty="0"/>
              <a:t>Do not disturb the standardization knob throughout the pH analysis.</a:t>
            </a:r>
          </a:p>
          <a:p>
            <a:pPr marL="457200" indent="-457200">
              <a:lnSpc>
                <a:spcPct val="150000"/>
              </a:lnSpc>
              <a:buFont typeface="+mj-lt"/>
              <a:buAutoNum type="arabicPeriod" startAt="6"/>
            </a:pPr>
            <a:r>
              <a:rPr lang="en-IN" sz="2400" dirty="0"/>
              <a:t>After use of glass electrode keep it in the distilled water to keep it hydrated.</a:t>
            </a:r>
          </a:p>
          <a:p>
            <a:pPr marL="457200" indent="-457200">
              <a:buFont typeface="+mj-lt"/>
              <a:buAutoNum type="arabicPeriod" startAt="6"/>
            </a:pPr>
            <a:endParaRPr lang="en-IN" sz="2400" dirty="0"/>
          </a:p>
          <a:p>
            <a:pPr marL="457200" indent="-457200">
              <a:buFont typeface="+mj-lt"/>
              <a:buAutoNum type="arabicPeriod" startAt="6"/>
            </a:pPr>
            <a:endParaRPr lang="en-IN" sz="2400" dirty="0"/>
          </a:p>
          <a:p>
            <a:pPr marL="457200" indent="-457200">
              <a:buFont typeface="+mj-lt"/>
              <a:buAutoNum type="arabicPeriod" startAt="6"/>
            </a:pPr>
            <a:endParaRPr lang="en-IN" sz="2400" dirty="0"/>
          </a:p>
          <a:p>
            <a:pPr marL="457200" indent="-457200">
              <a:buFont typeface="+mj-lt"/>
              <a:buAutoNum type="arabicPeriod" startAt="6"/>
            </a:pPr>
            <a:endParaRPr lang="en-IN" sz="2400" dirty="0"/>
          </a:p>
          <a:p>
            <a:pPr marL="457200" indent="-457200">
              <a:buFont typeface="+mj-lt"/>
              <a:buAutoNum type="arabicPeriod" startAt="6"/>
            </a:pPr>
            <a:endParaRPr lang="en-IN" sz="2400" dirty="0"/>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a:blipFill>
            <a:blip r:embed="rId2"/>
            <a:tile tx="0" ty="0" sx="100000" sy="100000" flip="none" algn="tl"/>
          </a:blipFill>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SA-SB pH metric titration</a:t>
            </a:r>
          </a:p>
        </p:txBody>
      </p:sp>
      <p:sp>
        <p:nvSpPr>
          <p:cNvPr id="3" name="Rectangle 2"/>
          <p:cNvSpPr/>
          <p:nvPr/>
        </p:nvSpPr>
        <p:spPr>
          <a:xfrm>
            <a:off x="457201" y="1295400"/>
            <a:ext cx="8229600" cy="9325630"/>
          </a:xfrm>
          <a:prstGeom prst="rect">
            <a:avLst/>
          </a:prstGeom>
        </p:spPr>
        <p:txBody>
          <a:bodyPr wrap="square">
            <a:spAutoFit/>
          </a:bodyPr>
          <a:lstStyle/>
          <a:p>
            <a:pPr marL="361950" indent="-361950"/>
            <a:r>
              <a:rPr lang="en-US" sz="2400" b="1" u="sng" dirty="0">
                <a:solidFill>
                  <a:srgbClr val="00B0F0"/>
                </a:solidFill>
                <a:latin typeface="+mj-lt"/>
              </a:rPr>
              <a:t>Strong Acid- Strong Base pH metric titration</a:t>
            </a:r>
          </a:p>
          <a:p>
            <a:pPr marL="361950" indent="-361950">
              <a:lnSpc>
                <a:spcPct val="150000"/>
              </a:lnSpc>
              <a:buFont typeface="Arial" pitchFamily="34" charset="0"/>
              <a:buChar char="•"/>
            </a:pPr>
            <a:r>
              <a:rPr lang="en-US" sz="2400" dirty="0"/>
              <a:t>Consider a strong acid </a:t>
            </a:r>
            <a:r>
              <a:rPr lang="en-US" sz="2400" dirty="0" err="1"/>
              <a:t>HCl</a:t>
            </a:r>
            <a:r>
              <a:rPr lang="en-US" sz="2400" dirty="0"/>
              <a:t> and strong base </a:t>
            </a:r>
            <a:r>
              <a:rPr lang="en-US" sz="2400" dirty="0" err="1"/>
              <a:t>NaOH</a:t>
            </a:r>
            <a:endParaRPr lang="en-US" sz="2400" dirty="0"/>
          </a:p>
          <a:p>
            <a:pPr marL="361950" indent="-361950">
              <a:lnSpc>
                <a:spcPct val="150000"/>
              </a:lnSpc>
              <a:buFont typeface="Arial" pitchFamily="34" charset="0"/>
              <a:buChar char="•"/>
            </a:pPr>
            <a:r>
              <a:rPr lang="en-IN" sz="2400" dirty="0"/>
              <a:t>Strong acid is taken in flask while strong base is taken in burette</a:t>
            </a:r>
            <a:endParaRPr lang="en-US" sz="2400" dirty="0"/>
          </a:p>
          <a:p>
            <a:pPr marL="361950" indent="-361950">
              <a:lnSpc>
                <a:spcPct val="150000"/>
              </a:lnSpc>
              <a:buFont typeface="Arial" pitchFamily="34" charset="0"/>
              <a:buChar char="•"/>
            </a:pPr>
            <a:r>
              <a:rPr lang="en-US" sz="2400" dirty="0"/>
              <a:t>As both are strong acid and strong base they undergoes complete dissociation</a:t>
            </a:r>
          </a:p>
          <a:p>
            <a:pPr marL="361950" indent="-361950">
              <a:lnSpc>
                <a:spcPct val="150000"/>
              </a:lnSpc>
            </a:pPr>
            <a:r>
              <a:rPr lang="en-US" sz="2400" dirty="0"/>
              <a:t>The net reaction during the titration is as follows</a:t>
            </a:r>
          </a:p>
          <a:p>
            <a:pPr>
              <a:lnSpc>
                <a:spcPct val="150000"/>
              </a:lnSpc>
            </a:pPr>
            <a:r>
              <a:rPr lang="en-US" sz="2400" dirty="0"/>
              <a:t>	     Na</a:t>
            </a:r>
            <a:r>
              <a:rPr lang="en-US" sz="2400" baseline="30000" dirty="0"/>
              <a:t>+</a:t>
            </a:r>
            <a:r>
              <a:rPr lang="en-US" sz="2400" dirty="0"/>
              <a:t> + </a:t>
            </a:r>
            <a:r>
              <a:rPr lang="en-US" sz="2400" baseline="30000" dirty="0"/>
              <a:t>-</a:t>
            </a:r>
            <a:r>
              <a:rPr lang="en-US" sz="2400" dirty="0"/>
              <a:t>OH + H</a:t>
            </a:r>
            <a:r>
              <a:rPr lang="en-US" sz="2400" baseline="30000" dirty="0"/>
              <a:t>+ </a:t>
            </a:r>
            <a:r>
              <a:rPr lang="en-US" sz="2400" dirty="0"/>
              <a:t>+ </a:t>
            </a:r>
            <a:r>
              <a:rPr lang="en-US" sz="2400" dirty="0" err="1"/>
              <a:t>Cl</a:t>
            </a:r>
            <a:r>
              <a:rPr lang="en-US" sz="2400" baseline="30000" dirty="0"/>
              <a:t>-                    </a:t>
            </a:r>
            <a:r>
              <a:rPr lang="en-US" sz="2400" dirty="0"/>
              <a:t>          Na</a:t>
            </a:r>
            <a:r>
              <a:rPr lang="en-US" sz="2400" baseline="30000" dirty="0"/>
              <a:t>+</a:t>
            </a:r>
            <a:r>
              <a:rPr lang="en-US" sz="2400" dirty="0"/>
              <a:t> + </a:t>
            </a:r>
            <a:r>
              <a:rPr lang="en-US" sz="2400" dirty="0" err="1"/>
              <a:t>Cl</a:t>
            </a:r>
            <a:r>
              <a:rPr lang="en-US" sz="2400" baseline="30000" dirty="0"/>
              <a:t>- </a:t>
            </a:r>
            <a:r>
              <a:rPr lang="en-US" sz="2400" dirty="0"/>
              <a:t>+ H</a:t>
            </a:r>
            <a:r>
              <a:rPr lang="en-US" sz="2400" baseline="-25000" dirty="0"/>
              <a:t>2</a:t>
            </a:r>
            <a:r>
              <a:rPr lang="en-US" sz="2400" dirty="0"/>
              <a:t>O</a:t>
            </a:r>
            <a:endParaRPr lang="en-US" sz="4400" dirty="0"/>
          </a:p>
          <a:p>
            <a:pPr>
              <a:lnSpc>
                <a:spcPct val="150000"/>
              </a:lnSpc>
            </a:pPr>
            <a:endParaRPr lang="en-US" sz="2400" dirty="0"/>
          </a:p>
          <a:p>
            <a:pPr marL="361950" indent="-361950">
              <a:buFont typeface="Arial" pitchFamily="34" charset="0"/>
              <a:buChar char="•"/>
            </a:pPr>
            <a:endParaRPr lang="en-US" sz="2400" b="1" u="sng"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US" sz="2400" b="1" dirty="0">
              <a:solidFill>
                <a:srgbClr val="00B0F0"/>
              </a:solidFill>
            </a:endParaRPr>
          </a:p>
        </p:txBody>
      </p:sp>
      <p:cxnSp>
        <p:nvCxnSpPr>
          <p:cNvPr id="5" name="Straight Arrow Connector 4"/>
          <p:cNvCxnSpPr/>
          <p:nvPr/>
        </p:nvCxnSpPr>
        <p:spPr>
          <a:xfrm>
            <a:off x="4191000" y="5334000"/>
            <a:ext cx="14478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a:blipFill>
            <a:blip r:embed="rId2"/>
            <a:tile tx="0" ty="0" sx="100000" sy="100000" flip="none" algn="tl"/>
          </a:blipFill>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SA-SB pH metric titration</a:t>
            </a:r>
          </a:p>
        </p:txBody>
      </p:sp>
      <p:sp>
        <p:nvSpPr>
          <p:cNvPr id="3" name="Rectangle 2"/>
          <p:cNvSpPr/>
          <p:nvPr/>
        </p:nvSpPr>
        <p:spPr>
          <a:xfrm>
            <a:off x="457201" y="1295400"/>
            <a:ext cx="8229600" cy="5632311"/>
          </a:xfrm>
          <a:prstGeom prst="rect">
            <a:avLst/>
          </a:prstGeom>
        </p:spPr>
        <p:txBody>
          <a:bodyPr wrap="square">
            <a:spAutoFit/>
          </a:bodyPr>
          <a:lstStyle/>
          <a:p>
            <a:pPr marL="361950" indent="-361950"/>
            <a:r>
              <a:rPr lang="en-US" sz="2400" b="1" u="sng" dirty="0">
                <a:solidFill>
                  <a:srgbClr val="00B0F0"/>
                </a:solidFill>
              </a:rPr>
              <a:t>Strong Acid- Strong Base pH metric titration</a:t>
            </a: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pPr marL="361950" indent="-361950">
              <a:buFont typeface="Arial" pitchFamily="34" charset="0"/>
              <a:buChar char="•"/>
            </a:pPr>
            <a:endParaRPr lang="en-IN" sz="2400" dirty="0"/>
          </a:p>
          <a:p>
            <a:pPr marL="361950" indent="-361950">
              <a:buFont typeface="Arial" pitchFamily="34" charset="0"/>
              <a:buChar char="•"/>
            </a:pPr>
            <a:r>
              <a:rPr lang="en-IN" sz="2400" dirty="0"/>
              <a:t>Consider strong acid (</a:t>
            </a:r>
            <a:r>
              <a:rPr lang="en-IN" sz="2400" dirty="0" err="1"/>
              <a:t>HCl</a:t>
            </a:r>
            <a:r>
              <a:rPr lang="en-IN" sz="2400" dirty="0"/>
              <a:t>) and strong base (</a:t>
            </a:r>
            <a:r>
              <a:rPr lang="en-IN" sz="2400" dirty="0" err="1"/>
              <a:t>NaOH</a:t>
            </a:r>
            <a:r>
              <a:rPr lang="en-IN" sz="2400" dirty="0"/>
              <a:t>) conductometric titration.</a:t>
            </a:r>
          </a:p>
          <a:p>
            <a:endParaRPr lang="en-US" sz="2400" b="1" dirty="0">
              <a:solidFill>
                <a:srgbClr val="00B0F0"/>
              </a:solidFill>
            </a:endParaRPr>
          </a:p>
        </p:txBody>
      </p:sp>
      <p:pic>
        <p:nvPicPr>
          <p:cNvPr id="1026" name="Picture 2"/>
          <p:cNvPicPr>
            <a:picLocks noChangeAspect="1" noChangeArrowheads="1"/>
          </p:cNvPicPr>
          <p:nvPr/>
        </p:nvPicPr>
        <p:blipFill>
          <a:blip r:embed="rId3"/>
          <a:srcRect/>
          <a:stretch>
            <a:fillRect/>
          </a:stretch>
        </p:blipFill>
        <p:spPr bwMode="auto">
          <a:xfrm>
            <a:off x="1981200" y="1752600"/>
            <a:ext cx="5213350" cy="381317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a:blipFill>
            <a:blip r:embed="rId2"/>
            <a:tile tx="0" ty="0" sx="100000" sy="100000" flip="none" algn="tl"/>
          </a:blipFill>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SA-SB pH metric titration</a:t>
            </a:r>
          </a:p>
        </p:txBody>
      </p:sp>
      <p:sp>
        <p:nvSpPr>
          <p:cNvPr id="3" name="Rectangle 2"/>
          <p:cNvSpPr/>
          <p:nvPr/>
        </p:nvSpPr>
        <p:spPr>
          <a:xfrm>
            <a:off x="457201" y="1295400"/>
            <a:ext cx="8229600" cy="10618291"/>
          </a:xfrm>
          <a:prstGeom prst="rect">
            <a:avLst/>
          </a:prstGeom>
        </p:spPr>
        <p:txBody>
          <a:bodyPr wrap="square">
            <a:spAutoFit/>
          </a:bodyPr>
          <a:lstStyle/>
          <a:p>
            <a:pPr marL="361950" indent="-361950">
              <a:lnSpc>
                <a:spcPct val="150000"/>
              </a:lnSpc>
            </a:pPr>
            <a:r>
              <a:rPr lang="en-US" sz="2400" b="1" u="sng" dirty="0">
                <a:solidFill>
                  <a:srgbClr val="00B0F0"/>
                </a:solidFill>
                <a:latin typeface="+mj-lt"/>
              </a:rPr>
              <a:t>Strong Acid- Strong Base pH metric titration</a:t>
            </a:r>
          </a:p>
          <a:p>
            <a:pPr marL="361950" indent="-361950">
              <a:lnSpc>
                <a:spcPct val="150000"/>
              </a:lnSpc>
              <a:buFont typeface="Arial" pitchFamily="34" charset="0"/>
              <a:buChar char="•"/>
            </a:pPr>
            <a:r>
              <a:rPr lang="en-US" sz="2400" b="1" u="sng" dirty="0"/>
              <a:t>Procedure</a:t>
            </a:r>
            <a:r>
              <a:rPr lang="en-US" sz="2400" dirty="0"/>
              <a:t>: </a:t>
            </a:r>
          </a:p>
          <a:p>
            <a:pPr marL="361950" indent="-361950">
              <a:lnSpc>
                <a:spcPct val="150000"/>
              </a:lnSpc>
              <a:buFont typeface="Arial" pitchFamily="34" charset="0"/>
              <a:buChar char="•"/>
            </a:pPr>
            <a:r>
              <a:rPr lang="en-US" sz="2400" dirty="0"/>
              <a:t>Take V</a:t>
            </a:r>
            <a:r>
              <a:rPr lang="en-US" sz="2400" baseline="-25000" dirty="0"/>
              <a:t>1</a:t>
            </a:r>
            <a:r>
              <a:rPr lang="en-US" sz="2400" dirty="0"/>
              <a:t> ml of acid in a conical flask of unknown concentration</a:t>
            </a:r>
          </a:p>
          <a:p>
            <a:pPr marL="361950" indent="-361950">
              <a:lnSpc>
                <a:spcPct val="150000"/>
              </a:lnSpc>
              <a:buFont typeface="Arial" pitchFamily="34" charset="0"/>
              <a:buChar char="•"/>
            </a:pPr>
            <a:r>
              <a:rPr lang="en-US" sz="2400" dirty="0"/>
              <a:t>Fill the burette with N</a:t>
            </a:r>
            <a:r>
              <a:rPr lang="en-US" sz="2400" baseline="-25000" dirty="0"/>
              <a:t>2</a:t>
            </a:r>
            <a:r>
              <a:rPr lang="en-US" sz="2400" dirty="0"/>
              <a:t> normal </a:t>
            </a:r>
            <a:r>
              <a:rPr lang="en-US" sz="2400" dirty="0" err="1"/>
              <a:t>NaOH</a:t>
            </a:r>
            <a:r>
              <a:rPr lang="en-US" sz="2400" dirty="0"/>
              <a:t> and titrate. </a:t>
            </a:r>
          </a:p>
          <a:p>
            <a:pPr marL="361950" indent="-361950">
              <a:lnSpc>
                <a:spcPct val="150000"/>
              </a:lnSpc>
              <a:buFont typeface="Arial" pitchFamily="34" charset="0"/>
              <a:buChar char="•"/>
            </a:pPr>
            <a:r>
              <a:rPr lang="en-US" sz="2400" dirty="0"/>
              <a:t>Check the pH of Solution after addition of 0.5 ml of </a:t>
            </a:r>
            <a:r>
              <a:rPr lang="en-US" sz="2400" dirty="0" err="1"/>
              <a:t>NaOH</a:t>
            </a:r>
            <a:r>
              <a:rPr lang="en-US" sz="2400" dirty="0"/>
              <a:t> each time. </a:t>
            </a:r>
          </a:p>
          <a:p>
            <a:pPr marL="361950" indent="-361950">
              <a:lnSpc>
                <a:spcPct val="150000"/>
              </a:lnSpc>
              <a:buFont typeface="Arial" pitchFamily="34" charset="0"/>
              <a:buChar char="•"/>
            </a:pPr>
            <a:r>
              <a:rPr lang="en-US" sz="2400" dirty="0"/>
              <a:t>Initially pH rises gradually </a:t>
            </a:r>
            <a:r>
              <a:rPr lang="en-US" sz="2400" dirty="0" err="1"/>
              <a:t>upto</a:t>
            </a:r>
            <a:r>
              <a:rPr lang="en-US" sz="2400" dirty="0"/>
              <a:t> pH 4 after that a sudden rise in pH is observed </a:t>
            </a:r>
            <a:r>
              <a:rPr lang="en-US" sz="2400" dirty="0" err="1"/>
              <a:t>upto</a:t>
            </a:r>
            <a:r>
              <a:rPr lang="en-US" sz="2400" dirty="0"/>
              <a:t> pH  10, near equivalence point. </a:t>
            </a:r>
          </a:p>
          <a:p>
            <a:pPr marL="361950" indent="-361950">
              <a:lnSpc>
                <a:spcPct val="150000"/>
              </a:lnSpc>
              <a:buFont typeface="Arial" pitchFamily="34" charset="0"/>
              <a:buChar char="•"/>
            </a:pPr>
            <a:r>
              <a:rPr lang="en-US" sz="2400" dirty="0"/>
              <a:t>After that gradual rise in pH takes place by continuing the addition of NaOH addition. </a:t>
            </a:r>
          </a:p>
          <a:p>
            <a:pPr>
              <a:lnSpc>
                <a:spcPct val="150000"/>
              </a:lnSpc>
            </a:pPr>
            <a:endParaRPr lang="en-US" sz="2400" dirty="0"/>
          </a:p>
          <a:p>
            <a:pPr marL="361950" indent="-361950">
              <a:buFont typeface="Arial" pitchFamily="34" charset="0"/>
              <a:buChar char="•"/>
            </a:pPr>
            <a:endParaRPr lang="en-US" sz="2400" b="1" u="sng"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US" sz="2400" b="1" dirty="0">
              <a:solidFill>
                <a:srgbClr val="00B0F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a:blipFill>
            <a:blip r:embed="rId2"/>
            <a:tile tx="0" ty="0" sx="100000" sy="100000" flip="none" algn="tl"/>
          </a:blipFill>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SA-SB pH metric titration</a:t>
            </a:r>
          </a:p>
        </p:txBody>
      </p:sp>
      <p:sp>
        <p:nvSpPr>
          <p:cNvPr id="3" name="Rectangle 2"/>
          <p:cNvSpPr/>
          <p:nvPr/>
        </p:nvSpPr>
        <p:spPr>
          <a:xfrm>
            <a:off x="457201" y="1295400"/>
            <a:ext cx="8229600" cy="10125849"/>
          </a:xfrm>
          <a:prstGeom prst="rect">
            <a:avLst/>
          </a:prstGeom>
        </p:spPr>
        <p:txBody>
          <a:bodyPr wrap="square">
            <a:spAutoFit/>
          </a:bodyPr>
          <a:lstStyle/>
          <a:p>
            <a:pPr marL="361950" indent="-361950">
              <a:lnSpc>
                <a:spcPct val="150000"/>
              </a:lnSpc>
            </a:pPr>
            <a:r>
              <a:rPr lang="en-US" sz="2400" b="1" u="sng" dirty="0">
                <a:solidFill>
                  <a:srgbClr val="00B0F0"/>
                </a:solidFill>
                <a:latin typeface="+mj-lt"/>
              </a:rPr>
              <a:t>Strong Acid- Strong Base pH metric titration</a:t>
            </a:r>
          </a:p>
          <a:p>
            <a:pPr marL="361950" indent="-361950">
              <a:lnSpc>
                <a:spcPct val="150000"/>
              </a:lnSpc>
              <a:buFont typeface="Arial" pitchFamily="34" charset="0"/>
              <a:buChar char="•"/>
            </a:pPr>
            <a:r>
              <a:rPr lang="en-US" sz="2400" dirty="0"/>
              <a:t>The equivalence point of the titration is 7.</a:t>
            </a:r>
          </a:p>
          <a:p>
            <a:pPr marL="361950" indent="-361950">
              <a:lnSpc>
                <a:spcPct val="150000"/>
              </a:lnSpc>
            </a:pPr>
            <a:r>
              <a:rPr lang="en-IN" sz="2400" b="1" dirty="0"/>
              <a:t>From the graph </a:t>
            </a:r>
          </a:p>
          <a:p>
            <a:pPr marL="361950" indent="-361950">
              <a:lnSpc>
                <a:spcPct val="150000"/>
              </a:lnSpc>
              <a:buFont typeface="Arial" pitchFamily="34" charset="0"/>
              <a:buChar char="•"/>
            </a:pPr>
            <a:r>
              <a:rPr lang="en-IN" sz="2400" dirty="0"/>
              <a:t>The</a:t>
            </a:r>
            <a:r>
              <a:rPr lang="en-IN" sz="2400" b="1" dirty="0"/>
              <a:t> V</a:t>
            </a:r>
            <a:r>
              <a:rPr lang="en-IN" sz="2400" b="1" baseline="-25000" dirty="0"/>
              <a:t>2 </a:t>
            </a:r>
            <a:r>
              <a:rPr lang="en-US" sz="2400" dirty="0"/>
              <a:t>is the volume of </a:t>
            </a:r>
            <a:r>
              <a:rPr lang="en-US" sz="2400" dirty="0" err="1"/>
              <a:t>NaOH</a:t>
            </a:r>
            <a:r>
              <a:rPr lang="en-US" sz="2400" dirty="0"/>
              <a:t> required at equivalence point.</a:t>
            </a:r>
          </a:p>
          <a:p>
            <a:pPr marL="361950" indent="-361950">
              <a:lnSpc>
                <a:spcPct val="150000"/>
              </a:lnSpc>
              <a:buFont typeface="Arial" pitchFamily="34" charset="0"/>
              <a:buChar char="•"/>
            </a:pPr>
            <a:r>
              <a:rPr lang="en-IN" sz="2400" dirty="0"/>
              <a:t>If</a:t>
            </a:r>
            <a:r>
              <a:rPr lang="en-IN" sz="2400" b="1" dirty="0"/>
              <a:t> V</a:t>
            </a:r>
            <a:r>
              <a:rPr lang="en-IN" sz="2400" b="1" baseline="-25000" dirty="0"/>
              <a:t>1</a:t>
            </a:r>
            <a:r>
              <a:rPr lang="en-IN" sz="2400" b="1" dirty="0"/>
              <a:t> </a:t>
            </a:r>
            <a:r>
              <a:rPr lang="en-IN" sz="2400" dirty="0"/>
              <a:t>is volume of acid taken for titration,</a:t>
            </a:r>
            <a:r>
              <a:rPr lang="en-IN" sz="2400" b="1" dirty="0"/>
              <a:t> V</a:t>
            </a:r>
            <a:r>
              <a:rPr lang="en-IN" sz="2400" b="1" baseline="-25000" dirty="0"/>
              <a:t>2</a:t>
            </a:r>
            <a:r>
              <a:rPr lang="en-IN" sz="2400" baseline="-25000" dirty="0"/>
              <a:t> </a:t>
            </a:r>
            <a:r>
              <a:rPr lang="en-IN" sz="2400" dirty="0"/>
              <a:t>is the burette reading and </a:t>
            </a:r>
            <a:r>
              <a:rPr lang="en-IN" sz="2400" b="1" dirty="0"/>
              <a:t>N</a:t>
            </a:r>
            <a:r>
              <a:rPr lang="en-IN" sz="2400" b="1" baseline="-25000" dirty="0"/>
              <a:t>2</a:t>
            </a:r>
            <a:r>
              <a:rPr lang="en-IN" sz="2400" b="1" dirty="0"/>
              <a:t> </a:t>
            </a:r>
            <a:r>
              <a:rPr lang="en-IN" sz="2400" dirty="0"/>
              <a:t>is the normality of </a:t>
            </a:r>
            <a:r>
              <a:rPr lang="en-IN" sz="2400" dirty="0" err="1"/>
              <a:t>NaOH</a:t>
            </a:r>
            <a:r>
              <a:rPr lang="en-IN" sz="2400" dirty="0"/>
              <a:t>, then Normality of </a:t>
            </a:r>
            <a:r>
              <a:rPr lang="en-IN" sz="2400" dirty="0" err="1"/>
              <a:t>HCl</a:t>
            </a:r>
            <a:r>
              <a:rPr lang="en-IN" sz="2400" dirty="0"/>
              <a:t> (</a:t>
            </a:r>
            <a:r>
              <a:rPr lang="en-IN" sz="2400" b="1" dirty="0"/>
              <a:t>N</a:t>
            </a:r>
            <a:r>
              <a:rPr lang="en-IN" sz="2400" b="1" baseline="-25000" dirty="0"/>
              <a:t>1</a:t>
            </a:r>
            <a:r>
              <a:rPr lang="en-IN" sz="2400" dirty="0"/>
              <a:t>) can be calculated as</a:t>
            </a:r>
            <a:r>
              <a:rPr lang="en-US" sz="2400" dirty="0"/>
              <a:t>				</a:t>
            </a:r>
            <a:r>
              <a:rPr lang="en-US" sz="2800" dirty="0"/>
              <a:t>           				N</a:t>
            </a:r>
            <a:r>
              <a:rPr lang="en-US" sz="2800" baseline="-25000" dirty="0"/>
              <a:t>1</a:t>
            </a:r>
            <a:r>
              <a:rPr lang="en-US" sz="2800" dirty="0"/>
              <a:t>V</a:t>
            </a:r>
            <a:r>
              <a:rPr lang="en-US" sz="2800" baseline="-25000" dirty="0"/>
              <a:t>1</a:t>
            </a:r>
            <a:r>
              <a:rPr lang="en-US" sz="2800" dirty="0"/>
              <a:t> = N</a:t>
            </a:r>
            <a:r>
              <a:rPr lang="en-US" sz="2800" baseline="-25000" dirty="0"/>
              <a:t>2</a:t>
            </a:r>
            <a:r>
              <a:rPr lang="en-US" sz="2800" dirty="0"/>
              <a:t>V</a:t>
            </a:r>
            <a:r>
              <a:rPr lang="en-US" sz="2800" baseline="-25000" dirty="0"/>
              <a:t>2</a:t>
            </a:r>
          </a:p>
          <a:p>
            <a:pPr marL="819150" lvl="1" indent="-361950">
              <a:lnSpc>
                <a:spcPct val="150000"/>
              </a:lnSpc>
            </a:pPr>
            <a:endParaRPr lang="en-US" sz="2800" baseline="-25000" dirty="0"/>
          </a:p>
          <a:p>
            <a:pPr>
              <a:lnSpc>
                <a:spcPct val="150000"/>
              </a:lnSpc>
            </a:pPr>
            <a:endParaRPr lang="en-US" sz="2400" dirty="0"/>
          </a:p>
          <a:p>
            <a:pPr marL="361950" indent="-361950">
              <a:buFont typeface="Arial" pitchFamily="34" charset="0"/>
              <a:buChar char="•"/>
            </a:pPr>
            <a:endParaRPr lang="en-US" sz="2400" b="1" u="sng"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IN" sz="2400" b="1" dirty="0">
              <a:solidFill>
                <a:srgbClr val="00B0F0"/>
              </a:solidFill>
            </a:endParaRPr>
          </a:p>
          <a:p>
            <a:endParaRPr lang="en-US" sz="2400" b="1" dirty="0">
              <a:solidFill>
                <a:srgbClr val="00B0F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a:blipFill>
            <a:blip r:embed="rId2"/>
            <a:tile tx="0" ty="0" sx="100000" sy="100000" flip="none" algn="tl"/>
          </a:blipFill>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Summary</a:t>
            </a:r>
          </a:p>
        </p:txBody>
      </p:sp>
      <p:sp>
        <p:nvSpPr>
          <p:cNvPr id="3" name="Rectangle 2"/>
          <p:cNvSpPr/>
          <p:nvPr/>
        </p:nvSpPr>
        <p:spPr>
          <a:xfrm>
            <a:off x="457201" y="1295400"/>
            <a:ext cx="8229600" cy="2308324"/>
          </a:xfrm>
          <a:prstGeom prst="rect">
            <a:avLst/>
          </a:prstGeom>
        </p:spPr>
        <p:txBody>
          <a:bodyPr wrap="square">
            <a:spAutoFit/>
          </a:bodyPr>
          <a:lstStyle/>
          <a:p>
            <a:pPr marL="457200" indent="-457200">
              <a:lnSpc>
                <a:spcPct val="150000"/>
              </a:lnSpc>
              <a:buFont typeface="+mj-lt"/>
              <a:buAutoNum type="arabicPeriod"/>
            </a:pPr>
            <a:r>
              <a:rPr lang="en-IN" sz="2400" b="1" dirty="0"/>
              <a:t>How to activate glass electrode?</a:t>
            </a:r>
          </a:p>
          <a:p>
            <a:pPr marL="457200" indent="-457200">
              <a:lnSpc>
                <a:spcPct val="150000"/>
              </a:lnSpc>
              <a:buFont typeface="+mj-lt"/>
              <a:buAutoNum type="arabicPeriod"/>
            </a:pPr>
            <a:r>
              <a:rPr lang="en-IN" sz="2400" b="1" dirty="0"/>
              <a:t>Why activation of glass electrode is needed?</a:t>
            </a:r>
          </a:p>
          <a:p>
            <a:pPr marL="457200" indent="-457200">
              <a:lnSpc>
                <a:spcPct val="150000"/>
              </a:lnSpc>
              <a:buFont typeface="+mj-lt"/>
              <a:buAutoNum type="arabicPeriod"/>
            </a:pPr>
            <a:r>
              <a:rPr lang="en-IN" sz="2400" b="1" dirty="0"/>
              <a:t>How to standardise pH meter?</a:t>
            </a:r>
          </a:p>
          <a:p>
            <a:pPr marL="457200" indent="-457200">
              <a:lnSpc>
                <a:spcPct val="150000"/>
              </a:lnSpc>
              <a:buFont typeface="+mj-lt"/>
              <a:buAutoNum type="arabicPeriod"/>
            </a:pPr>
            <a:r>
              <a:rPr lang="en-IN" sz="2400" b="1" dirty="0"/>
              <a:t>SA-SB pH metric titration</a:t>
            </a:r>
            <a:endParaRPr 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a:blipFill>
            <a:blip r:embed="rId2"/>
            <a:tile tx="0" ty="0" sx="100000" sy="100000" flip="none" algn="tl"/>
          </a:blipFill>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Electro-analytical Techniques</a:t>
            </a:r>
          </a:p>
        </p:txBody>
      </p:sp>
      <p:sp>
        <p:nvSpPr>
          <p:cNvPr id="4" name="TextBox 3">
            <a:extLst>
              <a:ext uri="{FF2B5EF4-FFF2-40B4-BE49-F238E27FC236}">
                <a16:creationId xmlns:a16="http://schemas.microsoft.com/office/drawing/2014/main" id="{C0C0D974-1425-4DAB-84C7-CBD2177F09CF}"/>
              </a:ext>
            </a:extLst>
          </p:cNvPr>
          <p:cNvSpPr txBox="1"/>
          <p:nvPr/>
        </p:nvSpPr>
        <p:spPr>
          <a:xfrm>
            <a:off x="457200" y="914400"/>
            <a:ext cx="8610600" cy="562602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200" dirty="0">
                <a:solidFill>
                  <a:srgbClr val="FF0000"/>
                </a:solidFill>
                <a:latin typeface="+mj-lt"/>
              </a:rPr>
              <a:t>These are the methods of analysis, which analyses the analyte sample by measuring the potential and/or current of the sample using electrochemical cell.</a:t>
            </a:r>
          </a:p>
          <a:p>
            <a:pPr marL="342900" indent="-342900" algn="just">
              <a:lnSpc>
                <a:spcPct val="150000"/>
              </a:lnSpc>
              <a:buFont typeface="Arial" panose="020B0604020202020204" pitchFamily="34" charset="0"/>
              <a:buChar char="•"/>
            </a:pPr>
            <a:r>
              <a:rPr lang="en-IN" sz="2200" dirty="0">
                <a:latin typeface="+mj-lt"/>
              </a:rPr>
              <a:t>The electrochemical cell is a device, that converts the chemical energy is converted into electrical energy.</a:t>
            </a:r>
          </a:p>
          <a:p>
            <a:pPr marL="342900" indent="-342900" algn="just">
              <a:lnSpc>
                <a:spcPct val="150000"/>
              </a:lnSpc>
              <a:buFont typeface="Arial" panose="020B0604020202020204" pitchFamily="34" charset="0"/>
              <a:buChar char="•"/>
            </a:pPr>
            <a:r>
              <a:rPr lang="en-IN" sz="2200" dirty="0">
                <a:latin typeface="+mj-lt"/>
              </a:rPr>
              <a:t>The electrochemical cell consists of one anode and a cathode, which are in contact with an  electrolytic solution.</a:t>
            </a:r>
          </a:p>
          <a:p>
            <a:pPr marL="342900" indent="-342900" algn="just">
              <a:lnSpc>
                <a:spcPct val="150000"/>
              </a:lnSpc>
              <a:buFont typeface="Arial" panose="020B0604020202020204" pitchFamily="34" charset="0"/>
              <a:buChar char="•"/>
            </a:pPr>
            <a:r>
              <a:rPr lang="en-IN" sz="2200" dirty="0">
                <a:latin typeface="+mj-lt"/>
              </a:rPr>
              <a:t>Anode is an electrode where oxidation occurs, while at cathode reduction occurs.</a:t>
            </a:r>
          </a:p>
          <a:p>
            <a:pPr marL="342900" indent="-342900" algn="just">
              <a:lnSpc>
                <a:spcPct val="150000"/>
              </a:lnSpc>
              <a:buFont typeface="Arial" panose="020B0604020202020204" pitchFamily="34" charset="0"/>
              <a:buChar char="•"/>
            </a:pPr>
            <a:r>
              <a:rPr lang="en-IN" sz="2200" dirty="0">
                <a:latin typeface="+mj-lt"/>
              </a:rPr>
              <a:t>This oxidation and reduction reaction of chemical species present in an electrolytic solution, is responsible for production of electrical energy.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a:blipFill>
            <a:blip r:embed="rId2"/>
            <a:tile tx="0" ty="0" sx="100000" sy="100000" flip="none" algn="tl"/>
          </a:blipFill>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Electro-analytical Techniques</a:t>
            </a:r>
          </a:p>
        </p:txBody>
      </p:sp>
      <p:sp>
        <p:nvSpPr>
          <p:cNvPr id="3" name="Rectangle 2"/>
          <p:cNvSpPr/>
          <p:nvPr/>
        </p:nvSpPr>
        <p:spPr>
          <a:xfrm>
            <a:off x="457201" y="990600"/>
            <a:ext cx="8229600" cy="5898218"/>
          </a:xfrm>
          <a:prstGeom prst="rect">
            <a:avLst/>
          </a:prstGeom>
        </p:spPr>
        <p:txBody>
          <a:bodyPr wrap="square">
            <a:spAutoFit/>
          </a:bodyPr>
          <a:lstStyle/>
          <a:p>
            <a:pPr>
              <a:lnSpc>
                <a:spcPct val="200000"/>
              </a:lnSpc>
            </a:pPr>
            <a:r>
              <a:rPr lang="en-US" sz="2400" dirty="0"/>
              <a:t>The electrochemical cell can be represented as</a:t>
            </a:r>
          </a:p>
          <a:p>
            <a:pPr algn="ctr">
              <a:lnSpc>
                <a:spcPct val="200000"/>
              </a:lnSpc>
            </a:pPr>
            <a:r>
              <a:rPr lang="en-US" sz="2400" dirty="0"/>
              <a:t>Anode   ion     </a:t>
            </a:r>
            <a:r>
              <a:rPr lang="en-US" sz="2400" dirty="0" err="1"/>
              <a:t>ion</a:t>
            </a:r>
            <a:r>
              <a:rPr lang="en-US" sz="2400" dirty="0"/>
              <a:t>   cathode</a:t>
            </a:r>
          </a:p>
          <a:p>
            <a:pPr>
              <a:lnSpc>
                <a:spcPct val="200000"/>
              </a:lnSpc>
            </a:pPr>
            <a:r>
              <a:rPr lang="en-US" sz="2400" dirty="0"/>
              <a:t>For example, Daniel cell</a:t>
            </a:r>
          </a:p>
          <a:p>
            <a:pPr algn="ctr">
              <a:lnSpc>
                <a:spcPct val="200000"/>
              </a:lnSpc>
            </a:pPr>
            <a:r>
              <a:rPr lang="en-US" sz="2400" dirty="0"/>
              <a:t>Zn     </a:t>
            </a:r>
            <a:r>
              <a:rPr lang="en-US" sz="2400" dirty="0" err="1"/>
              <a:t>Zn</a:t>
            </a:r>
            <a:r>
              <a:rPr lang="en-US" sz="2400" baseline="30000" dirty="0"/>
              <a:t>++</a:t>
            </a:r>
            <a:r>
              <a:rPr lang="en-US" sz="2400" dirty="0"/>
              <a:t>    Cu</a:t>
            </a:r>
            <a:r>
              <a:rPr lang="en-US" sz="2400" baseline="30000" dirty="0"/>
              <a:t>++</a:t>
            </a:r>
            <a:r>
              <a:rPr lang="en-US" sz="2400" dirty="0"/>
              <a:t>   Cu</a:t>
            </a:r>
          </a:p>
          <a:p>
            <a:pPr>
              <a:lnSpc>
                <a:spcPct val="200000"/>
              </a:lnSpc>
            </a:pPr>
            <a:r>
              <a:rPr lang="en-US" sz="2400" dirty="0"/>
              <a:t>The anodic and cathodic reaction occurring in Daniel cell is</a:t>
            </a:r>
          </a:p>
          <a:p>
            <a:pPr>
              <a:lnSpc>
                <a:spcPct val="200000"/>
              </a:lnSpc>
            </a:pPr>
            <a:r>
              <a:rPr lang="en-US" sz="2400" dirty="0"/>
              <a:t>At anode:            Zn</a:t>
            </a:r>
            <a:r>
              <a:rPr lang="en-US" sz="2400" baseline="-25000" dirty="0"/>
              <a:t>(S)</a:t>
            </a:r>
            <a:r>
              <a:rPr lang="en-US" sz="2400" dirty="0"/>
              <a:t>                        Zn</a:t>
            </a:r>
            <a:r>
              <a:rPr lang="en-US" sz="2400" baseline="30000" dirty="0"/>
              <a:t>++</a:t>
            </a:r>
            <a:r>
              <a:rPr lang="en-US" sz="2400" baseline="-25000" dirty="0"/>
              <a:t>(</a:t>
            </a:r>
            <a:r>
              <a:rPr lang="en-US" sz="2400" baseline="-25000" dirty="0" err="1"/>
              <a:t>aq</a:t>
            </a:r>
            <a:r>
              <a:rPr lang="en-US" sz="2400" baseline="-25000" dirty="0"/>
              <a:t>) </a:t>
            </a:r>
            <a:r>
              <a:rPr lang="en-US" sz="2400" b="1" dirty="0"/>
              <a:t>+ </a:t>
            </a:r>
            <a:r>
              <a:rPr lang="en-US" sz="2400" dirty="0"/>
              <a:t>2e</a:t>
            </a:r>
            <a:r>
              <a:rPr lang="en-US" sz="2400" baseline="30000" dirty="0"/>
              <a:t>-</a:t>
            </a:r>
          </a:p>
          <a:p>
            <a:pPr>
              <a:lnSpc>
                <a:spcPct val="200000"/>
              </a:lnSpc>
            </a:pPr>
            <a:r>
              <a:rPr lang="en-US" sz="2400" dirty="0"/>
              <a:t>At cathode:        Cu</a:t>
            </a:r>
            <a:r>
              <a:rPr lang="en-US" sz="2400" baseline="30000" dirty="0"/>
              <a:t>++</a:t>
            </a:r>
            <a:r>
              <a:rPr lang="en-US" sz="2400" baseline="-25000" dirty="0"/>
              <a:t>(</a:t>
            </a:r>
            <a:r>
              <a:rPr lang="en-US" sz="2400" baseline="-25000" dirty="0" err="1"/>
              <a:t>aq</a:t>
            </a:r>
            <a:r>
              <a:rPr lang="en-US" sz="2400" baseline="-25000" dirty="0"/>
              <a:t>)</a:t>
            </a:r>
            <a:r>
              <a:rPr lang="en-US" sz="2400" dirty="0"/>
              <a:t> </a:t>
            </a:r>
            <a:r>
              <a:rPr lang="en-US" sz="2400" b="1" dirty="0"/>
              <a:t>+ </a:t>
            </a:r>
            <a:r>
              <a:rPr lang="en-US" sz="2400" dirty="0"/>
              <a:t>2e</a:t>
            </a:r>
            <a:r>
              <a:rPr lang="en-US" sz="2400" baseline="30000" dirty="0"/>
              <a:t>-   </a:t>
            </a:r>
            <a:r>
              <a:rPr lang="en-US" sz="2400" dirty="0"/>
              <a:t>                     Cu</a:t>
            </a:r>
            <a:r>
              <a:rPr lang="en-US" sz="2400" baseline="-25000" dirty="0"/>
              <a:t> (S)</a:t>
            </a:r>
          </a:p>
          <a:p>
            <a:pPr>
              <a:lnSpc>
                <a:spcPct val="200000"/>
              </a:lnSpc>
            </a:pPr>
            <a:r>
              <a:rPr lang="en-US" sz="2400" dirty="0"/>
              <a:t>Total cell reaction: Zn</a:t>
            </a:r>
            <a:r>
              <a:rPr lang="en-US" sz="2400" baseline="-25000" dirty="0"/>
              <a:t>(S)</a:t>
            </a:r>
            <a:r>
              <a:rPr lang="en-US" sz="2400" dirty="0"/>
              <a:t> </a:t>
            </a:r>
            <a:r>
              <a:rPr lang="en-US" sz="2400" b="1" dirty="0"/>
              <a:t>+ </a:t>
            </a:r>
            <a:r>
              <a:rPr lang="en-US" sz="2400" dirty="0"/>
              <a:t>Cu</a:t>
            </a:r>
            <a:r>
              <a:rPr lang="en-US" sz="2400" baseline="30000" dirty="0"/>
              <a:t>++</a:t>
            </a:r>
            <a:r>
              <a:rPr lang="en-US" sz="2400" baseline="-25000" dirty="0"/>
              <a:t>(</a:t>
            </a:r>
            <a:r>
              <a:rPr lang="en-US" sz="2400" baseline="-25000" dirty="0" err="1"/>
              <a:t>aq</a:t>
            </a:r>
            <a:r>
              <a:rPr lang="en-US" sz="2400" baseline="-25000" dirty="0"/>
              <a:t>)   </a:t>
            </a:r>
            <a:r>
              <a:rPr lang="en-US" sz="2400" dirty="0"/>
              <a:t>                     Zn</a:t>
            </a:r>
            <a:r>
              <a:rPr lang="en-US" sz="2400" baseline="30000" dirty="0"/>
              <a:t>++</a:t>
            </a:r>
            <a:r>
              <a:rPr lang="en-US" sz="2400" baseline="-25000" dirty="0"/>
              <a:t>(</a:t>
            </a:r>
            <a:r>
              <a:rPr lang="en-US" sz="2400" baseline="-25000" dirty="0" err="1"/>
              <a:t>aq</a:t>
            </a:r>
            <a:r>
              <a:rPr lang="en-US" sz="2400" baseline="-25000" dirty="0"/>
              <a:t>)</a:t>
            </a:r>
            <a:r>
              <a:rPr lang="en-US" sz="2400" dirty="0"/>
              <a:t> </a:t>
            </a:r>
            <a:r>
              <a:rPr lang="en-US" sz="2400" b="1" dirty="0"/>
              <a:t>+ </a:t>
            </a:r>
            <a:r>
              <a:rPr lang="en-US" sz="2400" dirty="0"/>
              <a:t>Cu</a:t>
            </a:r>
            <a:r>
              <a:rPr lang="en-US" sz="2400" baseline="-25000" dirty="0"/>
              <a:t> (S)</a:t>
            </a:r>
            <a:endParaRPr lang="en-US" sz="2400" dirty="0"/>
          </a:p>
        </p:txBody>
      </p:sp>
      <p:cxnSp>
        <p:nvCxnSpPr>
          <p:cNvPr id="5" name="Straight Connector 4">
            <a:extLst>
              <a:ext uri="{FF2B5EF4-FFF2-40B4-BE49-F238E27FC236}">
                <a16:creationId xmlns:a16="http://schemas.microsoft.com/office/drawing/2014/main" id="{3F9F7839-A196-4818-8ACF-07DAE9CAF5AE}"/>
              </a:ext>
            </a:extLst>
          </p:cNvPr>
          <p:cNvCxnSpPr/>
          <p:nvPr/>
        </p:nvCxnSpPr>
        <p:spPr>
          <a:xfrm>
            <a:off x="3810000" y="1981200"/>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BDC53DE-F189-4D9E-A0C3-2F8FE33302E5}"/>
              </a:ext>
            </a:extLst>
          </p:cNvPr>
          <p:cNvCxnSpPr/>
          <p:nvPr/>
        </p:nvCxnSpPr>
        <p:spPr>
          <a:xfrm>
            <a:off x="4572000" y="1981200"/>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52514B7-FA22-43E0-9E15-DE8436C40765}"/>
              </a:ext>
            </a:extLst>
          </p:cNvPr>
          <p:cNvCxnSpPr/>
          <p:nvPr/>
        </p:nvCxnSpPr>
        <p:spPr>
          <a:xfrm>
            <a:off x="4495800" y="1981200"/>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E56DD5-D392-4C48-AA52-AD2E0D3A76C1}"/>
              </a:ext>
            </a:extLst>
          </p:cNvPr>
          <p:cNvCxnSpPr/>
          <p:nvPr/>
        </p:nvCxnSpPr>
        <p:spPr>
          <a:xfrm>
            <a:off x="5105400" y="1981200"/>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FBC0157-C578-4FC1-8C18-A9D3A2590758}"/>
              </a:ext>
            </a:extLst>
          </p:cNvPr>
          <p:cNvCxnSpPr/>
          <p:nvPr/>
        </p:nvCxnSpPr>
        <p:spPr>
          <a:xfrm>
            <a:off x="3810000" y="3450772"/>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9167767-13DD-461C-88E9-8B3A274E0A18}"/>
              </a:ext>
            </a:extLst>
          </p:cNvPr>
          <p:cNvCxnSpPr/>
          <p:nvPr/>
        </p:nvCxnSpPr>
        <p:spPr>
          <a:xfrm>
            <a:off x="4648200" y="3450772"/>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AAB00BB-FAA9-4C23-BD8A-803EEDE1B762}"/>
              </a:ext>
            </a:extLst>
          </p:cNvPr>
          <p:cNvCxnSpPr/>
          <p:nvPr/>
        </p:nvCxnSpPr>
        <p:spPr>
          <a:xfrm>
            <a:off x="4572000" y="3450772"/>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0A3205D-B9D7-45A5-A61E-3C057CDE8986}"/>
              </a:ext>
            </a:extLst>
          </p:cNvPr>
          <p:cNvCxnSpPr/>
          <p:nvPr/>
        </p:nvCxnSpPr>
        <p:spPr>
          <a:xfrm>
            <a:off x="5334000" y="3450772"/>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A7DF4EE-A088-4768-A4C7-70FC13B146BF}"/>
              </a:ext>
            </a:extLst>
          </p:cNvPr>
          <p:cNvCxnSpPr/>
          <p:nvPr/>
        </p:nvCxnSpPr>
        <p:spPr>
          <a:xfrm>
            <a:off x="3200400" y="5148942"/>
            <a:ext cx="1447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EEE23869-F909-44E9-BB77-BC3290017A45}"/>
              </a:ext>
            </a:extLst>
          </p:cNvPr>
          <p:cNvCxnSpPr/>
          <p:nvPr/>
        </p:nvCxnSpPr>
        <p:spPr>
          <a:xfrm>
            <a:off x="4103914" y="5889172"/>
            <a:ext cx="1447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128C4276-F663-4FB6-9447-9D34C936B0E0}"/>
              </a:ext>
            </a:extLst>
          </p:cNvPr>
          <p:cNvCxnSpPr/>
          <p:nvPr/>
        </p:nvCxnSpPr>
        <p:spPr>
          <a:xfrm>
            <a:off x="4604656" y="6651172"/>
            <a:ext cx="1447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61128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a:blipFill>
            <a:blip r:embed="rId2"/>
            <a:tile tx="0" ty="0" sx="100000" sy="100000" flip="none" algn="tl"/>
          </a:blipFill>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Electro-analytical Techniques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031C87-5A17-4263-81B2-E89BA2AB97F3}"/>
                  </a:ext>
                </a:extLst>
              </p:cNvPr>
              <p:cNvSpPr txBox="1"/>
              <p:nvPr/>
            </p:nvSpPr>
            <p:spPr>
              <a:xfrm>
                <a:off x="457200" y="990600"/>
                <a:ext cx="8229600" cy="5792548"/>
              </a:xfrm>
              <a:prstGeom prst="rect">
                <a:avLst/>
              </a:prstGeom>
              <a:noFill/>
            </p:spPr>
            <p:txBody>
              <a:bodyPr wrap="square" rtlCol="0">
                <a:spAutoFit/>
              </a:bodyPr>
              <a:lstStyle/>
              <a:p>
                <a:r>
                  <a:rPr lang="en-IN" sz="2400" b="1" u="sng" dirty="0"/>
                  <a:t>Nernst equation: </a:t>
                </a:r>
              </a:p>
              <a:p>
                <a:pPr algn="just"/>
                <a:r>
                  <a:rPr lang="en-IN" sz="2400" b="1" dirty="0"/>
                  <a:t>The Nernst equation relates the reduction potential of an electrochemical cell (half or full cell reaction) to the standard electrode potential, temperature and activities of the chemical species undergoing reduction and oxidation.</a:t>
                </a:r>
              </a:p>
              <a:p>
                <a:pPr algn="just"/>
                <a:endParaRPr lang="en-IN" sz="2400" b="1" dirty="0"/>
              </a:p>
              <a:p>
                <a:pPr algn="just"/>
                <a:r>
                  <a:rPr lang="en-IN" sz="2400" dirty="0"/>
                  <a:t>Considering the electrode potential of the electrodes EMF of cell is given  by</a:t>
                </a:r>
              </a:p>
              <a:p>
                <a:pPr algn="just"/>
                <a:endParaRPr lang="en-IN" sz="2400" b="1" dirty="0"/>
              </a:p>
              <a:p>
                <a:pPr algn="just"/>
                <a:r>
                  <a:rPr lang="en-IN" sz="2400" b="1" dirty="0" err="1"/>
                  <a:t>E</a:t>
                </a:r>
                <a:r>
                  <a:rPr lang="en-IN" sz="2400" b="1" baseline="-25000" dirty="0" err="1"/>
                  <a:t>cell</a:t>
                </a:r>
                <a:r>
                  <a:rPr lang="en-IN" sz="2400" b="1" dirty="0"/>
                  <a:t> = </a:t>
                </a:r>
                <a:r>
                  <a:rPr lang="en-IN" sz="2400" b="1" dirty="0" err="1"/>
                  <a:t>E</a:t>
                </a:r>
                <a:r>
                  <a:rPr lang="en-IN" sz="2400" b="1" baseline="-25000" dirty="0" err="1"/>
                  <a:t>cathode</a:t>
                </a:r>
                <a:r>
                  <a:rPr lang="en-IN" sz="2400" b="1" dirty="0"/>
                  <a:t> - </a:t>
                </a:r>
                <a:r>
                  <a:rPr lang="en-IN" sz="2400" b="1" dirty="0" err="1"/>
                  <a:t>E</a:t>
                </a:r>
                <a:r>
                  <a:rPr lang="en-IN" sz="2400" b="1" baseline="-25000" dirty="0" err="1"/>
                  <a:t>anode</a:t>
                </a:r>
                <a:endParaRPr lang="en-IN" sz="2400" b="1" baseline="-25000" dirty="0"/>
              </a:p>
              <a:p>
                <a:pPr algn="just"/>
                <a:endParaRPr lang="en-IN" sz="2400" b="1" dirty="0"/>
              </a:p>
              <a:p>
                <a:pPr algn="just"/>
                <a:r>
                  <a:rPr lang="en-IN" sz="2400" dirty="0"/>
                  <a:t>At 25 </a:t>
                </a:r>
                <a:r>
                  <a:rPr lang="en-IN" sz="2400" baseline="30000" dirty="0" err="1"/>
                  <a:t>o</a:t>
                </a:r>
                <a:r>
                  <a:rPr lang="en-IN" sz="2400" dirty="0" err="1"/>
                  <a:t>C</a:t>
                </a:r>
                <a:r>
                  <a:rPr lang="en-IN" sz="2400" dirty="0"/>
                  <a:t> the Nernst equation for potential of reduction electrode is                             </a:t>
                </a:r>
              </a:p>
              <a:p>
                <a:pPr algn="ctr"/>
                <a:r>
                  <a:rPr lang="en-IN" sz="2400" dirty="0"/>
                  <a:t>E = </a:t>
                </a:r>
                <a:r>
                  <a:rPr lang="en-IN" sz="2400" dirty="0" err="1"/>
                  <a:t>E</a:t>
                </a:r>
                <a:r>
                  <a:rPr lang="en-IN" sz="2400" baseline="30000" dirty="0" err="1"/>
                  <a:t>o</a:t>
                </a:r>
                <a:r>
                  <a:rPr lang="en-IN" sz="2400" dirty="0"/>
                  <a:t>-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panose="02040503050406030204" pitchFamily="18" charset="0"/>
                          </a:rPr>
                          <m:t>0.0591</m:t>
                        </m:r>
                      </m:num>
                      <m:den>
                        <m:r>
                          <a:rPr lang="en-IN" sz="2400" b="0" i="1" smtClean="0">
                            <a:latin typeface="Cambria Math" panose="02040503050406030204" pitchFamily="18" charset="0"/>
                          </a:rPr>
                          <m:t>𝑛</m:t>
                        </m:r>
                      </m:den>
                    </m:f>
                  </m:oMath>
                </a14:m>
                <a:r>
                  <a:rPr lang="en-IN" sz="2400" b="1" dirty="0"/>
                  <a:t> </a:t>
                </a:r>
                <a:r>
                  <a:rPr lang="en-IN" sz="2400" dirty="0"/>
                  <a:t>log[</a:t>
                </a:r>
                <a:r>
                  <a:rPr lang="en-IN" sz="2400" dirty="0" err="1"/>
                  <a:t>M</a:t>
                </a:r>
                <a:r>
                  <a:rPr lang="en-IN" sz="2400" baseline="30000" dirty="0" err="1"/>
                  <a:t>+n</a:t>
                </a:r>
                <a:r>
                  <a:rPr lang="en-IN" sz="2400" dirty="0"/>
                  <a:t>]</a:t>
                </a:r>
              </a:p>
              <a:p>
                <a:pPr algn="just"/>
                <a:endParaRPr lang="en-IN" sz="2400" b="1" dirty="0"/>
              </a:p>
            </p:txBody>
          </p:sp>
        </mc:Choice>
        <mc:Fallback xmlns="">
          <p:sp>
            <p:nvSpPr>
              <p:cNvPr id="4" name="TextBox 3">
                <a:extLst>
                  <a:ext uri="{FF2B5EF4-FFF2-40B4-BE49-F238E27FC236}">
                    <a16:creationId xmlns:a16="http://schemas.microsoft.com/office/drawing/2014/main" id="{D5031C87-5A17-4263-81B2-E89BA2AB97F3}"/>
                  </a:ext>
                </a:extLst>
              </p:cNvPr>
              <p:cNvSpPr txBox="1">
                <a:spLocks noRot="1" noChangeAspect="1" noMove="1" noResize="1" noEditPoints="1" noAdjustHandles="1" noChangeArrowheads="1" noChangeShapeType="1" noTextEdit="1"/>
              </p:cNvSpPr>
              <p:nvPr/>
            </p:nvSpPr>
            <p:spPr>
              <a:xfrm>
                <a:off x="457200" y="990600"/>
                <a:ext cx="8229600" cy="5792548"/>
              </a:xfrm>
              <a:prstGeom prst="rect">
                <a:avLst/>
              </a:prstGeom>
              <a:blipFill>
                <a:blip r:embed="rId3"/>
                <a:stretch>
                  <a:fillRect l="-1111" t="-842" r="-1111"/>
                </a:stretch>
              </a:blipFill>
            </p:spPr>
            <p:txBody>
              <a:bodyPr/>
              <a:lstStyle/>
              <a:p>
                <a:r>
                  <a:rPr lang="en-IN">
                    <a:noFill/>
                  </a:rPr>
                  <a:t> </a:t>
                </a:r>
              </a:p>
            </p:txBody>
          </p:sp>
        </mc:Fallback>
      </mc:AlternateContent>
    </p:spTree>
    <p:extLst>
      <p:ext uri="{BB962C8B-B14F-4D97-AF65-F5344CB8AC3E}">
        <p14:creationId xmlns:p14="http://schemas.microsoft.com/office/powerpoint/2010/main" val="3176154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a:blipFill>
            <a:blip r:embed="rId2"/>
            <a:tile tx="0" ty="0" sx="100000" sy="100000" flip="none" algn="tl"/>
          </a:blipFill>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Electro-analytical Techniques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031C87-5A17-4263-81B2-E89BA2AB97F3}"/>
                  </a:ext>
                </a:extLst>
              </p:cNvPr>
              <p:cNvSpPr txBox="1"/>
              <p:nvPr/>
            </p:nvSpPr>
            <p:spPr>
              <a:xfrm>
                <a:off x="457200" y="990600"/>
                <a:ext cx="8229600" cy="5884303"/>
              </a:xfrm>
              <a:prstGeom prst="rect">
                <a:avLst/>
              </a:prstGeom>
              <a:noFill/>
            </p:spPr>
            <p:txBody>
              <a:bodyPr wrap="square" rtlCol="0">
                <a:spAutoFit/>
              </a:bodyPr>
              <a:lstStyle/>
              <a:p>
                <a:pPr algn="just">
                  <a:lnSpc>
                    <a:spcPct val="150000"/>
                  </a:lnSpc>
                </a:pPr>
                <a:r>
                  <a:rPr lang="en-IN" sz="2400" dirty="0"/>
                  <a:t>If </a:t>
                </a:r>
                <a:r>
                  <a:rPr lang="en-IN" sz="2400" dirty="0" err="1"/>
                  <a:t>E</a:t>
                </a:r>
                <a:r>
                  <a:rPr lang="en-IN" sz="2400" baseline="30000" dirty="0" err="1"/>
                  <a:t>o</a:t>
                </a:r>
                <a:r>
                  <a:rPr lang="en-IN" sz="2400" dirty="0"/>
                  <a:t> is standard reduction potential then the potential of electrode, when concentration is not unit is given by</a:t>
                </a:r>
              </a:p>
              <a:p>
                <a:pPr algn="ctr">
                  <a:lnSpc>
                    <a:spcPct val="150000"/>
                  </a:lnSpc>
                </a:pPr>
                <a:r>
                  <a:rPr lang="en-IN" sz="2400" dirty="0"/>
                  <a:t> E = </a:t>
                </a:r>
                <a:r>
                  <a:rPr lang="en-IN" sz="2400" dirty="0" err="1"/>
                  <a:t>E</a:t>
                </a:r>
                <a:r>
                  <a:rPr lang="en-IN" sz="2400" baseline="30000" dirty="0" err="1"/>
                  <a:t>o</a:t>
                </a:r>
                <a:r>
                  <a:rPr lang="en-IN" sz="2400" dirty="0"/>
                  <a:t>-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panose="02040503050406030204" pitchFamily="18" charset="0"/>
                          </a:rPr>
                          <m:t>𝑅𝑇</m:t>
                        </m:r>
                      </m:num>
                      <m:den>
                        <m:r>
                          <a:rPr lang="en-IN" sz="2400" b="0" i="1" smtClean="0">
                            <a:latin typeface="Cambria Math" panose="02040503050406030204" pitchFamily="18" charset="0"/>
                          </a:rPr>
                          <m:t>𝑛𝐹</m:t>
                        </m:r>
                      </m:den>
                    </m:f>
                  </m:oMath>
                </a14:m>
                <a:r>
                  <a:rPr lang="en-IN" sz="2400" b="1" dirty="0"/>
                  <a:t> </a:t>
                </a:r>
                <a:r>
                  <a:rPr lang="en-IN" sz="2400" dirty="0"/>
                  <a:t>log</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panose="02040503050406030204" pitchFamily="18" charset="0"/>
                          </a:rPr>
                          <m:t>[</m:t>
                        </m:r>
                        <m:r>
                          <a:rPr lang="en-IN" sz="2400" b="0" i="1" smtClean="0">
                            <a:latin typeface="Cambria Math" panose="02040503050406030204" pitchFamily="18" charset="0"/>
                          </a:rPr>
                          <m:t>𝑟𝑒𝑑𝑢𝑐𝑒𝑑</m:t>
                        </m:r>
                        <m:r>
                          <a:rPr lang="en-IN" sz="2400" b="0" i="1" smtClean="0">
                            <a:latin typeface="Cambria Math" panose="02040503050406030204" pitchFamily="18" charset="0"/>
                          </a:rPr>
                          <m:t> </m:t>
                        </m:r>
                        <m:r>
                          <a:rPr lang="en-IN" sz="2400" b="0" i="1" smtClean="0">
                            <a:latin typeface="Cambria Math" panose="02040503050406030204" pitchFamily="18" charset="0"/>
                          </a:rPr>
                          <m:t>𝑠𝑡𝑎𝑡𝑒</m:t>
                        </m:r>
                        <m:r>
                          <a:rPr lang="en-IN" sz="2400" b="0" i="1" smtClean="0">
                            <a:latin typeface="Cambria Math" panose="02040503050406030204" pitchFamily="18" charset="0"/>
                          </a:rPr>
                          <m:t>]</m:t>
                        </m:r>
                      </m:num>
                      <m:den>
                        <m:r>
                          <a:rPr lang="en-IN" sz="2400" b="0" i="1" smtClean="0">
                            <a:latin typeface="Cambria Math" panose="02040503050406030204" pitchFamily="18" charset="0"/>
                          </a:rPr>
                          <m:t>[</m:t>
                        </m:r>
                        <m:r>
                          <a:rPr lang="en-IN" sz="2400" b="0" i="1" smtClean="0">
                            <a:latin typeface="Cambria Math" panose="02040503050406030204" pitchFamily="18" charset="0"/>
                          </a:rPr>
                          <m:t>𝑜𝑥𝑖𝑑𝑖𝑠𝑒𝑑</m:t>
                        </m:r>
                        <m:r>
                          <a:rPr lang="en-IN" sz="2400" b="0" i="1" smtClean="0">
                            <a:latin typeface="Cambria Math" panose="02040503050406030204" pitchFamily="18" charset="0"/>
                          </a:rPr>
                          <m:t> </m:t>
                        </m:r>
                        <m:r>
                          <a:rPr lang="en-IN" sz="2400" b="0" i="1" smtClean="0">
                            <a:latin typeface="Cambria Math" panose="02040503050406030204" pitchFamily="18" charset="0"/>
                          </a:rPr>
                          <m:t>𝑠𝑡𝑎𝑡𝑒</m:t>
                        </m:r>
                        <m:r>
                          <a:rPr lang="en-IN" sz="2400" b="0" i="1" smtClean="0">
                            <a:latin typeface="Cambria Math" panose="02040503050406030204" pitchFamily="18" charset="0"/>
                          </a:rPr>
                          <m:t>]</m:t>
                        </m:r>
                      </m:den>
                    </m:f>
                  </m:oMath>
                </a14:m>
                <a:endParaRPr lang="en-IN" sz="2400" dirty="0"/>
              </a:p>
              <a:p>
                <a:pPr>
                  <a:lnSpc>
                    <a:spcPct val="150000"/>
                  </a:lnSpc>
                </a:pPr>
                <a:r>
                  <a:rPr lang="en-IN" sz="2400" dirty="0"/>
                  <a:t>By substituting the values of R =0.082 and F = 96500 coulombs at 25 </a:t>
                </a:r>
                <a:r>
                  <a:rPr lang="en-IN" sz="2400" baseline="30000" dirty="0" err="1"/>
                  <a:t>o</a:t>
                </a:r>
                <a:r>
                  <a:rPr lang="en-IN" sz="2400" dirty="0" err="1"/>
                  <a:t>C</a:t>
                </a:r>
                <a:r>
                  <a:rPr lang="en-IN" sz="2400" dirty="0"/>
                  <a:t> we get</a:t>
                </a:r>
              </a:p>
              <a:p>
                <a:pPr algn="ctr">
                  <a:lnSpc>
                    <a:spcPct val="150000"/>
                  </a:lnSpc>
                </a:pPr>
                <a:r>
                  <a:rPr lang="en-IN" sz="2400" dirty="0"/>
                  <a:t>E = </a:t>
                </a:r>
                <a:r>
                  <a:rPr lang="en-IN" sz="2400" dirty="0" err="1"/>
                  <a:t>E</a:t>
                </a:r>
                <a:r>
                  <a:rPr lang="en-IN" sz="2400" baseline="30000" dirty="0" err="1"/>
                  <a:t>o</a:t>
                </a:r>
                <a:r>
                  <a:rPr lang="en-IN" sz="2400" dirty="0"/>
                  <a:t>-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panose="02040503050406030204" pitchFamily="18" charset="0"/>
                          </a:rPr>
                          <m:t>0.0591</m:t>
                        </m:r>
                      </m:num>
                      <m:den>
                        <m:r>
                          <a:rPr lang="en-IN" sz="2400" b="0" i="1" smtClean="0">
                            <a:latin typeface="Cambria Math" panose="02040503050406030204" pitchFamily="18" charset="0"/>
                          </a:rPr>
                          <m:t>𝑛</m:t>
                        </m:r>
                      </m:den>
                    </m:f>
                  </m:oMath>
                </a14:m>
                <a:r>
                  <a:rPr lang="en-IN" sz="2400" b="1" dirty="0"/>
                  <a:t> </a:t>
                </a:r>
                <a:r>
                  <a:rPr lang="en-IN" sz="2400" dirty="0"/>
                  <a:t>log</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panose="02040503050406030204" pitchFamily="18" charset="0"/>
                          </a:rPr>
                          <m:t>[</m:t>
                        </m:r>
                        <m:r>
                          <a:rPr lang="en-IN" sz="2400" b="0" i="1" smtClean="0">
                            <a:latin typeface="Cambria Math" panose="02040503050406030204" pitchFamily="18" charset="0"/>
                          </a:rPr>
                          <m:t>𝑟𝑒𝑑𝑢𝑐𝑒𝑑</m:t>
                        </m:r>
                        <m:r>
                          <a:rPr lang="en-IN" sz="2400" b="0" i="1" smtClean="0">
                            <a:latin typeface="Cambria Math" panose="02040503050406030204" pitchFamily="18" charset="0"/>
                          </a:rPr>
                          <m:t> </m:t>
                        </m:r>
                        <m:r>
                          <a:rPr lang="en-IN" sz="2400" b="0" i="1" smtClean="0">
                            <a:latin typeface="Cambria Math" panose="02040503050406030204" pitchFamily="18" charset="0"/>
                          </a:rPr>
                          <m:t>𝑠𝑡𝑎𝑡𝑒</m:t>
                        </m:r>
                        <m:r>
                          <a:rPr lang="en-IN" sz="2400" b="0" i="1" smtClean="0">
                            <a:latin typeface="Cambria Math" panose="02040503050406030204" pitchFamily="18" charset="0"/>
                          </a:rPr>
                          <m:t>]</m:t>
                        </m:r>
                      </m:num>
                      <m:den>
                        <m:r>
                          <a:rPr lang="en-IN" sz="2400" b="0" i="1" smtClean="0">
                            <a:latin typeface="Cambria Math" panose="02040503050406030204" pitchFamily="18" charset="0"/>
                          </a:rPr>
                          <m:t>[</m:t>
                        </m:r>
                        <m:r>
                          <a:rPr lang="en-IN" sz="2400" b="0" i="1" smtClean="0">
                            <a:latin typeface="Cambria Math" panose="02040503050406030204" pitchFamily="18" charset="0"/>
                          </a:rPr>
                          <m:t>𝑜𝑥𝑖𝑑𝑖𝑠𝑒𝑑</m:t>
                        </m:r>
                        <m:r>
                          <a:rPr lang="en-IN" sz="2400" b="0" i="1" smtClean="0">
                            <a:latin typeface="Cambria Math" panose="02040503050406030204" pitchFamily="18" charset="0"/>
                          </a:rPr>
                          <m:t> </m:t>
                        </m:r>
                        <m:r>
                          <a:rPr lang="en-IN" sz="2400" b="0" i="1" smtClean="0">
                            <a:latin typeface="Cambria Math" panose="02040503050406030204" pitchFamily="18" charset="0"/>
                          </a:rPr>
                          <m:t>𝑠𝑡𝑎𝑡𝑒</m:t>
                        </m:r>
                        <m:r>
                          <a:rPr lang="en-IN" sz="2400" b="0" i="1" smtClean="0">
                            <a:latin typeface="Cambria Math" panose="02040503050406030204" pitchFamily="18" charset="0"/>
                          </a:rPr>
                          <m:t>]</m:t>
                        </m:r>
                      </m:den>
                    </m:f>
                  </m:oMath>
                </a14:m>
                <a:endParaRPr lang="en-IN" sz="2400" dirty="0"/>
              </a:p>
              <a:p>
                <a:pPr algn="ctr">
                  <a:lnSpc>
                    <a:spcPct val="150000"/>
                  </a:lnSpc>
                </a:pPr>
                <a:r>
                  <a:rPr lang="en-IN" sz="2400" dirty="0"/>
                  <a:t>Or</a:t>
                </a:r>
              </a:p>
              <a:p>
                <a:pPr algn="ctr">
                  <a:lnSpc>
                    <a:spcPct val="150000"/>
                  </a:lnSpc>
                </a:pPr>
                <a:r>
                  <a:rPr lang="en-IN" sz="2400" dirty="0"/>
                  <a:t>E = </a:t>
                </a:r>
                <a:r>
                  <a:rPr lang="en-IN" sz="2400" dirty="0" err="1"/>
                  <a:t>E</a:t>
                </a:r>
                <a:r>
                  <a:rPr lang="en-IN" sz="2400" baseline="30000" dirty="0" err="1"/>
                  <a:t>o</a:t>
                </a:r>
                <a:r>
                  <a:rPr lang="en-IN" sz="2400" dirty="0"/>
                  <a:t>+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panose="02040503050406030204" pitchFamily="18" charset="0"/>
                          </a:rPr>
                          <m:t>0.0591</m:t>
                        </m:r>
                      </m:num>
                      <m:den>
                        <m:r>
                          <a:rPr lang="en-IN" sz="2400" b="0" i="1" smtClean="0">
                            <a:latin typeface="Cambria Math" panose="02040503050406030204" pitchFamily="18" charset="0"/>
                          </a:rPr>
                          <m:t>𝑛</m:t>
                        </m:r>
                      </m:den>
                    </m:f>
                  </m:oMath>
                </a14:m>
                <a:r>
                  <a:rPr lang="en-IN" sz="2400" b="1" dirty="0"/>
                  <a:t> </a:t>
                </a:r>
                <a:r>
                  <a:rPr lang="en-IN" sz="2400" dirty="0"/>
                  <a:t>log</a:t>
                </a:r>
                <a14:m>
                  <m:oMath xmlns:m="http://schemas.openxmlformats.org/officeDocument/2006/math">
                    <m:f>
                      <m:fPr>
                        <m:ctrlPr>
                          <a:rPr lang="en-IN" sz="2400" i="1" smtClean="0">
                            <a:latin typeface="Cambria Math" panose="02040503050406030204" pitchFamily="18" charset="0"/>
                          </a:rPr>
                        </m:ctrlPr>
                      </m:fPr>
                      <m:num>
                        <m:r>
                          <a:rPr lang="en-IN" sz="2400" i="1">
                            <a:latin typeface="Cambria Math" panose="02040503050406030204" pitchFamily="18" charset="0"/>
                          </a:rPr>
                          <m:t>[</m:t>
                        </m:r>
                        <m:r>
                          <a:rPr lang="en-IN" sz="2400" i="1">
                            <a:latin typeface="Cambria Math" panose="02040503050406030204" pitchFamily="18" charset="0"/>
                          </a:rPr>
                          <m:t>𝑜𝑥𝑖𝑑𝑖𝑠𝑒𝑑</m:t>
                        </m:r>
                        <m:r>
                          <a:rPr lang="en-IN" sz="2400" i="1">
                            <a:latin typeface="Cambria Math" panose="02040503050406030204" pitchFamily="18" charset="0"/>
                          </a:rPr>
                          <m:t> </m:t>
                        </m:r>
                        <m:r>
                          <a:rPr lang="en-IN" sz="2400" i="1">
                            <a:latin typeface="Cambria Math" panose="02040503050406030204" pitchFamily="18" charset="0"/>
                          </a:rPr>
                          <m:t>𝑠𝑡𝑎𝑡𝑒</m:t>
                        </m:r>
                        <m:r>
                          <a:rPr lang="en-IN" sz="2400" b="0" i="1" smtClean="0">
                            <a:latin typeface="Cambria Math" panose="02040503050406030204" pitchFamily="18" charset="0"/>
                          </a:rPr>
                          <m:t>]</m:t>
                        </m:r>
                      </m:num>
                      <m:den>
                        <m:r>
                          <a:rPr lang="en-IN" sz="2400" b="0" i="1" smtClean="0">
                            <a:latin typeface="Cambria Math" panose="02040503050406030204" pitchFamily="18" charset="0"/>
                          </a:rPr>
                          <m:t>[</m:t>
                        </m:r>
                        <m:r>
                          <a:rPr lang="en-IN" sz="2400" i="1">
                            <a:latin typeface="Cambria Math" panose="02040503050406030204" pitchFamily="18" charset="0"/>
                          </a:rPr>
                          <m:t>𝑟𝑒𝑑𝑢𝑐𝑒𝑑</m:t>
                        </m:r>
                        <m:r>
                          <a:rPr lang="en-IN" sz="2400" i="1">
                            <a:latin typeface="Cambria Math" panose="02040503050406030204" pitchFamily="18" charset="0"/>
                          </a:rPr>
                          <m:t> </m:t>
                        </m:r>
                        <m:r>
                          <a:rPr lang="en-IN" sz="2400" i="1">
                            <a:latin typeface="Cambria Math" panose="02040503050406030204" pitchFamily="18" charset="0"/>
                          </a:rPr>
                          <m:t>𝑠𝑡𝑎𝑡𝑒</m:t>
                        </m:r>
                        <m:r>
                          <a:rPr lang="en-IN" sz="2400" b="0" i="1" smtClean="0">
                            <a:latin typeface="Cambria Math" panose="02040503050406030204" pitchFamily="18" charset="0"/>
                          </a:rPr>
                          <m:t>]</m:t>
                        </m:r>
                      </m:den>
                    </m:f>
                  </m:oMath>
                </a14:m>
                <a:endParaRPr lang="en-IN" sz="2400" dirty="0"/>
              </a:p>
              <a:p>
                <a:pPr algn="just"/>
                <a:endParaRPr lang="en-IN" sz="2400" dirty="0"/>
              </a:p>
            </p:txBody>
          </p:sp>
        </mc:Choice>
        <mc:Fallback xmlns="">
          <p:sp>
            <p:nvSpPr>
              <p:cNvPr id="4" name="TextBox 3">
                <a:extLst>
                  <a:ext uri="{FF2B5EF4-FFF2-40B4-BE49-F238E27FC236}">
                    <a16:creationId xmlns:a16="http://schemas.microsoft.com/office/drawing/2014/main" id="{D5031C87-5A17-4263-81B2-E89BA2AB97F3}"/>
                  </a:ext>
                </a:extLst>
              </p:cNvPr>
              <p:cNvSpPr txBox="1">
                <a:spLocks noRot="1" noChangeAspect="1" noMove="1" noResize="1" noEditPoints="1" noAdjustHandles="1" noChangeArrowheads="1" noChangeShapeType="1" noTextEdit="1"/>
              </p:cNvSpPr>
              <p:nvPr/>
            </p:nvSpPr>
            <p:spPr>
              <a:xfrm>
                <a:off x="457200" y="990600"/>
                <a:ext cx="8229600" cy="5884303"/>
              </a:xfrm>
              <a:prstGeom prst="rect">
                <a:avLst/>
              </a:prstGeom>
              <a:blipFill>
                <a:blip r:embed="rId3"/>
                <a:stretch>
                  <a:fillRect l="-1111" r="-1111"/>
                </a:stretch>
              </a:blipFill>
            </p:spPr>
            <p:txBody>
              <a:bodyPr/>
              <a:lstStyle/>
              <a:p>
                <a:r>
                  <a:rPr lang="en-IN">
                    <a:noFill/>
                  </a:rPr>
                  <a:t> </a:t>
                </a:r>
              </a:p>
            </p:txBody>
          </p:sp>
        </mc:Fallback>
      </mc:AlternateContent>
    </p:spTree>
    <p:extLst>
      <p:ext uri="{BB962C8B-B14F-4D97-AF65-F5344CB8AC3E}">
        <p14:creationId xmlns:p14="http://schemas.microsoft.com/office/powerpoint/2010/main" val="14910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a:blipFill>
            <a:blip r:embed="rId2"/>
            <a:tile tx="0" ty="0" sx="100000" sy="100000" flip="none" algn="tl"/>
          </a:blipFill>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Electrodes</a:t>
            </a:r>
          </a:p>
        </p:txBody>
      </p:sp>
      <p:sp>
        <p:nvSpPr>
          <p:cNvPr id="4" name="TextBox 3">
            <a:extLst>
              <a:ext uri="{FF2B5EF4-FFF2-40B4-BE49-F238E27FC236}">
                <a16:creationId xmlns:a16="http://schemas.microsoft.com/office/drawing/2014/main" id="{D5031C87-5A17-4263-81B2-E89BA2AB97F3}"/>
              </a:ext>
            </a:extLst>
          </p:cNvPr>
          <p:cNvSpPr txBox="1"/>
          <p:nvPr/>
        </p:nvSpPr>
        <p:spPr>
          <a:xfrm>
            <a:off x="413657" y="859971"/>
            <a:ext cx="8229600" cy="6001643"/>
          </a:xfrm>
          <a:prstGeom prst="rect">
            <a:avLst/>
          </a:prstGeom>
          <a:noFill/>
        </p:spPr>
        <p:txBody>
          <a:bodyPr wrap="square" rtlCol="0">
            <a:spAutoFit/>
          </a:bodyPr>
          <a:lstStyle/>
          <a:p>
            <a:pPr algn="just"/>
            <a:r>
              <a:rPr lang="en-IN" sz="2400" b="1" u="sng" dirty="0"/>
              <a:t>Reference electrode:</a:t>
            </a:r>
          </a:p>
          <a:p>
            <a:pPr algn="just"/>
            <a:r>
              <a:rPr lang="en-IN" sz="2400" dirty="0"/>
              <a:t>The electrode which produces stable and reproducible potential irrespective of the type and concentration of solution in which it is immersed. </a:t>
            </a:r>
          </a:p>
          <a:p>
            <a:pPr algn="just"/>
            <a:r>
              <a:rPr lang="en-IN" sz="2400" dirty="0"/>
              <a:t>The reference electrode completes the cell by acting as a half cell and provide stable electrode potential, against which indicator electrode is compared and measured.</a:t>
            </a:r>
          </a:p>
          <a:p>
            <a:pPr algn="just"/>
            <a:r>
              <a:rPr lang="en-IN" sz="2400" dirty="0"/>
              <a:t>e.g. calomel electrode, standard hydrogen electrode, silver-silver chloride electrode, Copper-Copper sulphate electrode etc.</a:t>
            </a:r>
          </a:p>
          <a:p>
            <a:pPr algn="just"/>
            <a:endParaRPr lang="en-IN" sz="2400" b="1" u="sng" dirty="0"/>
          </a:p>
          <a:p>
            <a:pPr algn="just"/>
            <a:r>
              <a:rPr lang="en-IN" sz="2400" b="1" u="sng" dirty="0"/>
              <a:t>Indicator electrode:</a:t>
            </a:r>
          </a:p>
          <a:p>
            <a:pPr algn="just"/>
            <a:r>
              <a:rPr lang="en-IN" sz="2400" dirty="0"/>
              <a:t>The electrode of which electrode potential varies with type and concentration of solution in which it is immersed. </a:t>
            </a:r>
          </a:p>
          <a:p>
            <a:pPr algn="just"/>
            <a:r>
              <a:rPr lang="en-IN" sz="2400" dirty="0"/>
              <a:t>Indicator electrode is used to analyse the analyte sample based on potential or conductivity shown by the electrode when in contact with analyte sample.</a:t>
            </a:r>
          </a:p>
        </p:txBody>
      </p:sp>
    </p:spTree>
    <p:extLst>
      <p:ext uri="{BB962C8B-B14F-4D97-AF65-F5344CB8AC3E}">
        <p14:creationId xmlns:p14="http://schemas.microsoft.com/office/powerpoint/2010/main" val="325912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a:blipFill>
            <a:blip r:embed="rId2"/>
            <a:tile tx="0" ty="0" sx="100000" sy="100000" flip="none" algn="tl"/>
          </a:blipFill>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Electrodes</a:t>
            </a:r>
          </a:p>
        </p:txBody>
      </p:sp>
      <p:pic>
        <p:nvPicPr>
          <p:cNvPr id="1028" name="Picture 4">
            <a:extLst>
              <a:ext uri="{FF2B5EF4-FFF2-40B4-BE49-F238E27FC236}">
                <a16:creationId xmlns:a16="http://schemas.microsoft.com/office/drawing/2014/main" id="{5CFE21C2-C1B7-44C4-BD2E-7E0E1D85C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828800"/>
            <a:ext cx="4548188" cy="431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87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a:blipFill>
            <a:blip r:embed="rId2"/>
            <a:tile tx="0" ty="0" sx="100000" sy="100000" flip="none" algn="tl"/>
          </a:blipFill>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Electrodes</a:t>
            </a:r>
          </a:p>
        </p:txBody>
      </p:sp>
      <p:sp>
        <p:nvSpPr>
          <p:cNvPr id="3" name="TextBox 2">
            <a:extLst>
              <a:ext uri="{FF2B5EF4-FFF2-40B4-BE49-F238E27FC236}">
                <a16:creationId xmlns:a16="http://schemas.microsoft.com/office/drawing/2014/main" id="{1AF5B30C-19E3-4985-911F-6DF30ED8F3C3}"/>
              </a:ext>
            </a:extLst>
          </p:cNvPr>
          <p:cNvSpPr txBox="1"/>
          <p:nvPr/>
        </p:nvSpPr>
        <p:spPr>
          <a:xfrm>
            <a:off x="457200" y="914400"/>
            <a:ext cx="8229600" cy="5944384"/>
          </a:xfrm>
          <a:prstGeom prst="rect">
            <a:avLst/>
          </a:prstGeom>
          <a:noFill/>
        </p:spPr>
        <p:txBody>
          <a:bodyPr wrap="square" rtlCol="0">
            <a:spAutoFit/>
          </a:bodyPr>
          <a:lstStyle/>
          <a:p>
            <a:r>
              <a:rPr lang="en-IN" sz="2400" b="1" u="sng" dirty="0"/>
              <a:t>Construction:</a:t>
            </a:r>
            <a:r>
              <a:rPr lang="en-IN" sz="2400" b="1" dirty="0"/>
              <a:t> </a:t>
            </a:r>
          </a:p>
          <a:p>
            <a:pPr marL="342900" indent="-342900" algn="just">
              <a:lnSpc>
                <a:spcPct val="150000"/>
              </a:lnSpc>
              <a:buFont typeface="Arial" panose="020B0604020202020204" pitchFamily="34" charset="0"/>
              <a:buChar char="•"/>
            </a:pPr>
            <a:r>
              <a:rPr lang="en-IN" sz="2400" dirty="0"/>
              <a:t>It consists of a narrow glass tube with tapering lower end and the bottom of end is porous. </a:t>
            </a:r>
          </a:p>
          <a:p>
            <a:pPr marL="342900" indent="-342900" algn="just">
              <a:lnSpc>
                <a:spcPct val="150000"/>
              </a:lnSpc>
              <a:buFont typeface="Arial" panose="020B0604020202020204" pitchFamily="34" charset="0"/>
              <a:buChar char="•"/>
            </a:pPr>
            <a:r>
              <a:rPr lang="en-IN" sz="2400" dirty="0"/>
              <a:t>The bottom of glass tube is filled with liquid Mercury.</a:t>
            </a:r>
          </a:p>
          <a:p>
            <a:pPr marL="342900" indent="-342900" algn="just">
              <a:lnSpc>
                <a:spcPct val="150000"/>
              </a:lnSpc>
              <a:buFont typeface="Arial" panose="020B0604020202020204" pitchFamily="34" charset="0"/>
              <a:buChar char="•"/>
            </a:pPr>
            <a:r>
              <a:rPr lang="en-IN" sz="2400" dirty="0"/>
              <a:t>Above the liquid Mercury paste of Hg-Hg2Cl2 is placed and the electrode is filled with </a:t>
            </a:r>
            <a:r>
              <a:rPr lang="en-IN" sz="2400" dirty="0" err="1"/>
              <a:t>KCl</a:t>
            </a:r>
            <a:r>
              <a:rPr lang="en-IN" sz="2400" dirty="0"/>
              <a:t> solution. </a:t>
            </a:r>
          </a:p>
          <a:p>
            <a:pPr marL="342900" indent="-342900" algn="just">
              <a:lnSpc>
                <a:spcPct val="150000"/>
              </a:lnSpc>
              <a:buFont typeface="Arial" panose="020B0604020202020204" pitchFamily="34" charset="0"/>
              <a:buChar char="•"/>
            </a:pPr>
            <a:r>
              <a:rPr lang="en-IN" sz="2400" dirty="0"/>
              <a:t>In order to make optical contact with outer circuit a platinum wire is deep in liquid Mercury. </a:t>
            </a:r>
          </a:p>
          <a:p>
            <a:pPr marL="342900" indent="-342900" algn="just">
              <a:lnSpc>
                <a:spcPct val="150000"/>
              </a:lnSpc>
              <a:buFont typeface="Arial" panose="020B0604020202020204" pitchFamily="34" charset="0"/>
              <a:buChar char="•"/>
            </a:pPr>
            <a:r>
              <a:rPr lang="en-IN" sz="2400" dirty="0"/>
              <a:t>In some calomel electrodes side tube filled with gel is provided, which will act as salt bridge for making electrical contact.</a:t>
            </a:r>
          </a:p>
        </p:txBody>
      </p:sp>
    </p:spTree>
    <p:extLst>
      <p:ext uri="{BB962C8B-B14F-4D97-AF65-F5344CB8AC3E}">
        <p14:creationId xmlns:p14="http://schemas.microsoft.com/office/powerpoint/2010/main" val="3672240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a:blipFill>
            <a:blip r:embed="rId2"/>
            <a:tile tx="0" ty="0" sx="100000" sy="100000" flip="none" algn="tl"/>
          </a:blipFill>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Electrodes</a:t>
            </a:r>
          </a:p>
        </p:txBody>
      </p:sp>
      <p:sp>
        <p:nvSpPr>
          <p:cNvPr id="3" name="TextBox 2">
            <a:extLst>
              <a:ext uri="{FF2B5EF4-FFF2-40B4-BE49-F238E27FC236}">
                <a16:creationId xmlns:a16="http://schemas.microsoft.com/office/drawing/2014/main" id="{1AF5B30C-19E3-4985-911F-6DF30ED8F3C3}"/>
              </a:ext>
            </a:extLst>
          </p:cNvPr>
          <p:cNvSpPr txBox="1"/>
          <p:nvPr/>
        </p:nvSpPr>
        <p:spPr>
          <a:xfrm>
            <a:off x="457200" y="914400"/>
            <a:ext cx="8229600" cy="6517425"/>
          </a:xfrm>
          <a:prstGeom prst="rect">
            <a:avLst/>
          </a:prstGeom>
          <a:noFill/>
        </p:spPr>
        <p:txBody>
          <a:bodyPr wrap="square" rtlCol="0">
            <a:spAutoFit/>
          </a:bodyPr>
          <a:lstStyle/>
          <a:p>
            <a:pPr>
              <a:lnSpc>
                <a:spcPct val="150000"/>
              </a:lnSpc>
            </a:pPr>
            <a:r>
              <a:rPr lang="en-IN" sz="2400" dirty="0"/>
              <a:t>Calomel electrode is represented by </a:t>
            </a:r>
          </a:p>
          <a:p>
            <a:pPr algn="ctr">
              <a:lnSpc>
                <a:spcPct val="150000"/>
              </a:lnSpc>
            </a:pPr>
            <a:r>
              <a:rPr lang="en-IN" sz="2400" dirty="0"/>
              <a:t> Pt,  Hg  Hg</a:t>
            </a:r>
            <a:r>
              <a:rPr lang="en-IN" sz="2400" baseline="-25000" dirty="0"/>
              <a:t>2</a:t>
            </a:r>
            <a:r>
              <a:rPr lang="en-IN" sz="2400" dirty="0"/>
              <a:t>Cl</a:t>
            </a:r>
            <a:r>
              <a:rPr lang="en-IN" sz="2400" baseline="-25000" dirty="0"/>
              <a:t>2   </a:t>
            </a:r>
            <a:r>
              <a:rPr lang="en-IN" sz="2400" dirty="0"/>
              <a:t>Cl</a:t>
            </a:r>
            <a:r>
              <a:rPr lang="en-IN" sz="2400" baseline="30000" dirty="0"/>
              <a:t>-</a:t>
            </a:r>
          </a:p>
          <a:p>
            <a:pPr>
              <a:lnSpc>
                <a:spcPct val="150000"/>
              </a:lnSpc>
            </a:pPr>
            <a:r>
              <a:rPr lang="en-IN" sz="2400" dirty="0"/>
              <a:t>Cell Reactions:</a:t>
            </a:r>
          </a:p>
          <a:p>
            <a:pPr>
              <a:lnSpc>
                <a:spcPct val="150000"/>
              </a:lnSpc>
            </a:pPr>
            <a:r>
              <a:rPr lang="en-IN" sz="2400" dirty="0"/>
              <a:t>2 Hg + 2 Cl</a:t>
            </a:r>
            <a:r>
              <a:rPr lang="en-IN" sz="2400" baseline="30000" dirty="0"/>
              <a:t>-</a:t>
            </a:r>
            <a:r>
              <a:rPr lang="en-IN" sz="2400" dirty="0"/>
              <a:t>                          Hg</a:t>
            </a:r>
            <a:r>
              <a:rPr lang="en-IN" sz="2400" baseline="-25000" dirty="0"/>
              <a:t>2</a:t>
            </a:r>
            <a:r>
              <a:rPr lang="en-IN" sz="2400" dirty="0"/>
              <a:t>Cl</a:t>
            </a:r>
            <a:r>
              <a:rPr lang="en-IN" sz="2400" baseline="-25000" dirty="0"/>
              <a:t>2 </a:t>
            </a:r>
            <a:r>
              <a:rPr lang="en-IN" sz="2400" dirty="0"/>
              <a:t>+ 2e</a:t>
            </a:r>
            <a:r>
              <a:rPr lang="en-IN" sz="2400" baseline="30000" dirty="0"/>
              <a:t>-  </a:t>
            </a:r>
            <a:r>
              <a:rPr lang="en-IN" sz="1600" dirty="0"/>
              <a:t>(If Calomel electrode acts as an anode)</a:t>
            </a:r>
          </a:p>
          <a:p>
            <a:pPr>
              <a:lnSpc>
                <a:spcPct val="150000"/>
              </a:lnSpc>
            </a:pPr>
            <a:r>
              <a:rPr lang="en-IN" sz="2400" dirty="0"/>
              <a:t>Hg</a:t>
            </a:r>
            <a:r>
              <a:rPr lang="en-IN" sz="2400" baseline="-25000" dirty="0"/>
              <a:t>2</a:t>
            </a:r>
            <a:r>
              <a:rPr lang="en-IN" sz="2400" dirty="0"/>
              <a:t>Cl</a:t>
            </a:r>
            <a:r>
              <a:rPr lang="en-IN" sz="2400" baseline="-25000" dirty="0"/>
              <a:t>2 </a:t>
            </a:r>
            <a:r>
              <a:rPr lang="en-IN" sz="2400" dirty="0"/>
              <a:t>+ 2e</a:t>
            </a:r>
            <a:r>
              <a:rPr lang="en-IN" sz="2400" baseline="30000" dirty="0"/>
              <a:t>-                                     </a:t>
            </a:r>
            <a:r>
              <a:rPr lang="en-IN" sz="2400" dirty="0"/>
              <a:t>2 Hg + 2 Cl</a:t>
            </a:r>
            <a:r>
              <a:rPr lang="en-IN" sz="2400" baseline="30000" dirty="0"/>
              <a:t>-   </a:t>
            </a:r>
            <a:r>
              <a:rPr lang="en-IN" sz="1600" dirty="0"/>
              <a:t>(If Calomel electrode acts as a cathode)</a:t>
            </a:r>
          </a:p>
          <a:p>
            <a:pPr>
              <a:lnSpc>
                <a:spcPct val="150000"/>
              </a:lnSpc>
            </a:pPr>
            <a:r>
              <a:rPr lang="en-IN" sz="2400" dirty="0"/>
              <a:t>The reduction potential of the calomel electrode is given by</a:t>
            </a:r>
          </a:p>
          <a:p>
            <a:pPr algn="ctr">
              <a:lnSpc>
                <a:spcPct val="150000"/>
              </a:lnSpc>
            </a:pPr>
            <a:r>
              <a:rPr lang="en-IN" sz="2400" dirty="0"/>
              <a:t>E = </a:t>
            </a:r>
            <a:r>
              <a:rPr lang="en-IN" sz="2400" dirty="0" err="1"/>
              <a:t>E</a:t>
            </a:r>
            <a:r>
              <a:rPr lang="en-IN" sz="2400" baseline="30000" dirty="0" err="1"/>
              <a:t>o</a:t>
            </a:r>
            <a:r>
              <a:rPr lang="en-IN" sz="2400" dirty="0"/>
              <a:t>- 0.0591log</a:t>
            </a:r>
            <a:r>
              <a:rPr lang="en-IN" sz="2400" baseline="-25000" dirty="0"/>
              <a:t>10</a:t>
            </a:r>
            <a:r>
              <a:rPr lang="en-IN" sz="2400" dirty="0"/>
              <a:t>[Cl</a:t>
            </a:r>
            <a:r>
              <a:rPr lang="en-IN" sz="2400" baseline="30000" dirty="0"/>
              <a:t>-</a:t>
            </a:r>
            <a:r>
              <a:rPr lang="en-IN" sz="2400" dirty="0"/>
              <a:t>]</a:t>
            </a:r>
          </a:p>
          <a:p>
            <a:pPr algn="just">
              <a:lnSpc>
                <a:spcPct val="150000"/>
              </a:lnSpc>
            </a:pPr>
            <a:r>
              <a:rPr lang="en-IN" sz="2400" dirty="0"/>
              <a:t>When Calomel electrode is connected to standard hydrogen electrode, the EMF of cell is equal to potential of Calomel electrode</a:t>
            </a:r>
          </a:p>
          <a:p>
            <a:pPr>
              <a:lnSpc>
                <a:spcPct val="150000"/>
              </a:lnSpc>
            </a:pPr>
            <a:endParaRPr lang="en-IN" sz="2400" dirty="0"/>
          </a:p>
          <a:p>
            <a:pPr>
              <a:lnSpc>
                <a:spcPct val="150000"/>
              </a:lnSpc>
            </a:pPr>
            <a:endParaRPr lang="en-IN" sz="2400" baseline="30000" dirty="0"/>
          </a:p>
        </p:txBody>
      </p:sp>
      <p:cxnSp>
        <p:nvCxnSpPr>
          <p:cNvPr id="4" name="Straight Connector 3">
            <a:extLst>
              <a:ext uri="{FF2B5EF4-FFF2-40B4-BE49-F238E27FC236}">
                <a16:creationId xmlns:a16="http://schemas.microsoft.com/office/drawing/2014/main" id="{45FACC93-764C-4A4D-9AF3-0FD452580B50}"/>
              </a:ext>
            </a:extLst>
          </p:cNvPr>
          <p:cNvCxnSpPr/>
          <p:nvPr/>
        </p:nvCxnSpPr>
        <p:spPr>
          <a:xfrm>
            <a:off x="4397828" y="1600270"/>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4D19AC1-7E87-4028-98A5-634BF74A5A08}"/>
              </a:ext>
            </a:extLst>
          </p:cNvPr>
          <p:cNvCxnSpPr/>
          <p:nvPr/>
        </p:nvCxnSpPr>
        <p:spPr>
          <a:xfrm>
            <a:off x="5290456" y="1600270"/>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EA52140-0633-417F-B022-DF9B6F5D57B9}"/>
              </a:ext>
            </a:extLst>
          </p:cNvPr>
          <p:cNvCxnSpPr/>
          <p:nvPr/>
        </p:nvCxnSpPr>
        <p:spPr>
          <a:xfrm>
            <a:off x="2057400" y="2928258"/>
            <a:ext cx="1524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EDD7E467-132A-4C04-8F0C-C1D83FC6E03B}"/>
              </a:ext>
            </a:extLst>
          </p:cNvPr>
          <p:cNvCxnSpPr/>
          <p:nvPr/>
        </p:nvCxnSpPr>
        <p:spPr>
          <a:xfrm>
            <a:off x="2057400" y="3483428"/>
            <a:ext cx="1524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65735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1340</TotalTime>
  <Words>1170</Words>
  <Application>Microsoft Office PowerPoint</Application>
  <PresentationFormat>On-screen Show (4:3)</PresentationFormat>
  <Paragraphs>187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Cambria Math</vt:lpstr>
      <vt:lpstr>Office Theme</vt:lpstr>
      <vt:lpstr>PowerPoint Presentation</vt:lpstr>
      <vt:lpstr>Electro-analytical Techniques</vt:lpstr>
      <vt:lpstr>Electro-analytical Techniques</vt:lpstr>
      <vt:lpstr>Electro-analytical Techniques</vt:lpstr>
      <vt:lpstr>Electro-analytical Techniques</vt:lpstr>
      <vt:lpstr>Electrodes</vt:lpstr>
      <vt:lpstr>Electrodes</vt:lpstr>
      <vt:lpstr>Electrodes</vt:lpstr>
      <vt:lpstr>Electrodes</vt:lpstr>
      <vt:lpstr>Electrodes</vt:lpstr>
      <vt:lpstr>Standardization of pH meter</vt:lpstr>
      <vt:lpstr>Standardization of pH meter</vt:lpstr>
      <vt:lpstr>Standardization of pH meter</vt:lpstr>
      <vt:lpstr>SA-SB pH metric titration</vt:lpstr>
      <vt:lpstr>SA-SB pH metric titration</vt:lpstr>
      <vt:lpstr>SA-SB pH metric titration</vt:lpstr>
      <vt:lpstr>SA-SB pH metric titration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 metry</dc:title>
  <dc:creator>Guest</dc:creator>
  <cp:lastModifiedBy>Dr. Prashant Umape</cp:lastModifiedBy>
  <cp:revision>331</cp:revision>
  <dcterms:created xsi:type="dcterms:W3CDTF">2018-03-05T06:38:01Z</dcterms:created>
  <dcterms:modified xsi:type="dcterms:W3CDTF">2021-03-09T11:12:22Z</dcterms:modified>
</cp:coreProperties>
</file>