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65" r:id="rId11"/>
    <p:sldId id="268" r:id="rId12"/>
    <p:sldId id="279" r:id="rId13"/>
    <p:sldId id="280" r:id="rId14"/>
    <p:sldId id="281" r:id="rId15"/>
    <p:sldId id="282" r:id="rId16"/>
    <p:sldId id="260" r:id="rId17"/>
    <p:sldId id="28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A41D-E351-4B5A-9F34-457275A55606}" type="datetimeFigureOut">
              <a:rPr lang="en-IN" smtClean="0"/>
              <a:pPr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34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A41D-E351-4B5A-9F34-457275A55606}" type="datetimeFigureOut">
              <a:rPr lang="en-IN" smtClean="0"/>
              <a:pPr/>
              <a:t>08-03-2022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30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A41D-E351-4B5A-9F34-457275A55606}" type="datetimeFigureOut">
              <a:rPr lang="en-IN" smtClean="0"/>
              <a:pPr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994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A41D-E351-4B5A-9F34-457275A55606}" type="datetimeFigureOut">
              <a:rPr lang="en-IN" smtClean="0"/>
              <a:pPr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323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A41D-E351-4B5A-9F34-457275A55606}" type="datetimeFigureOut">
              <a:rPr lang="en-IN" smtClean="0"/>
              <a:pPr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290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A41D-E351-4B5A-9F34-457275A55606}" type="datetimeFigureOut">
              <a:rPr lang="en-IN" smtClean="0"/>
              <a:pPr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879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A41D-E351-4B5A-9F34-457275A55606}" type="datetimeFigureOut">
              <a:rPr lang="en-IN" smtClean="0"/>
              <a:pPr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241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A41D-E351-4B5A-9F34-457275A55606}" type="datetimeFigureOut">
              <a:rPr lang="en-IN" smtClean="0"/>
              <a:pPr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116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A41D-E351-4B5A-9F34-457275A55606}" type="datetimeFigureOut">
              <a:rPr lang="en-IN" smtClean="0"/>
              <a:pPr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55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A41D-E351-4B5A-9F34-457275A55606}" type="datetimeFigureOut">
              <a:rPr lang="en-IN" smtClean="0"/>
              <a:pPr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52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A41D-E351-4B5A-9F34-457275A55606}" type="datetimeFigureOut">
              <a:rPr lang="en-IN" smtClean="0"/>
              <a:pPr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04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A41D-E351-4B5A-9F34-457275A55606}" type="datetimeFigureOut">
              <a:rPr lang="en-IN" smtClean="0"/>
              <a:pPr/>
              <a:t>08-03-2022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49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A41D-E351-4B5A-9F34-457275A55606}" type="datetimeFigureOut">
              <a:rPr lang="en-IN" smtClean="0"/>
              <a:pPr/>
              <a:t>08-03-2022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97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A41D-E351-4B5A-9F34-457275A55606}" type="datetimeFigureOut">
              <a:rPr lang="en-IN" smtClean="0"/>
              <a:pPr/>
              <a:t>08-03-2022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163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A41D-E351-4B5A-9F34-457275A55606}" type="datetimeFigureOut">
              <a:rPr lang="en-IN" smtClean="0"/>
              <a:pPr/>
              <a:t>08-03-2022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99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A41D-E351-4B5A-9F34-457275A55606}" type="datetimeFigureOut">
              <a:rPr lang="en-IN" smtClean="0"/>
              <a:pPr/>
              <a:t>08-03-2022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652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1DA9A41D-E351-4B5A-9F34-457275A55606}" type="datetimeFigureOut">
              <a:rPr lang="en-IN" smtClean="0"/>
              <a:pPr/>
              <a:t>08-03-2022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59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DA9A41D-E351-4B5A-9F34-457275A55606}" type="datetimeFigureOut">
              <a:rPr lang="en-IN" smtClean="0"/>
              <a:pPr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624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07F8CEB-AF4C-47BD-B9D5-53A95F8EDE13}"/>
              </a:ext>
            </a:extLst>
          </p:cNvPr>
          <p:cNvSpPr>
            <a:spLocks noGrp="1"/>
          </p:cNvSpPr>
          <p:nvPr/>
        </p:nvSpPr>
        <p:spPr>
          <a:xfrm>
            <a:off x="775240" y="1328920"/>
            <a:ext cx="7648996" cy="2786082"/>
          </a:xfrm>
          <a:prstGeom prst="rect">
            <a:avLst/>
          </a:prstGeom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anchor="t">
            <a:noAutofit/>
          </a:bodyPr>
          <a:lstStyle>
            <a:lvl1pPr marR="9144" algn="l" rtl="0" eaLnBrk="1" latinLnBrk="0" hangingPunct="1">
              <a:spcBef>
                <a:spcPct val="0"/>
              </a:spcBef>
              <a:buNone/>
              <a:defRPr kumimoji="0" sz="4000" b="1" kern="1200" cap="all" spc="0" baseline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IN" dirty="0">
                <a:solidFill>
                  <a:srgbClr val="FFFF00"/>
                </a:solidFill>
                <a:effectLst/>
              </a:rPr>
              <a:t>Unit III</a:t>
            </a:r>
            <a:br>
              <a:rPr lang="en-IN" dirty="0">
                <a:solidFill>
                  <a:srgbClr val="FFFF00"/>
                </a:solidFill>
                <a:effectLst/>
              </a:rPr>
            </a:br>
            <a:r>
              <a:rPr lang="en-IN" dirty="0">
                <a:solidFill>
                  <a:srgbClr val="FFFF00"/>
                </a:solidFill>
                <a:effectLst/>
              </a:rPr>
              <a:t>Engineering Materials</a:t>
            </a:r>
          </a:p>
          <a:p>
            <a:pPr algn="ctr"/>
            <a:r>
              <a:rPr lang="en-IN" dirty="0">
                <a:solidFill>
                  <a:srgbClr val="00B050"/>
                </a:solidFill>
                <a:effectLst/>
              </a:rPr>
              <a:t>Topic: Polymer composite - fiber reinforced plastics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803E937-24BD-4DF8-9132-F6EB5CB92FF2}"/>
              </a:ext>
            </a:extLst>
          </p:cNvPr>
          <p:cNvSpPr>
            <a:spLocks noGrp="1"/>
          </p:cNvSpPr>
          <p:nvPr/>
        </p:nvSpPr>
        <p:spPr>
          <a:xfrm>
            <a:off x="1375672" y="4257878"/>
            <a:ext cx="6500858" cy="1907426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innerShdw blurRad="50800" dist="25400" dir="13500000">
              <a:srgbClr val="000000">
                <a:alpha val="55000"/>
              </a:srgbClr>
            </a:inn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100584" tIns="45720" anchor="ctr">
            <a:no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tx2"/>
              </a:buClr>
              <a:buSzPct val="9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en-US" sz="2800" dirty="0"/>
              <a:t>Dr. P. G. </a:t>
            </a:r>
            <a:r>
              <a:rPr lang="en-US" sz="2800" dirty="0" err="1"/>
              <a:t>Umape</a:t>
            </a:r>
            <a:endParaRPr lang="en-US" sz="2800" dirty="0"/>
          </a:p>
          <a:p>
            <a:pPr algn="ctr"/>
            <a:r>
              <a:rPr lang="en-US" sz="2800" dirty="0"/>
              <a:t>Department of Applied Science</a:t>
            </a:r>
          </a:p>
          <a:p>
            <a:pPr algn="ctr"/>
            <a:r>
              <a:rPr lang="en-US" sz="2800" dirty="0" err="1"/>
              <a:t>Pune</a:t>
            </a:r>
            <a:r>
              <a:rPr lang="en-US" sz="2800" dirty="0"/>
              <a:t> Institute of Computer Technology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9" grpId="0" build="allAtOnce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1701"/>
            <a:ext cx="9123494" cy="6849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0616"/>
            <a:ext cx="8676456" cy="678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443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Bookman Old Style" pitchFamily="18" charset="0"/>
                <a:cs typeface="Times New Roman" pitchFamily="18" charset="0"/>
              </a:rPr>
              <a:t>Fiber reinforced plastics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381000" y="980728"/>
            <a:ext cx="8439472" cy="5688632"/>
          </a:xfrm>
        </p:spPr>
        <p:txBody>
          <a:bodyPr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sz="2400" b="1" dirty="0">
                <a:latin typeface="Bookman Old Style" pitchFamily="18" charset="0"/>
                <a:cs typeface="Times New Roman" pitchFamily="18" charset="0"/>
              </a:rPr>
              <a:t>Fiber reinforced composites </a:t>
            </a: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(FRP) are composites prepared by the incorporation of fibers(dispersed phase) into plastic material.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Fibers used are glass, carbon &amp; aramid fibers as reinforcing agents.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Fiber arrangement may be continuous and aligned or discontinuous or fibers may be chopped and enforced in plastic matrix.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>
              <a:latin typeface="Bookman Old Style" pitchFamily="18" charset="0"/>
              <a:cs typeface="Times New Roman" pitchFamily="18" charset="0"/>
            </a:endParaRPr>
          </a:p>
          <a:p>
            <a:pPr marL="457200" indent="-457200">
              <a:lnSpc>
                <a:spcPct val="160000"/>
              </a:lnSpc>
              <a:buNone/>
              <a:defRPr/>
            </a:pPr>
            <a:endParaRPr lang="en-US" sz="2400" b="1" dirty="0">
              <a:latin typeface="Bookman Old Style" pitchFamily="18" charset="0"/>
              <a:cs typeface="Times New Roman" pitchFamily="18" charset="0"/>
            </a:endParaRPr>
          </a:p>
          <a:p>
            <a:pPr marL="457200" indent="-457200">
              <a:lnSpc>
                <a:spcPct val="160000"/>
              </a:lnSpc>
              <a:buNone/>
              <a:defRPr/>
            </a:pPr>
            <a:endParaRPr lang="en-US" sz="2400" b="1" dirty="0">
              <a:latin typeface="Bookman Old Style" pitchFamily="18" charset="0"/>
              <a:cs typeface="Times New Roman" pitchFamily="18" charset="0"/>
            </a:endParaRPr>
          </a:p>
          <a:p>
            <a:pPr marL="457200" indent="-457200">
              <a:lnSpc>
                <a:spcPct val="160000"/>
              </a:lnSpc>
              <a:buNone/>
              <a:defRPr/>
            </a:pPr>
            <a:endParaRPr lang="en-US" sz="2200" dirty="0">
              <a:latin typeface="Bookman Old Style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42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443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Bookman Old Style" pitchFamily="18" charset="0"/>
                <a:cs typeface="Times New Roman" pitchFamily="18" charset="0"/>
              </a:rPr>
              <a:t>Fiber reinforced plastics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381000" y="980728"/>
            <a:ext cx="8439472" cy="5688632"/>
          </a:xfrm>
        </p:spPr>
        <p:txBody>
          <a:bodyPr anchor="t">
            <a:no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>
                <a:latin typeface="Bookman Old Style" pitchFamily="18" charset="0"/>
                <a:cs typeface="Times New Roman" pitchFamily="18" charset="0"/>
              </a:rPr>
              <a:t>Fiber reinforced composites </a:t>
            </a: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(FRP) : Here the mechanical properties of composite depends on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Interfacial bond between fiber and matrix, fiber-orientation, concentration, length and properties of fiber and matrix.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Bookman Old Style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en-US" sz="2400" b="1" dirty="0">
              <a:latin typeface="Bookman Old Style" pitchFamily="18" charset="0"/>
              <a:cs typeface="Times New Roman" pitchFamily="18" charset="0"/>
            </a:endParaRPr>
          </a:p>
          <a:p>
            <a:pPr marL="457200" indent="-457200">
              <a:lnSpc>
                <a:spcPct val="160000"/>
              </a:lnSpc>
              <a:buNone/>
              <a:defRPr/>
            </a:pPr>
            <a:endParaRPr lang="en-US" sz="2400" b="1" dirty="0">
              <a:latin typeface="Bookman Old Style" pitchFamily="18" charset="0"/>
              <a:cs typeface="Times New Roman" pitchFamily="18" charset="0"/>
            </a:endParaRPr>
          </a:p>
          <a:p>
            <a:pPr marL="457200" indent="-457200">
              <a:lnSpc>
                <a:spcPct val="160000"/>
              </a:lnSpc>
              <a:buNone/>
              <a:defRPr/>
            </a:pPr>
            <a:endParaRPr lang="en-US" sz="2200" dirty="0">
              <a:latin typeface="Bookman Old Style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33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443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Bookman Old Style" pitchFamily="18" charset="0"/>
                <a:cs typeface="Times New Roman" pitchFamily="18" charset="0"/>
              </a:rPr>
              <a:t>Fiber reinforced plastics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381000" y="980728"/>
            <a:ext cx="8439472" cy="5688632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 dirty="0">
                <a:latin typeface="Bookman Old Style" pitchFamily="18" charset="0"/>
                <a:cs typeface="Times New Roman" pitchFamily="18" charset="0"/>
              </a:rPr>
              <a:t>Properties of FRP: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Low coefficient of expansion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Low cost of production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High tensile strength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High heat stability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High dimension stability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Better abrasion resistance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Better toughness and impact strength</a:t>
            </a:r>
            <a:r>
              <a:rPr lang="en-US" sz="2200" b="1" dirty="0">
                <a:latin typeface="Bookman Old Style" pitchFamily="18" charset="0"/>
                <a:cs typeface="Times New Roman" pitchFamily="18" charset="0"/>
              </a:rPr>
              <a:t> </a:t>
            </a:r>
            <a:endParaRPr lang="en-US" sz="2200" dirty="0">
              <a:latin typeface="Bookman Old Style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20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443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Bookman Old Style" pitchFamily="18" charset="0"/>
                <a:cs typeface="Times New Roman" pitchFamily="18" charset="0"/>
              </a:rPr>
              <a:t>Fiber reinforced plastics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381000" y="980728"/>
            <a:ext cx="8439472" cy="5688632"/>
          </a:xfrm>
        </p:spPr>
        <p:txBody>
          <a:bodyPr anchor="t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Bookman Old Style" pitchFamily="18" charset="0"/>
                <a:cs typeface="Times New Roman" pitchFamily="18" charset="0"/>
              </a:rPr>
              <a:t>Applications of FRP:</a:t>
            </a:r>
          </a:p>
          <a:p>
            <a:pPr algn="just">
              <a:lnSpc>
                <a:spcPct val="200000"/>
              </a:lnSpc>
            </a:pPr>
            <a:r>
              <a:rPr lang="en-US" sz="2200" dirty="0">
                <a:latin typeface="Bookman Old Style" pitchFamily="18" charset="0"/>
                <a:cs typeface="Times New Roman" pitchFamily="18" charset="0"/>
              </a:rPr>
              <a:t>Automobile bodies, </a:t>
            </a:r>
            <a:r>
              <a:rPr lang="en-US" sz="2200" dirty="0" err="1">
                <a:latin typeface="Bookman Old Style" pitchFamily="18" charset="0"/>
                <a:cs typeface="Times New Roman" pitchFamily="18" charset="0"/>
              </a:rPr>
              <a:t>chasis</a:t>
            </a:r>
            <a:r>
              <a:rPr lang="en-US" sz="2200" dirty="0">
                <a:latin typeface="Bookman Old Style" pitchFamily="18" charset="0"/>
                <a:cs typeface="Times New Roman" pitchFamily="18" charset="0"/>
              </a:rPr>
              <a:t> parts, vehicle components</a:t>
            </a:r>
          </a:p>
          <a:p>
            <a:pPr algn="just">
              <a:lnSpc>
                <a:spcPct val="200000"/>
              </a:lnSpc>
            </a:pPr>
            <a:r>
              <a:rPr lang="en-US" sz="2200" dirty="0">
                <a:latin typeface="Bookman Old Style" pitchFamily="18" charset="0"/>
                <a:cs typeface="Times New Roman" pitchFamily="18" charset="0"/>
              </a:rPr>
              <a:t>Boats body, propeller shafts</a:t>
            </a:r>
          </a:p>
          <a:p>
            <a:pPr algn="just">
              <a:lnSpc>
                <a:spcPct val="200000"/>
              </a:lnSpc>
            </a:pPr>
            <a:r>
              <a:rPr lang="en-US" sz="2200" dirty="0">
                <a:latin typeface="Bookman Old Style" pitchFamily="18" charset="0"/>
                <a:cs typeface="Times New Roman" pitchFamily="18" charset="0"/>
              </a:rPr>
              <a:t>Parts of aircrafts</a:t>
            </a:r>
          </a:p>
          <a:p>
            <a:pPr algn="just">
              <a:lnSpc>
                <a:spcPct val="200000"/>
              </a:lnSpc>
            </a:pPr>
            <a:r>
              <a:rPr lang="en-US" sz="2200" dirty="0">
                <a:latin typeface="Bookman Old Style" pitchFamily="18" charset="0"/>
                <a:cs typeface="Times New Roman" pitchFamily="18" charset="0"/>
              </a:rPr>
              <a:t>Sport goods, musical instruments, toys </a:t>
            </a:r>
            <a:r>
              <a:rPr lang="en-US" sz="2200" dirty="0" err="1">
                <a:latin typeface="Bookman Old Style" pitchFamily="18" charset="0"/>
                <a:cs typeface="Times New Roman" pitchFamily="18" charset="0"/>
              </a:rPr>
              <a:t>etc</a:t>
            </a:r>
            <a:endParaRPr lang="en-US" sz="2200" dirty="0">
              <a:latin typeface="Bookman Old Style" pitchFamily="18" charset="0"/>
              <a:cs typeface="Times New Roman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en-US" sz="2200" dirty="0">
                <a:latin typeface="Bookman Old Style" pitchFamily="18" charset="0"/>
                <a:cs typeface="Times New Roman" pitchFamily="18" charset="0"/>
              </a:rPr>
              <a:t>High speed </a:t>
            </a:r>
            <a:r>
              <a:rPr lang="en-US" sz="2200" dirty="0" err="1">
                <a:latin typeface="Bookman Old Style" pitchFamily="18" charset="0"/>
                <a:cs typeface="Times New Roman" pitchFamily="18" charset="0"/>
              </a:rPr>
              <a:t>machinary</a:t>
            </a:r>
            <a:r>
              <a:rPr lang="en-US" sz="2200" dirty="0">
                <a:latin typeface="Bookman Old Style" pitchFamily="18" charset="0"/>
                <a:cs typeface="Times New Roman" pitchFamily="18" charset="0"/>
              </a:rPr>
              <a:t> parts, PCB, bodies of refrigerators, coolers, cabins for offices, windows, doors.</a:t>
            </a:r>
            <a:endParaRPr lang="en-US" sz="22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3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b="1">
                <a:latin typeface="Times New Roman" pitchFamily="18" charset="0"/>
                <a:cs typeface="Times New Roman" pitchFamily="18" charset="0"/>
              </a:rPr>
              <a:t>Applications of FRPs</a:t>
            </a:r>
          </a:p>
        </p:txBody>
      </p:sp>
      <p:pic>
        <p:nvPicPr>
          <p:cNvPr id="62467" name="Picture 4" descr="helm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19200"/>
            <a:ext cx="2286000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447800"/>
            <a:ext cx="3886200" cy="214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3505200"/>
            <a:ext cx="4470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4435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Bookman Old Style" pitchFamily="18" charset="0"/>
                <a:cs typeface="Times New Roman" pitchFamily="18" charset="0"/>
              </a:rPr>
              <a:t>summary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381000" y="980728"/>
            <a:ext cx="8439472" cy="5688632"/>
          </a:xfrm>
        </p:spPr>
        <p:txBody>
          <a:bodyPr anchor="t">
            <a:noAutofit/>
          </a:bodyPr>
          <a:lstStyle/>
          <a:p>
            <a:pPr marL="452438" indent="-452438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Bookman Old Style" pitchFamily="18" charset="0"/>
              </a:rPr>
              <a:t>Definition of composite materials</a:t>
            </a:r>
          </a:p>
          <a:p>
            <a:pPr marL="452438" indent="-452438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Bookman Old Style" pitchFamily="18" charset="0"/>
              </a:rPr>
              <a:t>Types of composite materials</a:t>
            </a:r>
          </a:p>
          <a:p>
            <a:pPr marL="452438" indent="-452438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Bookman Old Style" pitchFamily="18" charset="0"/>
              </a:rPr>
              <a:t>Composition of Fiber reinforced plastics</a:t>
            </a:r>
          </a:p>
          <a:p>
            <a:pPr marL="452438" indent="-452438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Bookman Old Style" pitchFamily="18" charset="0"/>
              </a:rPr>
              <a:t>Properties of Fiber reinforced plastics</a:t>
            </a:r>
          </a:p>
          <a:p>
            <a:pPr marL="452438" indent="-452438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Bookman Old Style" pitchFamily="18" charset="0"/>
              </a:rPr>
              <a:t>Applications of Fiber reinforced plastics</a:t>
            </a:r>
            <a:endParaRPr lang="en-US" sz="22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21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4435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Bookman Old Style" pitchFamily="18" charset="0"/>
                <a:cs typeface="Times New Roman" pitchFamily="18" charset="0"/>
              </a:rPr>
              <a:t>Learning outcomes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381000" y="1196752"/>
            <a:ext cx="8439472" cy="5075312"/>
          </a:xfrm>
        </p:spPr>
        <p:txBody>
          <a:bodyPr anchor="t">
            <a:noAutofit/>
          </a:bodyPr>
          <a:lstStyle/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sz="2200" dirty="0">
                <a:latin typeface="Bookman Old Style" pitchFamily="18" charset="0"/>
                <a:cs typeface="Times New Roman" pitchFamily="18" charset="0"/>
              </a:rPr>
              <a:t>Students will be able to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200" dirty="0">
                <a:latin typeface="Bookman Old Style" pitchFamily="18" charset="0"/>
                <a:cs typeface="Times New Roman" pitchFamily="18" charset="0"/>
              </a:rPr>
              <a:t>	</a:t>
            </a:r>
            <a:r>
              <a:rPr lang="en-US" sz="2200" dirty="0">
                <a:solidFill>
                  <a:srgbClr val="00B050"/>
                </a:solidFill>
                <a:latin typeface="Bookman Old Style" pitchFamily="18" charset="0"/>
                <a:cs typeface="Times New Roman" pitchFamily="18" charset="0"/>
              </a:rPr>
              <a:t>Define</a:t>
            </a:r>
            <a:r>
              <a:rPr lang="en-US" sz="2200" dirty="0">
                <a:latin typeface="Bookman Old Style" pitchFamily="18" charset="0"/>
                <a:cs typeface="Times New Roman" pitchFamily="18" charset="0"/>
              </a:rPr>
              <a:t> composite material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200" dirty="0">
                <a:latin typeface="Bookman Old Style" pitchFamily="18" charset="0"/>
                <a:cs typeface="Times New Roman" pitchFamily="18" charset="0"/>
              </a:rPr>
              <a:t>	</a:t>
            </a:r>
            <a:r>
              <a:rPr lang="en-US" sz="2200" dirty="0">
                <a:solidFill>
                  <a:srgbClr val="00B050"/>
                </a:solidFill>
                <a:latin typeface="Bookman Old Style" pitchFamily="18" charset="0"/>
                <a:cs typeface="Times New Roman" pitchFamily="18" charset="0"/>
              </a:rPr>
              <a:t>classify</a:t>
            </a:r>
            <a:r>
              <a:rPr lang="en-US" sz="2200" dirty="0">
                <a:latin typeface="Bookman Old Style" pitchFamily="18" charset="0"/>
                <a:cs typeface="Times New Roman" pitchFamily="18" charset="0"/>
              </a:rPr>
              <a:t> composite material</a:t>
            </a:r>
          </a:p>
          <a:p>
            <a:pPr marL="452438" indent="-452438" algn="just">
              <a:lnSpc>
                <a:spcPct val="150000"/>
              </a:lnSpc>
              <a:defRPr/>
            </a:pPr>
            <a:r>
              <a:rPr lang="en-US" sz="2200" dirty="0">
                <a:latin typeface="Bookman Old Style" pitchFamily="18" charset="0"/>
                <a:cs typeface="Times New Roman" pitchFamily="18" charset="0"/>
              </a:rPr>
              <a:t>	</a:t>
            </a:r>
            <a:r>
              <a:rPr lang="en-US" sz="2200" dirty="0">
                <a:solidFill>
                  <a:srgbClr val="00B050"/>
                </a:solidFill>
                <a:latin typeface="Bookman Old Style" pitchFamily="18" charset="0"/>
                <a:cs typeface="Times New Roman" pitchFamily="18" charset="0"/>
              </a:rPr>
              <a:t>Discuss</a:t>
            </a:r>
            <a:r>
              <a:rPr lang="en-US" sz="2200" dirty="0">
                <a:latin typeface="Bookman Old Style" pitchFamily="18" charset="0"/>
                <a:cs typeface="Times New Roman" pitchFamily="18" charset="0"/>
              </a:rPr>
              <a:t> composition and properties of Fiber reinforced plastics.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200" dirty="0">
                <a:latin typeface="Bookman Old Style" pitchFamily="18" charset="0"/>
                <a:cs typeface="Times New Roman" pitchFamily="18" charset="0"/>
              </a:rPr>
              <a:t>	</a:t>
            </a:r>
            <a:r>
              <a:rPr lang="en-US" sz="2200" dirty="0">
                <a:solidFill>
                  <a:srgbClr val="00B050"/>
                </a:solidFill>
                <a:latin typeface="Bookman Old Style" pitchFamily="18" charset="0"/>
                <a:cs typeface="Times New Roman" pitchFamily="18" charset="0"/>
              </a:rPr>
              <a:t>Discuss</a:t>
            </a:r>
            <a:r>
              <a:rPr lang="en-US" sz="2200" dirty="0">
                <a:latin typeface="Bookman Old Style" pitchFamily="18" charset="0"/>
                <a:cs typeface="Times New Roman" pitchFamily="18" charset="0"/>
              </a:rPr>
              <a:t> application of Fiber reinforced plastics.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en-US" sz="2200" dirty="0">
              <a:latin typeface="Bookman Old Style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en-US" sz="2200" dirty="0">
              <a:latin typeface="Bookman Old Style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en-US" sz="2200" dirty="0">
              <a:latin typeface="Bookman Old Style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44352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chemeClr val="accent3"/>
                </a:solidFill>
                <a:latin typeface="Bookman Old Style" pitchFamily="18" charset="0"/>
                <a:cs typeface="Times New Roman" pitchFamily="18" charset="0"/>
              </a:rPr>
              <a:t>Polymer Composites</a:t>
            </a:r>
            <a:endParaRPr lang="en-US" sz="4000" b="1" dirty="0">
              <a:solidFill>
                <a:schemeClr val="accent3"/>
              </a:solidFill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381000" y="1450032"/>
            <a:ext cx="8439472" cy="507531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Polymer is a versatile material and due to its appreciable physical properties, molding ability it has ability to substitute classical engineering materials.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But its mechanical properties and dimensional strength has to be increased for its efficient use as an engineering material.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It can be achieved by addition of some external materials with the polymer.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en-US" sz="2200" dirty="0">
              <a:latin typeface="Bookman Old Style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33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44352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chemeClr val="accent3"/>
                </a:solidFill>
                <a:latin typeface="Bookman Old Style" pitchFamily="18" charset="0"/>
                <a:cs typeface="Times New Roman" pitchFamily="18" charset="0"/>
              </a:rPr>
              <a:t>Polymer Composites</a:t>
            </a:r>
            <a:endParaRPr lang="en-US" sz="4000" b="1" dirty="0">
              <a:solidFill>
                <a:schemeClr val="accent3"/>
              </a:solidFill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381000" y="1162000"/>
            <a:ext cx="8439472" cy="5363344"/>
          </a:xfrm>
        </p:spPr>
        <p:txBody>
          <a:bodyPr anchor="t"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Here </a:t>
            </a:r>
            <a:r>
              <a:rPr lang="en-US" sz="2400" b="1" u="sng" dirty="0">
                <a:latin typeface="Bookman Old Style" pitchFamily="18" charset="0"/>
                <a:cs typeface="Times New Roman" pitchFamily="18" charset="0"/>
              </a:rPr>
              <a:t>polymer</a:t>
            </a: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 used is called as </a:t>
            </a:r>
            <a:r>
              <a:rPr lang="en-US" sz="2400" b="1" u="sng" dirty="0">
                <a:latin typeface="Bookman Old Style" pitchFamily="18" charset="0"/>
                <a:cs typeface="Times New Roman" pitchFamily="18" charset="0"/>
              </a:rPr>
              <a:t>matrix phase or substrate.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While the </a:t>
            </a:r>
            <a:r>
              <a:rPr lang="en-US" sz="2400" b="1" u="sng" dirty="0">
                <a:latin typeface="Bookman Old Style" pitchFamily="18" charset="0"/>
                <a:cs typeface="Times New Roman" pitchFamily="18" charset="0"/>
              </a:rPr>
              <a:t>external material</a:t>
            </a: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 added in polymer is called as </a:t>
            </a:r>
            <a:r>
              <a:rPr lang="en-US" sz="2400" b="1" u="sng" dirty="0">
                <a:latin typeface="Bookman Old Style" pitchFamily="18" charset="0"/>
                <a:cs typeface="Times New Roman" pitchFamily="18" charset="0"/>
              </a:rPr>
              <a:t>reinforced material or dispersed phase</a:t>
            </a: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2400" b="1" dirty="0">
                <a:latin typeface="Bookman Old Style" pitchFamily="18" charset="0"/>
                <a:cs typeface="Times New Roman" pitchFamily="18" charset="0"/>
              </a:rPr>
              <a:t>A polymer composite is a mixture of polymer matrix with  reinforced material with distinct phases resulting a symbiotic properties  that are higher than either component alone.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en-US" sz="2200" dirty="0">
              <a:latin typeface="Bookman Old Style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en-US" sz="2200" dirty="0">
              <a:latin typeface="Bookman Old Style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32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44352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chemeClr val="accent3"/>
                </a:solidFill>
                <a:latin typeface="Bookman Old Style" pitchFamily="18" charset="0"/>
                <a:cs typeface="Times New Roman" pitchFamily="18" charset="0"/>
              </a:rPr>
              <a:t>Polymer Composites</a:t>
            </a:r>
            <a:endParaRPr lang="en-US" sz="4000" b="1" dirty="0">
              <a:solidFill>
                <a:schemeClr val="accent3"/>
              </a:solidFill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381000" y="1162000"/>
            <a:ext cx="8439472" cy="5363344"/>
          </a:xfrm>
        </p:spPr>
        <p:txBody>
          <a:bodyPr anchor="t">
            <a:noAutofit/>
          </a:bodyPr>
          <a:lstStyle/>
          <a:p>
            <a:pPr algn="just">
              <a:lnSpc>
                <a:spcPct val="150000"/>
              </a:lnSpc>
              <a:buFont typeface="Arial" charset="0"/>
              <a:buNone/>
              <a:defRPr/>
            </a:pPr>
            <a:r>
              <a:rPr lang="en-US" sz="2400" b="1" dirty="0">
                <a:latin typeface="Bookman Old Style" pitchFamily="18" charset="0"/>
                <a:cs typeface="Times New Roman" pitchFamily="18" charset="0"/>
              </a:rPr>
              <a:t>Polymer composite: </a:t>
            </a:r>
          </a:p>
          <a:p>
            <a:pPr algn="just">
              <a:lnSpc>
                <a:spcPct val="150000"/>
              </a:lnSpc>
              <a:buFont typeface="Arial" charset="0"/>
              <a:buNone/>
              <a:defRPr/>
            </a:pPr>
            <a:r>
              <a:rPr lang="en-US" sz="2400" b="1" dirty="0">
                <a:latin typeface="Bookman Old Style" pitchFamily="18" charset="0"/>
                <a:cs typeface="Times New Roman" pitchFamily="18" charset="0"/>
              </a:rPr>
              <a:t>Objective of adding polymer: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  <a:defRPr/>
            </a:pP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To bind the reinforcing particles or </a:t>
            </a:r>
            <a:r>
              <a:rPr lang="en-US" sz="2400" dirty="0" err="1">
                <a:latin typeface="Bookman Old Style" pitchFamily="18" charset="0"/>
                <a:cs typeface="Times New Roman" pitchFamily="18" charset="0"/>
              </a:rPr>
              <a:t>fibres</a:t>
            </a: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 strongly.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  <a:defRPr/>
            </a:pP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Acts as a medium for distribution of applied load.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  <a:defRPr/>
            </a:pP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Keeps proper orientation of reinforcing </a:t>
            </a:r>
            <a:r>
              <a:rPr lang="en-US" sz="2400" dirty="0" err="1">
                <a:latin typeface="Bookman Old Style" pitchFamily="18" charset="0"/>
                <a:cs typeface="Times New Roman" pitchFamily="18" charset="0"/>
              </a:rPr>
              <a:t>fibres</a:t>
            </a: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 for high strength development.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  <a:defRPr/>
            </a:pP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To prevent cracks propagation due to plasticity.</a:t>
            </a:r>
          </a:p>
        </p:txBody>
      </p:sp>
    </p:spTree>
    <p:extLst>
      <p:ext uri="{BB962C8B-B14F-4D97-AF65-F5344CB8AC3E}">
        <p14:creationId xmlns:p14="http://schemas.microsoft.com/office/powerpoint/2010/main" val="117995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44352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chemeClr val="accent3"/>
                </a:solidFill>
                <a:latin typeface="Bookman Old Style" pitchFamily="18" charset="0"/>
                <a:cs typeface="Times New Roman" pitchFamily="18" charset="0"/>
              </a:rPr>
              <a:t>Polymer Composites</a:t>
            </a:r>
            <a:endParaRPr lang="en-US" sz="4000" b="1" dirty="0">
              <a:solidFill>
                <a:schemeClr val="accent3"/>
              </a:solidFill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381000" y="1162000"/>
            <a:ext cx="8439472" cy="5363344"/>
          </a:xfrm>
        </p:spPr>
        <p:txBody>
          <a:bodyPr anchor="t">
            <a:noAutofit/>
          </a:bodyPr>
          <a:lstStyle/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sz="2800" b="1" dirty="0">
                <a:latin typeface="Bookman Old Style" pitchFamily="18" charset="0"/>
                <a:cs typeface="Times New Roman" pitchFamily="18" charset="0"/>
              </a:rPr>
              <a:t>Condition: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  <a:defRPr/>
            </a:pP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The Matrix phase and reinforced phase must have good compatibility with each other.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  <a:defRPr/>
            </a:pP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There should be strong bond formation between 2 phases after composite formation.</a:t>
            </a:r>
          </a:p>
          <a:p>
            <a:pPr algn="just">
              <a:lnSpc>
                <a:spcPct val="150000"/>
              </a:lnSpc>
              <a:buFont typeface="Arial" charset="0"/>
              <a:buNone/>
              <a:defRPr/>
            </a:pPr>
            <a:endParaRPr lang="en-US" sz="2200" dirty="0">
              <a:latin typeface="Bookman Old Style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11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4435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Bookman Old Style" pitchFamily="18" charset="0"/>
                <a:cs typeface="Times New Roman" pitchFamily="18" charset="0"/>
              </a:rPr>
              <a:t>Polymer Composites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381000" y="764704"/>
            <a:ext cx="8439472" cy="5904656"/>
          </a:xfrm>
        </p:spPr>
        <p:txBody>
          <a:bodyPr anchor="t">
            <a:noAutofit/>
          </a:bodyPr>
          <a:lstStyle/>
          <a:p>
            <a:pPr marL="457200" indent="-457200">
              <a:lnSpc>
                <a:spcPct val="160000"/>
              </a:lnSpc>
              <a:buNone/>
              <a:defRPr/>
            </a:pPr>
            <a:r>
              <a:rPr lang="en-US" sz="2400" b="1" dirty="0">
                <a:latin typeface="Bookman Old Style" pitchFamily="18" charset="0"/>
                <a:cs typeface="Times New Roman" pitchFamily="18" charset="0"/>
              </a:rPr>
              <a:t>Types of Composite materia</a:t>
            </a: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l: </a:t>
            </a:r>
            <a:r>
              <a:rPr lang="en-US" sz="2400" b="1" dirty="0">
                <a:latin typeface="Bookman Old Style" pitchFamily="18" charset="0"/>
                <a:cs typeface="Times New Roman" pitchFamily="18" charset="0"/>
              </a:rPr>
              <a:t>Based on matrix</a:t>
            </a:r>
          </a:p>
          <a:p>
            <a:pPr marL="457200" indent="-457200">
              <a:lnSpc>
                <a:spcPct val="160000"/>
              </a:lnSpc>
              <a:buNone/>
              <a:defRPr/>
            </a:pP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1. </a:t>
            </a:r>
            <a:r>
              <a:rPr lang="en-US" sz="2400" u="sng" dirty="0">
                <a:latin typeface="Bookman Old Style" pitchFamily="18" charset="0"/>
                <a:cs typeface="Times New Roman" pitchFamily="18" charset="0"/>
              </a:rPr>
              <a:t>Metal matrix composite</a:t>
            </a:r>
          </a:p>
          <a:p>
            <a:pPr marL="457200" indent="-457200">
              <a:buNone/>
              <a:defRPr/>
            </a:pP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	Metals like aluminum, magnesium, copper used as matrix while ceramic or metallic materials are used as reinforcing agent.</a:t>
            </a:r>
          </a:p>
          <a:p>
            <a:pPr marL="457200" indent="-457200">
              <a:lnSpc>
                <a:spcPct val="160000"/>
              </a:lnSpc>
              <a:buNone/>
              <a:defRPr/>
            </a:pPr>
            <a:r>
              <a:rPr lang="en-US" sz="2000" dirty="0">
                <a:latin typeface="Bookman Old Style" pitchFamily="18" charset="0"/>
                <a:cs typeface="Times New Roman" pitchFamily="18" charset="0"/>
              </a:rPr>
              <a:t>2. </a:t>
            </a: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Ceramic matrix composite</a:t>
            </a:r>
          </a:p>
          <a:p>
            <a:pPr marL="457200" indent="-457200">
              <a:buNone/>
              <a:defRPr/>
            </a:pP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	Ceramic matrix dispersed by metal or ceramic reinforcing agent.</a:t>
            </a:r>
          </a:p>
          <a:p>
            <a:pPr marL="457200" indent="-457200">
              <a:lnSpc>
                <a:spcPct val="160000"/>
              </a:lnSpc>
              <a:buNone/>
              <a:defRPr/>
            </a:pPr>
            <a:r>
              <a:rPr lang="en-US" sz="2000" dirty="0">
                <a:latin typeface="Bookman Old Style" pitchFamily="18" charset="0"/>
                <a:cs typeface="Times New Roman" pitchFamily="18" charset="0"/>
              </a:rPr>
              <a:t>3. </a:t>
            </a:r>
            <a:r>
              <a:rPr lang="en-US" sz="2400" u="sng" dirty="0">
                <a:latin typeface="Bookman Old Style" pitchFamily="18" charset="0"/>
                <a:cs typeface="Times New Roman" pitchFamily="18" charset="0"/>
              </a:rPr>
              <a:t>Polymer matrix composite</a:t>
            </a:r>
          </a:p>
          <a:p>
            <a:pPr marL="457200" indent="-457200">
              <a:buNone/>
              <a:defRPr/>
            </a:pP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	Here matrix used is polymer, may be thermosetting or </a:t>
            </a:r>
            <a:r>
              <a:rPr lang="en-US" sz="2400" dirty="0" err="1">
                <a:latin typeface="Bookman Old Style" pitchFamily="18" charset="0"/>
                <a:cs typeface="Times New Roman" pitchFamily="18" charset="0"/>
              </a:rPr>
              <a:t>thermosoftening</a:t>
            </a: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 polymer.</a:t>
            </a:r>
          </a:p>
          <a:p>
            <a:pPr marL="457200" indent="-457200">
              <a:lnSpc>
                <a:spcPct val="160000"/>
              </a:lnSpc>
              <a:buNone/>
              <a:defRPr/>
            </a:pPr>
            <a:endParaRPr lang="en-US" sz="2200" dirty="0">
              <a:latin typeface="Bookman Old Style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47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4435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Bookman Old Style" pitchFamily="18" charset="0"/>
                <a:cs typeface="Times New Roman" pitchFamily="18" charset="0"/>
              </a:rPr>
              <a:t>Polymer Composites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381000" y="764704"/>
            <a:ext cx="8439472" cy="5904656"/>
          </a:xfrm>
        </p:spPr>
        <p:txBody>
          <a:bodyPr anchor="t">
            <a:noAutofit/>
          </a:bodyPr>
          <a:lstStyle/>
          <a:p>
            <a:pPr marL="457200" indent="-457200">
              <a:lnSpc>
                <a:spcPct val="160000"/>
              </a:lnSpc>
              <a:buNone/>
              <a:defRPr/>
            </a:pPr>
            <a:r>
              <a:rPr lang="en-US" sz="2400" b="1" dirty="0">
                <a:latin typeface="Bookman Old Style" pitchFamily="18" charset="0"/>
                <a:cs typeface="Times New Roman" pitchFamily="18" charset="0"/>
              </a:rPr>
              <a:t>Types of Composite materia</a:t>
            </a: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l: </a:t>
            </a:r>
          </a:p>
          <a:p>
            <a:pPr marL="457200" indent="-457200">
              <a:lnSpc>
                <a:spcPct val="160000"/>
              </a:lnSpc>
              <a:buNone/>
              <a:defRPr/>
            </a:pPr>
            <a:r>
              <a:rPr lang="en-US" sz="2400" b="1" dirty="0">
                <a:latin typeface="Bookman Old Style" pitchFamily="18" charset="0"/>
                <a:cs typeface="Times New Roman" pitchFamily="18" charset="0"/>
              </a:rPr>
              <a:t>Based on reinforcing agent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400" u="sng" dirty="0">
                <a:latin typeface="Bookman Old Style" pitchFamily="18" charset="0"/>
                <a:cs typeface="Times New Roman" pitchFamily="18" charset="0"/>
              </a:rPr>
              <a:t>Particles Reinforced composite</a:t>
            </a:r>
          </a:p>
          <a:p>
            <a:pPr marL="457200" indent="-457200">
              <a:lnSpc>
                <a:spcPct val="150000"/>
              </a:lnSpc>
              <a:buNone/>
              <a:defRPr/>
            </a:pP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	here the reinforced material is particles of metal or ceramic materials in the form of flakes.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  <a:defRPr/>
            </a:pPr>
            <a:r>
              <a:rPr lang="en-US" sz="2400" u="sng" dirty="0">
                <a:latin typeface="Bookman Old Style" pitchFamily="18" charset="0"/>
                <a:cs typeface="Times New Roman" pitchFamily="18" charset="0"/>
              </a:rPr>
              <a:t>Structural Composites</a:t>
            </a:r>
          </a:p>
          <a:p>
            <a:pPr marL="457200" indent="-457200">
              <a:lnSpc>
                <a:spcPct val="150000"/>
              </a:lnSpc>
              <a:buNone/>
              <a:defRPr/>
            </a:pP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	Here composite material is formed by several layers of reinforced materials.</a:t>
            </a:r>
          </a:p>
          <a:p>
            <a:pPr marL="457200" indent="-457200">
              <a:lnSpc>
                <a:spcPct val="150000"/>
              </a:lnSpc>
              <a:buNone/>
              <a:defRPr/>
            </a:pPr>
            <a:endParaRPr lang="en-US" sz="2400" dirty="0">
              <a:latin typeface="Bookman Old Style" pitchFamily="18" charset="0"/>
              <a:cs typeface="Times New Roman" pitchFamily="18" charset="0"/>
            </a:endParaRPr>
          </a:p>
          <a:p>
            <a:pPr marL="457200" indent="-457200">
              <a:lnSpc>
                <a:spcPct val="160000"/>
              </a:lnSpc>
              <a:buNone/>
              <a:defRPr/>
            </a:pPr>
            <a:endParaRPr lang="en-US" sz="2400" b="1" dirty="0">
              <a:latin typeface="Bookman Old Style" pitchFamily="18" charset="0"/>
              <a:cs typeface="Times New Roman" pitchFamily="18" charset="0"/>
            </a:endParaRPr>
          </a:p>
          <a:p>
            <a:pPr marL="457200" indent="-457200">
              <a:lnSpc>
                <a:spcPct val="160000"/>
              </a:lnSpc>
              <a:buNone/>
              <a:defRPr/>
            </a:pPr>
            <a:endParaRPr lang="en-US" sz="2400" b="1" dirty="0">
              <a:latin typeface="Bookman Old Style" pitchFamily="18" charset="0"/>
              <a:cs typeface="Times New Roman" pitchFamily="18" charset="0"/>
            </a:endParaRPr>
          </a:p>
          <a:p>
            <a:pPr marL="457200" indent="-457200">
              <a:lnSpc>
                <a:spcPct val="160000"/>
              </a:lnSpc>
              <a:buNone/>
              <a:defRPr/>
            </a:pPr>
            <a:endParaRPr lang="en-US" sz="2200" dirty="0">
              <a:latin typeface="Bookman Old Style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8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4435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Bookman Old Style" pitchFamily="18" charset="0"/>
                <a:cs typeface="Times New Roman" pitchFamily="18" charset="0"/>
              </a:rPr>
              <a:t>Polymer Composites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381000" y="764704"/>
            <a:ext cx="8439472" cy="5904656"/>
          </a:xfrm>
        </p:spPr>
        <p:txBody>
          <a:bodyPr anchor="t">
            <a:noAutofit/>
          </a:bodyPr>
          <a:lstStyle/>
          <a:p>
            <a:pPr marL="457200" indent="-457200">
              <a:lnSpc>
                <a:spcPct val="160000"/>
              </a:lnSpc>
              <a:buNone/>
              <a:defRPr/>
            </a:pPr>
            <a:r>
              <a:rPr lang="en-US" sz="2400" b="1" dirty="0">
                <a:latin typeface="Bookman Old Style" pitchFamily="18" charset="0"/>
                <a:cs typeface="Times New Roman" pitchFamily="18" charset="0"/>
              </a:rPr>
              <a:t>Based on reinforcing agent </a:t>
            </a:r>
            <a:endParaRPr lang="en-US" sz="2400" dirty="0">
              <a:latin typeface="Bookman Old Style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  <a:defRPr/>
            </a:pPr>
            <a:r>
              <a:rPr lang="en-US" sz="2400" b="1" u="sng" dirty="0">
                <a:latin typeface="Bookman Old Style" pitchFamily="18" charset="0"/>
                <a:cs typeface="Times New Roman" pitchFamily="18" charset="0"/>
              </a:rPr>
              <a:t>Structural Composites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Bookman Old Style" pitchFamily="18" charset="0"/>
                <a:cs typeface="Times New Roman" pitchFamily="18" charset="0"/>
              </a:rPr>
              <a:t>Laminar</a:t>
            </a: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 – Sheets or panels with proper orientation &amp; cemented together with resin. E. g. Plywood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Bookman Old Style" pitchFamily="18" charset="0"/>
                <a:cs typeface="Times New Roman" pitchFamily="18" charset="0"/>
              </a:rPr>
              <a:t>Sandwiched</a:t>
            </a: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 – 2 strong outer sheets separated by a layer of less dense material (core)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  <a:defRPr/>
            </a:pPr>
            <a:r>
              <a:rPr lang="en-US" sz="2400" b="1" u="sng" dirty="0">
                <a:latin typeface="Bookman Old Style" pitchFamily="18" charset="0"/>
                <a:cs typeface="Times New Roman" pitchFamily="18" charset="0"/>
              </a:rPr>
              <a:t>Fiber Reinforced composite </a:t>
            </a:r>
          </a:p>
          <a:p>
            <a:pPr marL="457200" indent="-457200">
              <a:lnSpc>
                <a:spcPct val="150000"/>
              </a:lnSpc>
              <a:buNone/>
              <a:defRPr/>
            </a:pP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	Fibers of glass, polymer fibers, carbon fibers are used as reinforcing agent.</a:t>
            </a:r>
            <a:endParaRPr lang="en-US" sz="2400" u="sng" dirty="0">
              <a:latin typeface="Bookman Old Style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None/>
              <a:defRPr/>
            </a:pP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	</a:t>
            </a:r>
          </a:p>
          <a:p>
            <a:pPr marL="457200" indent="-457200">
              <a:lnSpc>
                <a:spcPct val="160000"/>
              </a:lnSpc>
              <a:buNone/>
              <a:defRPr/>
            </a:pPr>
            <a:endParaRPr lang="en-US" sz="2400" b="1" dirty="0">
              <a:latin typeface="Bookman Old Style" pitchFamily="18" charset="0"/>
              <a:cs typeface="Times New Roman" pitchFamily="18" charset="0"/>
            </a:endParaRPr>
          </a:p>
          <a:p>
            <a:pPr marL="457200" indent="-457200">
              <a:lnSpc>
                <a:spcPct val="160000"/>
              </a:lnSpc>
              <a:buNone/>
              <a:defRPr/>
            </a:pPr>
            <a:endParaRPr lang="en-US" sz="2400" b="1" dirty="0">
              <a:latin typeface="Bookman Old Style" pitchFamily="18" charset="0"/>
              <a:cs typeface="Times New Roman" pitchFamily="18" charset="0"/>
            </a:endParaRPr>
          </a:p>
          <a:p>
            <a:pPr marL="457200" indent="-457200">
              <a:lnSpc>
                <a:spcPct val="160000"/>
              </a:lnSpc>
              <a:buNone/>
              <a:defRPr/>
            </a:pPr>
            <a:endParaRPr lang="en-US" sz="2200" dirty="0">
              <a:latin typeface="Bookman Old Style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69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3558</TotalTime>
  <Words>646</Words>
  <Application>Microsoft Office PowerPoint</Application>
  <PresentationFormat>On-screen Show (4:3)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Bookman Old Style</vt:lpstr>
      <vt:lpstr>Century Gothic</vt:lpstr>
      <vt:lpstr>Times New Roman</vt:lpstr>
      <vt:lpstr>Wingdings</vt:lpstr>
      <vt:lpstr>Mesh</vt:lpstr>
      <vt:lpstr>PowerPoint Presentation</vt:lpstr>
      <vt:lpstr>Learning outcomes</vt:lpstr>
      <vt:lpstr>Polymer Composites</vt:lpstr>
      <vt:lpstr>Polymer Composites</vt:lpstr>
      <vt:lpstr>Polymer Composites</vt:lpstr>
      <vt:lpstr>Polymer Composites</vt:lpstr>
      <vt:lpstr>Polymer Composites</vt:lpstr>
      <vt:lpstr>Polymer Composites</vt:lpstr>
      <vt:lpstr>Polymer Composites</vt:lpstr>
      <vt:lpstr>PowerPoint Presentation</vt:lpstr>
      <vt:lpstr>PowerPoint Presentation</vt:lpstr>
      <vt:lpstr>Fiber reinforced plastics</vt:lpstr>
      <vt:lpstr>Fiber reinforced plastics</vt:lpstr>
      <vt:lpstr>Fiber reinforced plastics</vt:lpstr>
      <vt:lpstr>Fiber reinforced plastics</vt:lpstr>
      <vt:lpstr>Applications of FRPs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III Engineering Materials</dc:title>
  <dc:creator>Windows User</dc:creator>
  <cp:lastModifiedBy>Dr. Prashant Umape</cp:lastModifiedBy>
  <cp:revision>131</cp:revision>
  <dcterms:created xsi:type="dcterms:W3CDTF">2020-03-20T05:35:21Z</dcterms:created>
  <dcterms:modified xsi:type="dcterms:W3CDTF">2022-03-08T11:44:46Z</dcterms:modified>
</cp:coreProperties>
</file>