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65" r:id="rId11"/>
    <p:sldId id="268" r:id="rId12"/>
    <p:sldId id="261" r:id="rId13"/>
    <p:sldId id="284" r:id="rId14"/>
    <p:sldId id="285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82" autoAdjust="0"/>
    <p:restoredTop sz="94660"/>
  </p:normalViewPr>
  <p:slideViewPr>
    <p:cSldViewPr>
      <p:cViewPr>
        <p:scale>
          <a:sx n="70" d="100"/>
          <a:sy n="70" d="100"/>
        </p:scale>
        <p:origin x="-1075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A0AA-05BD-4F7C-BB5B-891EB831A5BA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BCDF6-A75D-4772-832C-8CA5D2391A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BCDF6-A75D-4772-832C-8CA5D2391A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62343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693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9994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46323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6290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2879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232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85116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7455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3652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804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0549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597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2616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8399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9265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7059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A9A41D-E351-4B5A-9F34-457275A55606}" type="datetimeFigureOut">
              <a:rPr lang="en-IN" smtClean="0"/>
              <a:pPr/>
              <a:t>07-12-2020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C56BF26-5985-4D41-A41B-CFABEF050B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9624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407F8CEB-AF4C-47BD-B9D5-53A95F8EDE13}"/>
              </a:ext>
            </a:extLst>
          </p:cNvPr>
          <p:cNvSpPr>
            <a:spLocks noGrp="1"/>
          </p:cNvSpPr>
          <p:nvPr/>
        </p:nvSpPr>
        <p:spPr>
          <a:xfrm>
            <a:off x="747502" y="980728"/>
            <a:ext cx="7648996" cy="3168352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anchor="t">
            <a:noAutofit/>
          </a:bodyPr>
          <a:lstStyle>
            <a:lvl1pPr marR="9144" algn="l" rtl="0" eaLnBrk="1" latinLnBrk="0" hangingPunct="1">
              <a:spcBef>
                <a:spcPct val="0"/>
              </a:spcBef>
              <a:buNone/>
              <a:defRPr kumimoji="0" sz="4000" b="1" kern="1200" cap="all" spc="0" baseline="0">
                <a:solidFill>
                  <a:schemeClr val="tx2">
                    <a:satMod val="200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en-IN" dirty="0">
                <a:solidFill>
                  <a:srgbClr val="FFFF00"/>
                </a:solidFill>
                <a:effectLst/>
              </a:rPr>
              <a:t>Unit III</a:t>
            </a:r>
            <a:br>
              <a:rPr lang="en-IN" dirty="0">
                <a:solidFill>
                  <a:srgbClr val="FFFF00"/>
                </a:solidFill>
                <a:effectLst/>
              </a:rPr>
            </a:br>
            <a:r>
              <a:rPr lang="en-IN" dirty="0">
                <a:solidFill>
                  <a:srgbClr val="FFFF00"/>
                </a:solidFill>
                <a:effectLst/>
              </a:rPr>
              <a:t>Engineering Materials</a:t>
            </a:r>
          </a:p>
          <a:p>
            <a:pPr algn="ctr"/>
            <a:r>
              <a:rPr lang="en-IN" dirty="0">
                <a:solidFill>
                  <a:srgbClr val="00B050"/>
                </a:solidFill>
                <a:effectLst/>
              </a:rPr>
              <a:t>Topic: Polymer composite – Glass and carbon reinforced plastics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4803E937-24BD-4DF8-9132-F6EB5CB92FF2}"/>
              </a:ext>
            </a:extLst>
          </p:cNvPr>
          <p:cNvSpPr>
            <a:spLocks noGrp="1"/>
          </p:cNvSpPr>
          <p:nvPr/>
        </p:nvSpPr>
        <p:spPr>
          <a:xfrm>
            <a:off x="1375672" y="4473902"/>
            <a:ext cx="6500858" cy="190742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100584" tIns="45720" anchor="ctr">
            <a:no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tx2"/>
              </a:buClr>
              <a:buSzPct val="9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None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n-US" sz="2800" dirty="0"/>
              <a:t>Dr. P. G. </a:t>
            </a:r>
            <a:r>
              <a:rPr lang="en-US" sz="2800" dirty="0" err="1"/>
              <a:t>Umape</a:t>
            </a:r>
            <a:endParaRPr lang="en-US" sz="2800" dirty="0"/>
          </a:p>
          <a:p>
            <a:pPr algn="ctr"/>
            <a:r>
              <a:rPr lang="en-US" sz="2800" dirty="0"/>
              <a:t>Department of Applied Science</a:t>
            </a:r>
          </a:p>
          <a:p>
            <a:pPr algn="ctr"/>
            <a:r>
              <a:rPr lang="en-US" sz="2800" dirty="0" err="1"/>
              <a:t>Pune</a:t>
            </a:r>
            <a:r>
              <a:rPr lang="en-US" sz="2800" dirty="0"/>
              <a:t> Institute of Computer Technology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701"/>
            <a:ext cx="9123494" cy="6849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40616"/>
            <a:ext cx="8676456" cy="678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Glass reinforced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943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Composition: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Polymer matrix reinforced by glass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fiber</a:t>
            </a: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Properties:</a:t>
            </a:r>
          </a:p>
          <a:p>
            <a:pPr lvl="1"/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High corrosion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resistance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High strength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Light weight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Non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conductive, non sparking and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inert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High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impact resistance </a:t>
            </a:r>
            <a:endParaRPr lang="en-US" sz="2400" dirty="0" smtClean="0">
              <a:latin typeface="Bookman Old Style" pitchFamily="18" charset="0"/>
              <a:cs typeface="Times New Roman" pitchFamily="18" charset="0"/>
            </a:endParaRP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Easy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to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fabricate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Low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maintenance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Glass reinforced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862"/>
            <a:ext cx="8229600" cy="5943600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Applications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Aircraft, boats 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high performance cars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bath tubs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swimming pools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hot tubs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septic tanks 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water tanks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roofing, pipes 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Surfboards</a:t>
            </a:r>
          </a:p>
          <a:p>
            <a:pPr lvl="1"/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door skins	</a:t>
            </a:r>
          </a:p>
          <a:p>
            <a:pPr>
              <a:buNone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carbon </a:t>
            </a:r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reinforced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329642" cy="5943600"/>
          </a:xfrm>
        </p:spPr>
        <p:txBody>
          <a:bodyPr anchor="t">
            <a:noAutofit/>
          </a:bodyPr>
          <a:lstStyle/>
          <a:p>
            <a:pPr lvl="1">
              <a:lnSpc>
                <a:spcPct val="150000"/>
              </a:lnSpc>
              <a:buNone/>
            </a:pP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Composition: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Polymers like epoxy resin,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polyester, </a:t>
            </a:r>
            <a:r>
              <a:rPr lang="en-US" sz="2400" dirty="0" err="1" smtClean="0">
                <a:latin typeface="Bookman Old Style" pitchFamily="18" charset="0"/>
                <a:cs typeface="Times New Roman" pitchFamily="18" charset="0"/>
              </a:rPr>
              <a:t>vinylester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or nylon reinforced by carbon material like </a:t>
            </a:r>
            <a:r>
              <a:rPr lang="en-US" sz="2400" dirty="0" err="1" smtClean="0">
                <a:latin typeface="Bookman Old Style" pitchFamily="18" charset="0"/>
                <a:cs typeface="Times New Roman" pitchFamily="18" charset="0"/>
              </a:rPr>
              <a:t>aramid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 (</a:t>
            </a:r>
            <a:r>
              <a:rPr lang="en-US" sz="2400" dirty="0" err="1" smtClean="0">
                <a:latin typeface="Bookman Old Style" pitchFamily="18" charset="0"/>
                <a:cs typeface="Times New Roman" pitchFamily="18" charset="0"/>
              </a:rPr>
              <a:t>kevlar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), high molecular weight </a:t>
            </a: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PE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Properties</a:t>
            </a:r>
            <a:r>
              <a:rPr lang="en-US" sz="2400" b="1" dirty="0" smtClean="0">
                <a:latin typeface="Bookman Old Style" pitchFamily="18" charset="0"/>
                <a:cs typeface="Times New Roman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High strength and rigidity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Light weight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It is conductive in nature</a:t>
            </a:r>
          </a:p>
          <a:p>
            <a:pPr lvl="1">
              <a:lnSpc>
                <a:spcPct val="150000"/>
              </a:lnSpc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High tensile strength</a:t>
            </a:r>
          </a:p>
          <a:p>
            <a:pPr>
              <a:buNone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carbon </a:t>
            </a:r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reinforced Plastics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58" y="914400"/>
            <a:ext cx="8329642" cy="5943600"/>
          </a:xfrm>
        </p:spPr>
        <p:txBody>
          <a:bodyPr anchor="t">
            <a:noAutofit/>
          </a:bodyPr>
          <a:lstStyle/>
          <a:p>
            <a:pPr>
              <a:buNone/>
            </a:pPr>
            <a:r>
              <a:rPr lang="en-US" sz="2800" b="1" dirty="0" smtClean="0"/>
              <a:t>Applications : </a:t>
            </a:r>
            <a:endParaRPr lang="en-US" sz="2800" b="1" dirty="0" smtClean="0"/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Aerospace 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Sail boats,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Modern bicycles 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motor cycles,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Laptops,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Tripods,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fishing rods,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Racquet frames,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stringed instrument bodies </a:t>
            </a:r>
          </a:p>
          <a:p>
            <a:pPr>
              <a:buNone/>
            </a:pPr>
            <a:r>
              <a:rPr lang="en-US" sz="2400" dirty="0" smtClean="0">
                <a:latin typeface="Bookman Old Style" pitchFamily="18" charset="0"/>
                <a:cs typeface="Times New Roman" pitchFamily="18" charset="0"/>
              </a:rPr>
              <a:t>golf clubs</a:t>
            </a:r>
          </a:p>
          <a:p>
            <a:pPr>
              <a:buNone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430" y="1071546"/>
            <a:ext cx="5643570" cy="447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0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1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8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7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8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8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48736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summary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358" y="914400"/>
            <a:ext cx="7543856" cy="5729310"/>
          </a:xfrm>
        </p:spPr>
        <p:txBody>
          <a:bodyPr anchor="t">
            <a:noAutofit/>
          </a:bodyPr>
          <a:lstStyle/>
          <a:p>
            <a:pPr marL="452438" indent="-452438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Definition of composite materials</a:t>
            </a:r>
          </a:p>
          <a:p>
            <a:pPr marL="452438" indent="-452438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Types of composite materials</a:t>
            </a:r>
          </a:p>
          <a:p>
            <a:pPr marL="452438" indent="-452438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Composition of </a:t>
            </a:r>
            <a:r>
              <a:rPr lang="en-US" sz="2400" dirty="0" smtClean="0">
                <a:latin typeface="Bookman Old Style" pitchFamily="18" charset="0"/>
              </a:rPr>
              <a:t>Glass and carbon </a:t>
            </a:r>
            <a:r>
              <a:rPr lang="en-US" sz="2400" dirty="0" smtClean="0">
                <a:latin typeface="Bookman Old Style" pitchFamily="18" charset="0"/>
              </a:rPr>
              <a:t>reinforced plastics</a:t>
            </a:r>
          </a:p>
          <a:p>
            <a:pPr marL="452438" indent="-452438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Bookman Old Style" pitchFamily="18" charset="0"/>
              </a:rPr>
              <a:t>Properties </a:t>
            </a:r>
            <a:r>
              <a:rPr lang="en-US" sz="2400" dirty="0" smtClean="0">
                <a:latin typeface="Bookman Old Style" pitchFamily="18" charset="0"/>
              </a:rPr>
              <a:t>and applications of </a:t>
            </a:r>
            <a:r>
              <a:rPr lang="en-US" sz="2400" dirty="0" smtClean="0">
                <a:latin typeface="Bookman Old Style" pitchFamily="18" charset="0"/>
              </a:rPr>
              <a:t>Glass and carbon reinforced </a:t>
            </a:r>
            <a:r>
              <a:rPr lang="en-US" sz="2400" dirty="0" smtClean="0">
                <a:latin typeface="Bookman Old Style" pitchFamily="18" charset="0"/>
              </a:rPr>
              <a:t>plastics</a:t>
            </a:r>
            <a:endParaRPr lang="en-US" sz="2400" dirty="0" smtClean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Learning outcomes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96752"/>
            <a:ext cx="8439472" cy="5075312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Students will be able to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Define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composite material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classify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composite material</a:t>
            </a:r>
          </a:p>
          <a:p>
            <a:pPr marL="452438" indent="-452438"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Discuss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composition and properties of Glass and carbon reinforced plastics.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	</a:t>
            </a:r>
            <a:r>
              <a:rPr lang="en-US" sz="2200" dirty="0">
                <a:solidFill>
                  <a:srgbClr val="00B050"/>
                </a:solidFill>
                <a:latin typeface="Bookman Old Style" pitchFamily="18" charset="0"/>
                <a:cs typeface="Times New Roman" pitchFamily="18" charset="0"/>
              </a:rPr>
              <a:t>Discuss</a:t>
            </a:r>
            <a:r>
              <a:rPr lang="en-US" sz="2200" dirty="0">
                <a:latin typeface="Bookman Old Style" pitchFamily="18" charset="0"/>
                <a:cs typeface="Times New Roman" pitchFamily="18" charset="0"/>
              </a:rPr>
              <a:t> application of Glass and carbon reinforced 	plastics.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450032"/>
            <a:ext cx="8439472" cy="507531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Polymer is a versatile material and due to its appreciable physical properties, molding ability it has ability to substitute classical engineering materials.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But its mechanical properties and dimensional strength has to be increased for its efficient use as an engineering material.</a:t>
            </a:r>
          </a:p>
          <a:p>
            <a:pPr algn="just">
              <a:lnSpc>
                <a:spcPct val="150000"/>
              </a:lnSpc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It can be achieved by addition of some external materials with the polymer.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8933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Here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polymer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used is called as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matrix phase or substrate.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While the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external material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added in polymer is called as </a:t>
            </a: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reinforced material or dispersed phase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A polymer composite is a mixture of polymer matrix with  reinforced material with distinct phases resulting a symbiotic properties  that are higher than either component alone.</a:t>
            </a: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732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Polymer composite: 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Objective of adding polymer: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To bind the reinforcing particles or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fibres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strongly.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Acts as a medium for distribution of applied load.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Keeps proper orientation of reinforcing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fibres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for high strength development.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To prevent cracks propagation due to plasticity.</a:t>
            </a:r>
          </a:p>
        </p:txBody>
      </p:sp>
    </p:spTree>
    <p:extLst>
      <p:ext uri="{BB962C8B-B14F-4D97-AF65-F5344CB8AC3E}">
        <p14:creationId xmlns="" xmlns:p14="http://schemas.microsoft.com/office/powerpoint/2010/main" val="117995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  <a:endParaRPr lang="en-US" sz="4000" b="1" dirty="0">
              <a:solidFill>
                <a:schemeClr val="accent3"/>
              </a:solidFill>
              <a:latin typeface="Bookman Old Style" pitchFamily="18" charset="0"/>
              <a:cs typeface="Times New Roman" pitchFamily="18" charset="0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1162000"/>
            <a:ext cx="8439472" cy="5363344"/>
          </a:xfrm>
        </p:spPr>
        <p:txBody>
          <a:bodyPr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/>
            </a:pPr>
            <a:r>
              <a:rPr lang="en-US" sz="2800" b="1" dirty="0">
                <a:latin typeface="Bookman Old Style" pitchFamily="18" charset="0"/>
                <a:cs typeface="Times New Roman" pitchFamily="18" charset="0"/>
              </a:rPr>
              <a:t>Condition: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The Matrix phase and reinforced phase must have good compatibility with each other.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arenR"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There should be strong bond formation between 2 phases after composite formation.</a:t>
            </a:r>
          </a:p>
          <a:p>
            <a:pPr algn="just">
              <a:lnSpc>
                <a:spcPct val="150000"/>
              </a:lnSpc>
              <a:buFont typeface="Arial" charset="0"/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11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Types of Composite materia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l: </a:t>
            </a: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matrix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1. </a:t>
            </a: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Metal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Metals like aluminum, magnesium, copper used as matrix while ceramic or metallic materials are used as reinforcing agent.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2. 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Ceramic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Ceramic matrix dispersed by metal or ceramic reinforcing agent.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000" dirty="0">
                <a:latin typeface="Bookman Old Style" pitchFamily="18" charset="0"/>
                <a:cs typeface="Times New Roman" pitchFamily="18" charset="0"/>
              </a:rPr>
              <a:t>3. </a:t>
            </a: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Polymer matrix composite</a:t>
            </a:r>
          </a:p>
          <a:p>
            <a:pPr marL="457200" indent="-457200"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matrix used is polymer, may be thermosetting or </a:t>
            </a:r>
            <a:r>
              <a:rPr lang="en-US" sz="2400" dirty="0" err="1">
                <a:latin typeface="Bookman Old Style" pitchFamily="18" charset="0"/>
                <a:cs typeface="Times New Roman" pitchFamily="18" charset="0"/>
              </a:rPr>
              <a:t>thermosoftening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polymer.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647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Types of Composite materia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l: 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reinforcing agent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Particles Reinforced composite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the reinforced material is particles of metal or ceramic materials in the form of flakes.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2400" u="sng" dirty="0">
                <a:latin typeface="Bookman Old Style" pitchFamily="18" charset="0"/>
                <a:cs typeface="Times New Roman" pitchFamily="18" charset="0"/>
              </a:rPr>
              <a:t>Structural Composites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Here composite material is formed by several layers of reinforced materials.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28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0443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3"/>
                </a:solidFill>
                <a:latin typeface="Bookman Old Style" pitchFamily="18" charset="0"/>
                <a:cs typeface="Times New Roman" pitchFamily="18" charset="0"/>
              </a:rPr>
              <a:t>Polymer Composites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381000" y="764704"/>
            <a:ext cx="8439472" cy="5904656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60000"/>
              </a:lnSpc>
              <a:buNone/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Based on reinforcing agent </a:t>
            </a:r>
            <a:endParaRPr lang="en-US" sz="2400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Structural Composites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Laminar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– Sheets or panels with proper orientation &amp; cemented together with resin. E. g. Plywood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Bookman Old Style" pitchFamily="18" charset="0"/>
                <a:cs typeface="Times New Roman" pitchFamily="18" charset="0"/>
              </a:rPr>
              <a:t>Sandwiched</a:t>
            </a: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 – 2 strong outer sheets separated by a layer of less dense material (core)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en-US" sz="2400" b="1" u="sng" dirty="0">
                <a:latin typeface="Bookman Old Style" pitchFamily="18" charset="0"/>
                <a:cs typeface="Times New Roman" pitchFamily="18" charset="0"/>
              </a:rPr>
              <a:t>Fiber Reinforced composite </a:t>
            </a: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Fibers of glass, polymer fibers, carbon fibers are used as reinforcing agent.</a:t>
            </a:r>
            <a:endParaRPr lang="en-US" sz="2400" u="sng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None/>
              <a:defRPr/>
            </a:pPr>
            <a:r>
              <a:rPr lang="en-US" sz="2400" dirty="0">
                <a:latin typeface="Bookman Old Style" pitchFamily="18" charset="0"/>
                <a:cs typeface="Times New Roman" pitchFamily="18" charset="0"/>
              </a:rPr>
              <a:t>	</a:t>
            </a: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400" b="1" dirty="0">
              <a:latin typeface="Bookman Old Style" pitchFamily="18" charset="0"/>
              <a:cs typeface="Times New Roman" pitchFamily="18" charset="0"/>
            </a:endParaRPr>
          </a:p>
          <a:p>
            <a:pPr marL="457200" indent="-457200">
              <a:lnSpc>
                <a:spcPct val="160000"/>
              </a:lnSpc>
              <a:buNone/>
              <a:defRPr/>
            </a:pPr>
            <a:endParaRPr lang="en-US" sz="2200" dirty="0">
              <a:latin typeface="Bookman Old Style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269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3364</TotalTime>
  <Words>440</Words>
  <Application>Microsoft Office PowerPoint</Application>
  <PresentationFormat>On-screen Show (4:3)</PresentationFormat>
  <Paragraphs>106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Mesh</vt:lpstr>
      <vt:lpstr>Slide 1</vt:lpstr>
      <vt:lpstr>Learning outcomes</vt:lpstr>
      <vt:lpstr>Polymer Composites</vt:lpstr>
      <vt:lpstr>Polymer Composites</vt:lpstr>
      <vt:lpstr>Polymer Composites</vt:lpstr>
      <vt:lpstr>Polymer Composites</vt:lpstr>
      <vt:lpstr>Polymer Composites</vt:lpstr>
      <vt:lpstr>Polymer Composites</vt:lpstr>
      <vt:lpstr>Polymer Composites</vt:lpstr>
      <vt:lpstr>Slide 10</vt:lpstr>
      <vt:lpstr>Slide 11</vt:lpstr>
      <vt:lpstr>Glass reinforced Plastics</vt:lpstr>
      <vt:lpstr>Glass reinforced Plastics</vt:lpstr>
      <vt:lpstr>carbon reinforced Plastics</vt:lpstr>
      <vt:lpstr>carbon reinforced Plastics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III Engineering Materials</dc:title>
  <dc:creator>Windows User</dc:creator>
  <cp:lastModifiedBy>prash</cp:lastModifiedBy>
  <cp:revision>149</cp:revision>
  <dcterms:created xsi:type="dcterms:W3CDTF">2020-03-20T05:35:21Z</dcterms:created>
  <dcterms:modified xsi:type="dcterms:W3CDTF">2020-12-07T09:57:31Z</dcterms:modified>
</cp:coreProperties>
</file>