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332" r:id="rId3"/>
    <p:sldId id="334" r:id="rId4"/>
    <p:sldId id="335" r:id="rId5"/>
    <p:sldId id="336" r:id="rId6"/>
    <p:sldId id="338" r:id="rId7"/>
    <p:sldId id="337" r:id="rId8"/>
    <p:sldId id="340" r:id="rId9"/>
    <p:sldId id="343" r:id="rId10"/>
    <p:sldId id="344" r:id="rId11"/>
    <p:sldId id="346" r:id="rId12"/>
    <p:sldId id="325" r:id="rId13"/>
    <p:sldId id="326" r:id="rId14"/>
    <p:sldId id="32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73" autoAdjust="0"/>
  </p:normalViewPr>
  <p:slideViewPr>
    <p:cSldViewPr>
      <p:cViewPr varScale="1">
        <p:scale>
          <a:sx n="76" d="100"/>
          <a:sy n="76" d="100"/>
        </p:scale>
        <p:origin x="157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24E60-7373-4103-8E7E-6431DE206F4E}" type="datetimeFigureOut">
              <a:rPr lang="en-IN" smtClean="0"/>
              <a:pPr/>
              <a:t>12-10-2024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3D24E-0EDD-4847-83B4-09D10E00062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3D24E-0EDD-4847-83B4-09D10E000628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3D24E-0EDD-4847-83B4-09D10E000628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9B9F80-02EE-40A1-9D1B-A616C1FA7492}" type="slidenum">
              <a:rPr lang="en-GB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3D24E-0EDD-4847-83B4-09D10E000628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3D24E-0EDD-4847-83B4-09D10E000628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3D24E-0EDD-4847-83B4-09D10E000628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3D24E-0EDD-4847-83B4-09D10E000628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3D24E-0EDD-4847-83B4-09D10E000628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3D24E-0EDD-4847-83B4-09D10E000628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3D24E-0EDD-4847-83B4-09D10E000628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3D24E-0EDD-4847-83B4-09D10E000628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1ED-924D-4CB6-9A18-9ADBC010A7CA}" type="datetimeFigureOut">
              <a:rPr lang="en-IN" smtClean="0"/>
              <a:pPr/>
              <a:t>12-10-2024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DF18-7384-4A47-9D60-D68ACD2D7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1ED-924D-4CB6-9A18-9ADBC010A7CA}" type="datetimeFigureOut">
              <a:rPr lang="en-IN" smtClean="0"/>
              <a:pPr/>
              <a:t>12-10-2024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DF18-7384-4A47-9D60-D68ACD2D7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1ED-924D-4CB6-9A18-9ADBC010A7CA}" type="datetimeFigureOut">
              <a:rPr lang="en-IN" smtClean="0"/>
              <a:pPr/>
              <a:t>12-10-2024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DF18-7384-4A47-9D60-D68ACD2D7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1ED-924D-4CB6-9A18-9ADBC010A7CA}" type="datetimeFigureOut">
              <a:rPr lang="en-IN" smtClean="0"/>
              <a:pPr/>
              <a:t>12-10-2024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DF18-7384-4A47-9D60-D68ACD2D7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1ED-924D-4CB6-9A18-9ADBC010A7CA}" type="datetimeFigureOut">
              <a:rPr lang="en-IN" smtClean="0"/>
              <a:pPr/>
              <a:t>12-10-2024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DF18-7384-4A47-9D60-D68ACD2D7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1ED-924D-4CB6-9A18-9ADBC010A7CA}" type="datetimeFigureOut">
              <a:rPr lang="en-IN" smtClean="0"/>
              <a:pPr/>
              <a:t>12-10-2024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DF18-7384-4A47-9D60-D68ACD2D7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1ED-924D-4CB6-9A18-9ADBC010A7CA}" type="datetimeFigureOut">
              <a:rPr lang="en-IN" smtClean="0"/>
              <a:pPr/>
              <a:t>12-10-2024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DF18-7384-4A47-9D60-D68ACD2D7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1ED-924D-4CB6-9A18-9ADBC010A7CA}" type="datetimeFigureOut">
              <a:rPr lang="en-IN" smtClean="0"/>
              <a:pPr/>
              <a:t>12-10-2024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DF18-7384-4A47-9D60-D68ACD2D7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1ED-924D-4CB6-9A18-9ADBC010A7CA}" type="datetimeFigureOut">
              <a:rPr lang="en-IN" smtClean="0"/>
              <a:pPr/>
              <a:t>12-10-2024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DF18-7384-4A47-9D60-D68ACD2D7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1ED-924D-4CB6-9A18-9ADBC010A7CA}" type="datetimeFigureOut">
              <a:rPr lang="en-IN" smtClean="0"/>
              <a:pPr/>
              <a:t>12-10-2024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DF18-7384-4A47-9D60-D68ACD2D7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1ED-924D-4CB6-9A18-9ADBC010A7CA}" type="datetimeFigureOut">
              <a:rPr lang="en-IN" smtClean="0"/>
              <a:pPr/>
              <a:t>12-10-2024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DF18-7384-4A47-9D60-D68ACD2D775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2E671ED-924D-4CB6-9A18-9ADBC010A7CA}" type="datetimeFigureOut">
              <a:rPr lang="en-IN" smtClean="0"/>
              <a:pPr/>
              <a:t>12-10-2024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60EDF18-7384-4A47-9D60-D68ACD2D7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10" y="1000108"/>
            <a:ext cx="7772400" cy="1828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Unit IV: Fuel</a:t>
            </a:r>
            <a:br>
              <a:rPr lang="en-IN" dirty="0">
                <a:solidFill>
                  <a:srgbClr val="FFFF00"/>
                </a:solidFill>
              </a:rPr>
            </a:br>
            <a:r>
              <a:rPr lang="en-IN" dirty="0">
                <a:solidFill>
                  <a:srgbClr val="FFFF00"/>
                </a:solidFill>
              </a:rPr>
              <a:t>Topic: Hydrogen as a future fuel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N" sz="2400" dirty="0"/>
              <a:t>Dr. P. G. </a:t>
            </a:r>
            <a:r>
              <a:rPr lang="en-IN" sz="2400" dirty="0" err="1"/>
              <a:t>Umape</a:t>
            </a:r>
            <a:endParaRPr lang="en-IN" sz="2400" dirty="0"/>
          </a:p>
          <a:p>
            <a:pPr algn="ctr">
              <a:lnSpc>
                <a:spcPct val="150000"/>
              </a:lnSpc>
            </a:pPr>
            <a:r>
              <a:rPr lang="en-IN" sz="2400" dirty="0"/>
              <a:t>PUNE INSTITUTE OF COMPUTER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143932" cy="5715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002060"/>
                </a:solidFill>
                <a:latin typeface="Bookman Old Style"/>
                <a:ea typeface="+mj-ea"/>
                <a:cs typeface="Bookman Old Style"/>
              </a:rPr>
              <a:t>  </a:t>
            </a:r>
            <a:r>
              <a:rPr lang="en-US" dirty="0">
                <a:solidFill>
                  <a:srgbClr val="002060"/>
                </a:solidFill>
                <a:latin typeface="Bookman Old Style"/>
                <a:ea typeface="+mj-ea"/>
                <a:cs typeface="Bookman Old Style"/>
              </a:rPr>
              <a:t>Production of Hydrogen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1000108"/>
            <a:ext cx="8286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u="sng" dirty="0">
                <a:latin typeface="Times New Roman" pitchFamily="18" charset="0"/>
                <a:cs typeface="Times New Roman" pitchFamily="18" charset="0"/>
              </a:rPr>
              <a:t>Steam reforming of methane or hydrocarbon</a:t>
            </a:r>
          </a:p>
          <a:p>
            <a:pPr algn="just">
              <a:lnSpc>
                <a:spcPct val="150000"/>
              </a:lnSpc>
            </a:pPr>
            <a:r>
              <a:rPr lang="en-IN" sz="2400" u="sng" dirty="0">
                <a:latin typeface="Times New Roman" pitchFamily="18" charset="0"/>
                <a:cs typeface="Times New Roman" pitchFamily="18" charset="0"/>
              </a:rPr>
              <a:t>The process of steam reforming involves three steps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1) Steam reforming 2) shift reaction and 3) removal of CO</a:t>
            </a:r>
            <a:r>
              <a:rPr lang="en-IN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just"/>
            <a:endParaRPr lang="en-IN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>
            <a:off x="500034" y="3143248"/>
            <a:ext cx="1357322" cy="85725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</a:t>
            </a:r>
            <a:r>
              <a:rPr lang="en-IN" baseline="-25000" dirty="0"/>
              <a:t>2</a:t>
            </a:r>
            <a:r>
              <a:rPr lang="en-IN" dirty="0"/>
              <a:t>+ CO</a:t>
            </a:r>
            <a:r>
              <a:rPr lang="en-IN" baseline="-25000" dirty="0"/>
              <a:t>2</a:t>
            </a:r>
            <a:endParaRPr lang="en-US" baseline="-25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43082" y="3557587"/>
            <a:ext cx="2414604" cy="14289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14546" y="2857496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Compression and cooling</a:t>
            </a:r>
            <a:endParaRPr lang="en-US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786058"/>
            <a:ext cx="1409700" cy="15049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4714876" y="385762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</a:t>
            </a:r>
            <a:r>
              <a:rPr lang="en-IN" baseline="-25000" dirty="0"/>
              <a:t>2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4786314" y="284535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</a:t>
            </a:r>
            <a:r>
              <a:rPr lang="en-IN" baseline="-25000" dirty="0"/>
              <a:t>2</a:t>
            </a:r>
            <a:endParaRPr lang="en-US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929322" y="3562351"/>
            <a:ext cx="1152532" cy="9524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 Same Side Corner Rectangle 17"/>
          <p:cNvSpPr/>
          <p:nvPr/>
        </p:nvSpPr>
        <p:spPr>
          <a:xfrm>
            <a:off x="7215206" y="3071810"/>
            <a:ext cx="1357322" cy="1000132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Pure</a:t>
            </a:r>
          </a:p>
          <a:p>
            <a:pPr algn="ctr"/>
            <a:r>
              <a:rPr lang="en-IN" dirty="0"/>
              <a:t>H</a:t>
            </a:r>
            <a:r>
              <a:rPr lang="en-IN" baseline="-25000" dirty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56958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143932" cy="5715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002060"/>
                </a:solidFill>
                <a:latin typeface="Bookman Old Style"/>
                <a:ea typeface="+mj-ea"/>
                <a:cs typeface="Bookman Old Style"/>
              </a:rPr>
              <a:t>  </a:t>
            </a:r>
            <a:r>
              <a:rPr lang="en-US" dirty="0">
                <a:solidFill>
                  <a:srgbClr val="002060"/>
                </a:solidFill>
                <a:latin typeface="Bookman Old Style"/>
                <a:ea typeface="+mj-ea"/>
                <a:cs typeface="Bookman Old Style"/>
              </a:rPr>
              <a:t>Production of Hydrogen</a:t>
            </a:r>
          </a:p>
        </p:txBody>
      </p:sp>
      <p:sp>
        <p:nvSpPr>
          <p:cNvPr id="7" name="Rectangle 6"/>
          <p:cNvSpPr/>
          <p:nvPr/>
        </p:nvSpPr>
        <p:spPr>
          <a:xfrm>
            <a:off x="428596" y="966689"/>
            <a:ext cx="8286808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u="sng" dirty="0">
                <a:latin typeface="Times New Roman" pitchFamily="18" charset="0"/>
                <a:cs typeface="Times New Roman" pitchFamily="18" charset="0"/>
              </a:rPr>
              <a:t>Steam reforming of methane or hydrocarbon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iii) Removal of CO</a:t>
            </a:r>
            <a:r>
              <a:rPr lang="en-US" altLang="en-US" sz="24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Compression &amp; liquefaction of mixture (obtained from Water Gas Shift reaction) to separate Hydrogen  gas </a:t>
            </a:r>
          </a:p>
          <a:p>
            <a:pPr>
              <a:lnSpc>
                <a:spcPct val="150000"/>
              </a:lnSpc>
            </a:pP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The hydrogen gas obtained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from coal is less &amp; with impurities like H</a:t>
            </a:r>
            <a:r>
              <a:rPr lang="en-US" alt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S, SO</a:t>
            </a:r>
            <a:r>
              <a:rPr lang="en-US" alt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hence less preferred although cheap.</a:t>
            </a:r>
          </a:p>
          <a:p>
            <a:pPr>
              <a:lnSpc>
                <a:spcPct val="150000"/>
              </a:lnSpc>
            </a:pP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It can be also purified by scrubbing the mixture through aqueous alkali solution</a:t>
            </a:r>
          </a:p>
          <a:p>
            <a:pPr algn="ctr">
              <a:lnSpc>
                <a:spcPct val="150000"/>
              </a:lnSpc>
            </a:pPr>
            <a:r>
              <a:rPr lang="en-I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 algn="ctr">
              <a:lnSpc>
                <a:spcPct val="150000"/>
              </a:lnSpc>
            </a:pPr>
            <a:r>
              <a:rPr lang="en-I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By treating the mixture with micro porous Pt plate </a:t>
            </a:r>
          </a:p>
          <a:p>
            <a:pPr>
              <a:lnSpc>
                <a:spcPct val="150000"/>
              </a:lnSpc>
            </a:pPr>
            <a:endParaRPr lang="en-US" alt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alt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en-US" sz="2400" dirty="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56958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946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90"/>
                </a:solidFill>
                <a:latin typeface="Bookman Old Style"/>
                <a:cs typeface="Bookman Old Style"/>
              </a:rPr>
              <a:t>Storage of Hydrogen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3462"/>
            <a:ext cx="8229600" cy="6096000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2600" b="1" dirty="0">
                <a:latin typeface="Bookman Old Style"/>
                <a:cs typeface="Bookman Old Style"/>
              </a:rPr>
              <a:t>Difficulties: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Bookman Old Style"/>
                <a:cs typeface="Bookman Old Style"/>
              </a:rPr>
              <a:t>Decarburization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Bookman Old Style"/>
                <a:cs typeface="Bookman Old Style"/>
              </a:rPr>
              <a:t>Lightest gas (MW:2); Quantity stored less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Bookman Old Style"/>
                <a:cs typeface="Bookman Old Style"/>
              </a:rPr>
              <a:t>High cost of compression &amp; energy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Bookman Old Style"/>
                <a:cs typeface="Bookman Old Style"/>
              </a:rPr>
              <a:t>Very low Boiling Point -252.6</a:t>
            </a:r>
            <a:r>
              <a:rPr lang="en-US" sz="2400" baseline="30000" dirty="0">
                <a:latin typeface="Bookman Old Style"/>
                <a:cs typeface="Bookman Old Style"/>
              </a:rPr>
              <a:t>0</a:t>
            </a:r>
            <a:r>
              <a:rPr lang="en-US" sz="2400" dirty="0">
                <a:latin typeface="Bookman Old Style"/>
                <a:cs typeface="Bookman Old Style"/>
              </a:rPr>
              <a:t>C, difficult to liquefy; high cost of cooling &amp; insulation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Bookman Old Style"/>
                <a:cs typeface="Bookman Old Style"/>
              </a:rPr>
              <a:t>Very low Ignition Temp., highly inflammable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Bookman Old Style"/>
                <a:cs typeface="Bookman Old Style"/>
              </a:rPr>
              <a:t>Mixture of 2:1 H</a:t>
            </a:r>
            <a:r>
              <a:rPr lang="en-US" sz="2400" baseline="-25000" dirty="0">
                <a:latin typeface="Bookman Old Style"/>
                <a:cs typeface="Bookman Old Style"/>
              </a:rPr>
              <a:t>2-</a:t>
            </a:r>
            <a:r>
              <a:rPr lang="en-US" sz="2400" dirty="0">
                <a:latin typeface="Bookman Old Style"/>
                <a:cs typeface="Bookman Old Style"/>
              </a:rPr>
              <a:t>O</a:t>
            </a:r>
            <a:r>
              <a:rPr lang="en-US" sz="2400" baseline="-25000" dirty="0">
                <a:latin typeface="Bookman Old Style"/>
                <a:cs typeface="Bookman Old Style"/>
              </a:rPr>
              <a:t>2</a:t>
            </a:r>
            <a:r>
              <a:rPr lang="en-US" sz="2400" dirty="0">
                <a:latin typeface="Bookman Old Style"/>
                <a:cs typeface="Bookman Old Style"/>
              </a:rPr>
              <a:t> highly explosive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Bookman Old Style"/>
                <a:cs typeface="Bookman Old Style"/>
              </a:rPr>
              <a:t>Storage in hydrides requires longer duration &amp; Decomposition requires high Temp </a:t>
            </a:r>
          </a:p>
          <a:p>
            <a:pPr>
              <a:lnSpc>
                <a:spcPct val="140000"/>
              </a:lnSpc>
            </a:pPr>
            <a:endParaRPr lang="en-US" sz="2400" dirty="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1184740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7946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90"/>
                </a:solidFill>
                <a:latin typeface="Bookman Old Style"/>
                <a:cs typeface="Bookman Old Style"/>
              </a:rPr>
              <a:t>Storage of Hydrogen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222" y="993795"/>
            <a:ext cx="8429620" cy="5507039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2600" b="1" dirty="0">
                <a:latin typeface="Bookman Old Style"/>
                <a:cs typeface="Bookman Old Style"/>
              </a:rPr>
              <a:t>Physical Storage:</a:t>
            </a:r>
          </a:p>
          <a:p>
            <a:pPr>
              <a:lnSpc>
                <a:spcPct val="140000"/>
              </a:lnSpc>
              <a:buFont typeface="Arial"/>
              <a:buChar char="•"/>
            </a:pPr>
            <a:r>
              <a:rPr lang="en-US" sz="2400" dirty="0">
                <a:latin typeface="Bookman Old Style"/>
                <a:cs typeface="Bookman Old Style"/>
              </a:rPr>
              <a:t>Compression – Tanks &amp; cylinders at high pressure</a:t>
            </a:r>
          </a:p>
          <a:p>
            <a:pPr>
              <a:lnSpc>
                <a:spcPct val="140000"/>
              </a:lnSpc>
              <a:buFont typeface="Arial"/>
              <a:buChar char="•"/>
            </a:pPr>
            <a:r>
              <a:rPr lang="en-US" sz="2400" dirty="0">
                <a:latin typeface="Bookman Old Style"/>
                <a:cs typeface="Bookman Old Style"/>
              </a:rPr>
              <a:t>Liquefaction – Cryogenic storage</a:t>
            </a:r>
          </a:p>
          <a:p>
            <a:pPr>
              <a:lnSpc>
                <a:spcPct val="140000"/>
              </a:lnSpc>
              <a:buFont typeface="Arial"/>
              <a:buChar char="•"/>
            </a:pPr>
            <a:r>
              <a:rPr lang="en-US" sz="2400" dirty="0">
                <a:latin typeface="Bookman Old Style"/>
                <a:cs typeface="Bookman Old Style"/>
              </a:rPr>
              <a:t>Adsorption on Carbon </a:t>
            </a:r>
            <a:r>
              <a:rPr lang="en-US" sz="2400" dirty="0" err="1">
                <a:latin typeface="Bookman Old Style"/>
                <a:cs typeface="Bookman Old Style"/>
              </a:rPr>
              <a:t>nanomaterials</a:t>
            </a:r>
            <a:r>
              <a:rPr lang="en-US" sz="2400" dirty="0">
                <a:latin typeface="Bookman Old Style"/>
                <a:cs typeface="Bookman Old Style"/>
              </a:rPr>
              <a:t> – small size, </a:t>
            </a:r>
          </a:p>
          <a:p>
            <a:pPr marL="265113" indent="4763">
              <a:lnSpc>
                <a:spcPct val="140000"/>
              </a:lnSpc>
              <a:buNone/>
            </a:pPr>
            <a:r>
              <a:rPr lang="en-US" sz="2400" dirty="0">
                <a:latin typeface="Bookman Old Style"/>
                <a:cs typeface="Bookman Old Style"/>
              </a:rPr>
              <a:t>porous structure(pores of molecular dimension), low density, high surface area</a:t>
            </a:r>
          </a:p>
          <a:p>
            <a:pPr>
              <a:lnSpc>
                <a:spcPct val="140000"/>
              </a:lnSpc>
              <a:buFont typeface="Arial"/>
              <a:buChar char="•"/>
            </a:pPr>
            <a:r>
              <a:rPr lang="en-US" sz="2400" dirty="0">
                <a:latin typeface="Bookman Old Style"/>
                <a:cs typeface="Bookman Old Style"/>
              </a:rPr>
              <a:t>Metal Organic framework (MOF) – crystalline, porous, inorganic-organic hybrid materials</a:t>
            </a:r>
          </a:p>
          <a:p>
            <a:pPr>
              <a:lnSpc>
                <a:spcPct val="140000"/>
              </a:lnSpc>
              <a:buFont typeface="Arial"/>
              <a:buChar char="•"/>
            </a:pPr>
            <a:r>
              <a:rPr lang="en-IN" sz="2400" dirty="0">
                <a:latin typeface="Bookman Old Style"/>
                <a:cs typeface="Bookman Old Style"/>
              </a:rPr>
              <a:t>Underground storage</a:t>
            </a:r>
            <a:endParaRPr lang="en-US" sz="2400" dirty="0">
              <a:latin typeface="Bookman Old Style"/>
              <a:cs typeface="Bookman Old Style"/>
            </a:endParaRPr>
          </a:p>
          <a:p>
            <a:pPr>
              <a:lnSpc>
                <a:spcPct val="140000"/>
              </a:lnSpc>
              <a:buFont typeface="Arial"/>
              <a:buChar char="•"/>
            </a:pPr>
            <a:endParaRPr lang="en-US" sz="2400" b="1" dirty="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4174462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44130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rgbClr val="000090"/>
                </a:solidFill>
                <a:latin typeface="Bookman Old Style"/>
                <a:cs typeface="Bookman Old Style"/>
              </a:rPr>
              <a:t>Applications of hydrogen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32152"/>
            <a:ext cx="8382000" cy="5592763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lnSpc>
                <a:spcPct val="140000"/>
              </a:lnSpc>
              <a:spcAft>
                <a:spcPts val="0"/>
              </a:spcAft>
              <a:buAutoNum type="arabicParenR"/>
              <a:defRPr/>
            </a:pPr>
            <a:r>
              <a:rPr lang="en-US" sz="2400" dirty="0">
                <a:latin typeface="Bookman Old Style"/>
                <a:cs typeface="Bookman Old Style"/>
              </a:rPr>
              <a:t>As a fuel in Internal combustion engine of vehicles</a:t>
            </a:r>
          </a:p>
          <a:p>
            <a:pPr marL="514350" indent="-514350" eaLnBrk="1" fontAlgn="auto" hangingPunct="1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AutoNum type="arabicParenR"/>
              <a:defRPr/>
            </a:pPr>
            <a:r>
              <a:rPr lang="en-US" sz="2400" dirty="0">
                <a:latin typeface="Bookman Old Style"/>
                <a:cs typeface="Bookman Old Style"/>
              </a:rPr>
              <a:t>For preparation of ammonia (Haber’s process)</a:t>
            </a:r>
          </a:p>
          <a:p>
            <a:pPr marL="514350" indent="-514350" eaLnBrk="1" fontAlgn="auto" hangingPunct="1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AutoNum type="arabicParenR"/>
              <a:defRPr/>
            </a:pPr>
            <a:r>
              <a:rPr lang="en-US" sz="2400" dirty="0">
                <a:latin typeface="Bookman Old Style"/>
                <a:cs typeface="Bookman Old Style"/>
              </a:rPr>
              <a:t>As a Rocket propellant</a:t>
            </a:r>
          </a:p>
          <a:p>
            <a:pPr marL="514350" indent="-514350" eaLnBrk="1" fontAlgn="auto" hangingPunct="1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Bookman Old Style"/>
                <a:cs typeface="Bookman Old Style"/>
              </a:rPr>
              <a:t>4) As a fuel for fuel cells</a:t>
            </a:r>
          </a:p>
          <a:p>
            <a:pPr marL="514350" indent="-514350" eaLnBrk="1" fontAlgn="auto" hangingPunct="1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Bookman Old Style"/>
                <a:cs typeface="Bookman Old Style"/>
              </a:rPr>
              <a:t>5) Used in industries: </a:t>
            </a:r>
          </a:p>
          <a:p>
            <a:pPr marL="514350" indent="-514350" eaLnBrk="1" fontAlgn="auto" hangingPunct="1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Bookman Old Style"/>
                <a:cs typeface="Bookman Old Style"/>
              </a:rPr>
              <a:t>	annealing of metal, </a:t>
            </a:r>
          </a:p>
          <a:p>
            <a:pPr marL="514350" indent="-514350" eaLnBrk="1" fontAlgn="auto" hangingPunct="1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Bookman Old Style"/>
                <a:cs typeface="Bookman Old Style"/>
              </a:rPr>
              <a:t>	cutting metals, </a:t>
            </a:r>
          </a:p>
          <a:p>
            <a:pPr marL="514350" indent="-514350" eaLnBrk="1" fontAlgn="auto" hangingPunct="1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Bookman Old Style"/>
                <a:cs typeface="Bookman Old Style"/>
              </a:rPr>
              <a:t>	oxy-hydrogen flame for fabrication</a:t>
            </a:r>
          </a:p>
          <a:p>
            <a:pPr marL="514350" indent="-514350" eaLnBrk="1" fontAlgn="auto" hangingPunct="1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417865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143932" cy="5715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002060"/>
                </a:solidFill>
                <a:latin typeface="Bookman Old Style"/>
                <a:ea typeface="+mj-ea"/>
                <a:cs typeface="Bookman Old Style"/>
              </a:rPr>
              <a:t>  </a:t>
            </a:r>
            <a:r>
              <a:rPr lang="en-US" dirty="0">
                <a:solidFill>
                  <a:srgbClr val="002060"/>
                </a:solidFill>
                <a:latin typeface="Bookman Old Style"/>
                <a:ea typeface="+mj-ea"/>
                <a:cs typeface="Bookman Old Style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Bookman Old Style"/>
                <a:ea typeface="+mj-ea"/>
                <a:cs typeface="Bookman Old Style"/>
              </a:rPr>
              <a:t>ntroduction</a:t>
            </a:r>
            <a:endParaRPr lang="en-US" dirty="0">
              <a:solidFill>
                <a:srgbClr val="002060"/>
              </a:solidFill>
              <a:latin typeface="Bookman Old Style"/>
              <a:ea typeface="+mj-ea"/>
              <a:cs typeface="Bookman Old Styl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7158" y="857232"/>
            <a:ext cx="8501122" cy="5610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4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fuels we are using now a days  are obtained from petroleum, which is a nonrenewable feed stock.</a:t>
            </a:r>
          </a:p>
          <a:p>
            <a:pPr marL="361950" indent="-361950">
              <a:lnSpc>
                <a:spcPct val="140000"/>
              </a:lnSpc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products of combustion are polluting in nature and are not environment friendly.</a:t>
            </a:r>
          </a:p>
          <a:p>
            <a:pPr marL="361950" indent="-361950">
              <a:lnSpc>
                <a:spcPct val="140000"/>
              </a:lnSpc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Hence there is need to search a fuel that can be obtained from renewable feedstock and greener in nature.</a:t>
            </a:r>
          </a:p>
          <a:p>
            <a:pPr marL="361950" indent="-361950">
              <a:lnSpc>
                <a:spcPct val="140000"/>
              </a:lnSpc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Hydrogen gas seems to the most promising entity in current scenario.</a:t>
            </a:r>
          </a:p>
          <a:p>
            <a:pPr marL="361950" indent="-361950">
              <a:lnSpc>
                <a:spcPct val="140000"/>
              </a:lnSpc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 can be made available from renewable feedstock (water).</a:t>
            </a:r>
          </a:p>
          <a:p>
            <a:pPr marL="361950" indent="-361950">
              <a:lnSpc>
                <a:spcPct val="140000"/>
              </a:lnSpc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combustion product is water hence greener in nature.</a:t>
            </a:r>
          </a:p>
          <a:p>
            <a:pPr>
              <a:lnSpc>
                <a:spcPct val="140000"/>
              </a:lnSpc>
              <a:buFont typeface="Courier New" charset="0"/>
              <a:buChar char="o"/>
            </a:pPr>
            <a:endParaRPr lang="en-US" dirty="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56958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143932" cy="5715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002060"/>
                </a:solidFill>
                <a:latin typeface="Bookman Old Style"/>
                <a:ea typeface="+mj-ea"/>
                <a:cs typeface="Bookman Old Style"/>
              </a:rPr>
              <a:t>  </a:t>
            </a:r>
            <a:r>
              <a:rPr lang="en-US" dirty="0">
                <a:solidFill>
                  <a:srgbClr val="002060"/>
                </a:solidFill>
                <a:latin typeface="Bookman Old Style"/>
                <a:ea typeface="+mj-ea"/>
                <a:cs typeface="Bookman Old Style"/>
              </a:rPr>
              <a:t>I</a:t>
            </a:r>
            <a:r>
              <a:rPr lang="en-US" b="1" dirty="0">
                <a:solidFill>
                  <a:srgbClr val="002060"/>
                </a:solidFill>
                <a:latin typeface="Bookman Old Style"/>
                <a:ea typeface="+mj-ea"/>
                <a:cs typeface="Bookman Old Style"/>
              </a:rPr>
              <a:t>ntroduction</a:t>
            </a:r>
            <a:endParaRPr lang="en-US" dirty="0">
              <a:solidFill>
                <a:srgbClr val="002060"/>
              </a:solidFill>
              <a:latin typeface="Bookman Old Style"/>
              <a:ea typeface="+mj-ea"/>
              <a:cs typeface="Bookman Old Styl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472" y="857232"/>
            <a:ext cx="8143932" cy="313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 is non toxic and clean</a:t>
            </a:r>
          </a:p>
          <a:p>
            <a:pPr marL="361950" indent="-361950"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has high calorific value</a:t>
            </a:r>
          </a:p>
          <a:p>
            <a:pPr marL="361950" indent="-361950"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as a rocket fuel</a:t>
            </a:r>
          </a:p>
          <a:p>
            <a:pPr marL="361950" indent="-361950"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be used as a fuel for vehicles</a:t>
            </a:r>
          </a:p>
          <a:p>
            <a:pPr marL="361950" indent="-361950"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fuel cell, directly Hydrogen gas or by using CH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OH as H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carrier which avoids the need  to store H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under pressure.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8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143932" cy="5715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002060"/>
                </a:solidFill>
                <a:latin typeface="Bookman Old Style"/>
                <a:ea typeface="+mj-ea"/>
                <a:cs typeface="Bookman Old Style"/>
              </a:rPr>
              <a:t>  </a:t>
            </a:r>
            <a:r>
              <a:rPr lang="en-US" dirty="0">
                <a:solidFill>
                  <a:srgbClr val="002060"/>
                </a:solidFill>
                <a:latin typeface="Bookman Old Style"/>
                <a:ea typeface="+mj-ea"/>
                <a:cs typeface="Bookman Old Style"/>
              </a:rPr>
              <a:t>Properties of Hydrogen</a:t>
            </a:r>
          </a:p>
        </p:txBody>
      </p:sp>
      <p:sp>
        <p:nvSpPr>
          <p:cNvPr id="4" name="Rectangle 3"/>
          <p:cNvSpPr/>
          <p:nvPr/>
        </p:nvSpPr>
        <p:spPr>
          <a:xfrm>
            <a:off x="357158" y="1000108"/>
            <a:ext cx="84296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Colorless, odorless and insoluble in water.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Diatomic molecule in which two H atoms are joined by strong covalent bond with bond energy 435.9 KJ/mole.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Density is 0.08987 gm/cc at 0° C and 1 atm. pressure, it is 14 times lighter than air.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burns in air forming water and liberates a large amount of energy, this reaction is often explosive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reacts with halogen, many metals.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Clean source of energy hence it can replace coal and oil as major source of energy in future</a:t>
            </a:r>
          </a:p>
        </p:txBody>
      </p:sp>
    </p:spTree>
    <p:extLst>
      <p:ext uri="{BB962C8B-B14F-4D97-AF65-F5344CB8AC3E}">
        <p14:creationId xmlns:p14="http://schemas.microsoft.com/office/powerpoint/2010/main" val="56958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143932" cy="5715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002060"/>
                </a:solidFill>
                <a:latin typeface="Bookman Old Style"/>
                <a:ea typeface="+mj-ea"/>
                <a:cs typeface="Bookman Old Style"/>
              </a:rPr>
              <a:t>  </a:t>
            </a:r>
            <a:r>
              <a:rPr lang="en-US" dirty="0">
                <a:solidFill>
                  <a:srgbClr val="002060"/>
                </a:solidFill>
                <a:latin typeface="Bookman Old Style"/>
                <a:ea typeface="+mj-ea"/>
                <a:cs typeface="Bookman Old Style"/>
              </a:rPr>
              <a:t>Production of Hydrogen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1000108"/>
            <a:ext cx="82868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Several methods have been reported for the synthesis of hydrogen gas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e.g. 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team reforming of hydrocarbon or coal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 Electrolysis of water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Water splitting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Photolysis of water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using coordination catalyst etc.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Out of all these methods steam reforming of hydrocarbon or steam reforming of coal are the industrially used methods.</a:t>
            </a:r>
          </a:p>
          <a:p>
            <a:pPr algn="just">
              <a:lnSpc>
                <a:spcPct val="150000"/>
              </a:lnSpc>
            </a:pPr>
            <a:r>
              <a:rPr lang="en-IN" sz="2400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Steam reforming is a process in which hydrocarbon or coal is treated with super heated steam in presence of catalyst to produce hydrogen gas and oxide of carbon.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58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143932" cy="5715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002060"/>
                </a:solidFill>
                <a:latin typeface="Bookman Old Style"/>
                <a:ea typeface="+mj-ea"/>
                <a:cs typeface="Bookman Old Style"/>
              </a:rPr>
              <a:t>  </a:t>
            </a:r>
            <a:r>
              <a:rPr lang="en-US" dirty="0">
                <a:solidFill>
                  <a:srgbClr val="002060"/>
                </a:solidFill>
                <a:latin typeface="Bookman Old Style"/>
                <a:ea typeface="+mj-ea"/>
                <a:cs typeface="Bookman Old Style"/>
              </a:rPr>
              <a:t>Production of Hydrogen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1000108"/>
            <a:ext cx="8286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u="sng" dirty="0">
                <a:latin typeface="Times New Roman" pitchFamily="18" charset="0"/>
                <a:cs typeface="Times New Roman" pitchFamily="18" charset="0"/>
              </a:rPr>
              <a:t>Steam reforming of methane or hydrocarbon</a:t>
            </a:r>
          </a:p>
          <a:p>
            <a:pPr algn="just">
              <a:lnSpc>
                <a:spcPct val="150000"/>
              </a:lnSpc>
            </a:pPr>
            <a:r>
              <a:rPr lang="en-IN" sz="2400" u="sng" dirty="0">
                <a:latin typeface="Times New Roman" pitchFamily="18" charset="0"/>
                <a:cs typeface="Times New Roman" pitchFamily="18" charset="0"/>
              </a:rPr>
              <a:t>The process of steam reforming involves three steps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1) Steam reforming 2) Shift reaction and 3) Removal of CO</a:t>
            </a:r>
            <a:r>
              <a:rPr lang="en-IN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just"/>
            <a:endParaRPr lang="en-IN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57290" y="3500438"/>
            <a:ext cx="1143008" cy="1588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1679555" y="4178305"/>
            <a:ext cx="500066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 Same Side Corner Rectangle 12"/>
          <p:cNvSpPr/>
          <p:nvPr/>
        </p:nvSpPr>
        <p:spPr>
          <a:xfrm>
            <a:off x="1404915" y="4500570"/>
            <a:ext cx="1038232" cy="71438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Steam</a:t>
            </a:r>
            <a:endParaRPr lang="en-US" dirty="0"/>
          </a:p>
        </p:txBody>
      </p:sp>
      <p:sp>
        <p:nvSpPr>
          <p:cNvPr id="14" name="Round Same Side Corner Rectangle 13"/>
          <p:cNvSpPr/>
          <p:nvPr/>
        </p:nvSpPr>
        <p:spPr>
          <a:xfrm>
            <a:off x="2552686" y="3071810"/>
            <a:ext cx="1500198" cy="92869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Steam Reforming</a:t>
            </a:r>
          </a:p>
          <a:p>
            <a:pPr algn="ctr"/>
            <a:r>
              <a:rPr lang="en-IN" dirty="0"/>
              <a:t>800 </a:t>
            </a:r>
            <a:r>
              <a:rPr lang="en-IN" baseline="30000" dirty="0"/>
              <a:t>0</a:t>
            </a:r>
            <a:r>
              <a:rPr lang="en-IN" dirty="0"/>
              <a:t>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57290" y="2786058"/>
            <a:ext cx="1143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FeO</a:t>
            </a:r>
            <a:r>
              <a:rPr lang="en-IN" dirty="0"/>
              <a:t> catalyst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1 </a:t>
            </a:r>
            <a:r>
              <a:rPr lang="en-IN" dirty="0" err="1"/>
              <a:t>atm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16" name="Round Same Side Corner Rectangle 15"/>
          <p:cNvSpPr/>
          <p:nvPr/>
        </p:nvSpPr>
        <p:spPr>
          <a:xfrm>
            <a:off x="4791077" y="3071810"/>
            <a:ext cx="1143008" cy="85725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</a:t>
            </a:r>
            <a:r>
              <a:rPr lang="en-IN" baseline="-25000" dirty="0"/>
              <a:t>2</a:t>
            </a:r>
            <a:r>
              <a:rPr lang="en-IN" dirty="0"/>
              <a:t>+ CO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086222" y="3500438"/>
            <a:ext cx="642942" cy="1588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6394463" y="4678371"/>
            <a:ext cx="500066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00760" y="2782669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Shift reaction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00760" y="3571876"/>
            <a:ext cx="114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Ni/</a:t>
            </a:r>
            <a:r>
              <a:rPr lang="en-IN" dirty="0" err="1"/>
              <a:t>FeO</a:t>
            </a:r>
            <a:r>
              <a:rPr lang="en-IN" dirty="0"/>
              <a:t> catalyst</a:t>
            </a:r>
          </a:p>
          <a:p>
            <a:pPr algn="ctr"/>
            <a:r>
              <a:rPr lang="en-IN" dirty="0"/>
              <a:t>370 </a:t>
            </a:r>
            <a:r>
              <a:rPr lang="en-IN" baseline="30000" dirty="0"/>
              <a:t>0</a:t>
            </a:r>
            <a:r>
              <a:rPr lang="en-IN" dirty="0"/>
              <a:t>C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967422" y="3500438"/>
            <a:ext cx="1276360" cy="9524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 Same Side Corner Rectangle 31"/>
          <p:cNvSpPr/>
          <p:nvPr/>
        </p:nvSpPr>
        <p:spPr>
          <a:xfrm>
            <a:off x="6134111" y="4929198"/>
            <a:ext cx="1038232" cy="71438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Steam</a:t>
            </a:r>
            <a:endParaRPr lang="en-US" dirty="0"/>
          </a:p>
        </p:txBody>
      </p:sp>
      <p:sp>
        <p:nvSpPr>
          <p:cNvPr id="34" name="Round Same Side Corner Rectangle 33"/>
          <p:cNvSpPr/>
          <p:nvPr/>
        </p:nvSpPr>
        <p:spPr>
          <a:xfrm>
            <a:off x="7286644" y="3071810"/>
            <a:ext cx="1357322" cy="85725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</a:t>
            </a:r>
            <a:r>
              <a:rPr lang="en-IN" baseline="-25000" dirty="0"/>
              <a:t>2</a:t>
            </a:r>
            <a:r>
              <a:rPr lang="en-IN" dirty="0"/>
              <a:t>+ CO</a:t>
            </a:r>
            <a:r>
              <a:rPr lang="en-IN" baseline="-25000" dirty="0"/>
              <a:t>2</a:t>
            </a:r>
            <a:endParaRPr lang="en-US" baseline="-25000" dirty="0"/>
          </a:p>
        </p:txBody>
      </p:sp>
      <p:sp>
        <p:nvSpPr>
          <p:cNvPr id="7" name="Round Same Side Corner Rectangle 6"/>
          <p:cNvSpPr/>
          <p:nvPr/>
        </p:nvSpPr>
        <p:spPr>
          <a:xfrm>
            <a:off x="428596" y="3071810"/>
            <a:ext cx="1000132" cy="85725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8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 animBg="1"/>
      <p:bldP spid="26" grpId="0"/>
      <p:bldP spid="27" grpId="0"/>
      <p:bldP spid="32" grpId="0" animBg="1"/>
      <p:bldP spid="3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143932" cy="5715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002060"/>
                </a:solidFill>
                <a:latin typeface="Bookman Old Style"/>
                <a:ea typeface="+mj-ea"/>
                <a:cs typeface="Bookman Old Style"/>
              </a:rPr>
              <a:t>  </a:t>
            </a:r>
            <a:r>
              <a:rPr lang="en-US" dirty="0">
                <a:solidFill>
                  <a:srgbClr val="002060"/>
                </a:solidFill>
                <a:latin typeface="Bookman Old Style"/>
                <a:ea typeface="+mj-ea"/>
                <a:cs typeface="Bookman Old Style"/>
              </a:rPr>
              <a:t>Production of Hydrogen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1000108"/>
            <a:ext cx="8286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u="sng" dirty="0">
                <a:latin typeface="Times New Roman" pitchFamily="18" charset="0"/>
                <a:cs typeface="Times New Roman" pitchFamily="18" charset="0"/>
              </a:rPr>
              <a:t>Steam reforming of methane or hydrocarbon</a:t>
            </a:r>
          </a:p>
          <a:p>
            <a:pPr algn="just">
              <a:lnSpc>
                <a:spcPct val="150000"/>
              </a:lnSpc>
            </a:pPr>
            <a:r>
              <a:rPr lang="en-IN" sz="2400" u="sng" dirty="0">
                <a:latin typeface="Times New Roman" pitchFamily="18" charset="0"/>
                <a:cs typeface="Times New Roman" pitchFamily="18" charset="0"/>
              </a:rPr>
              <a:t>The process of steam reforming involves three steps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1) Steam reforming 2) shift reaction and 3) removal of CO</a:t>
            </a:r>
            <a:r>
              <a:rPr lang="en-IN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just"/>
            <a:endParaRPr lang="en-IN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>
            <a:off x="500034" y="3143248"/>
            <a:ext cx="1357322" cy="85725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</a:t>
            </a:r>
            <a:r>
              <a:rPr lang="en-IN" baseline="-25000" dirty="0"/>
              <a:t>2</a:t>
            </a:r>
            <a:r>
              <a:rPr lang="en-IN" dirty="0"/>
              <a:t>+ CO</a:t>
            </a:r>
            <a:r>
              <a:rPr lang="en-IN" baseline="-25000" dirty="0"/>
              <a:t>2</a:t>
            </a:r>
            <a:endParaRPr lang="en-US" baseline="-25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43082" y="3557587"/>
            <a:ext cx="2414604" cy="14289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14546" y="2857496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Compression and cooling</a:t>
            </a:r>
            <a:endParaRPr lang="en-US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786058"/>
            <a:ext cx="1409700" cy="15049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4714876" y="385762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</a:t>
            </a:r>
            <a:r>
              <a:rPr lang="en-IN" baseline="-25000" dirty="0"/>
              <a:t>2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4786314" y="284535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</a:t>
            </a:r>
            <a:r>
              <a:rPr lang="en-IN" baseline="-25000" dirty="0"/>
              <a:t>2</a:t>
            </a:r>
            <a:endParaRPr lang="en-US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929322" y="3562351"/>
            <a:ext cx="1152532" cy="9524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 Same Side Corner Rectangle 17"/>
          <p:cNvSpPr/>
          <p:nvPr/>
        </p:nvSpPr>
        <p:spPr>
          <a:xfrm>
            <a:off x="7215206" y="3071810"/>
            <a:ext cx="1357322" cy="1000132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95-98% pure</a:t>
            </a:r>
          </a:p>
          <a:p>
            <a:pPr algn="ctr"/>
            <a:r>
              <a:rPr lang="en-IN" dirty="0"/>
              <a:t>H</a:t>
            </a:r>
            <a:r>
              <a:rPr lang="en-IN" baseline="-25000" dirty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56958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143932" cy="5715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002060"/>
                </a:solidFill>
                <a:latin typeface="Bookman Old Style"/>
                <a:ea typeface="+mj-ea"/>
                <a:cs typeface="Bookman Old Style"/>
              </a:rPr>
              <a:t>  </a:t>
            </a:r>
            <a:r>
              <a:rPr lang="en-US" dirty="0">
                <a:solidFill>
                  <a:srgbClr val="002060"/>
                </a:solidFill>
                <a:latin typeface="Bookman Old Style"/>
                <a:ea typeface="+mj-ea"/>
                <a:cs typeface="Bookman Old Style"/>
              </a:rPr>
              <a:t>Production of Hydrogen</a:t>
            </a:r>
          </a:p>
        </p:txBody>
      </p:sp>
      <p:sp>
        <p:nvSpPr>
          <p:cNvPr id="7" name="Rectangle 6"/>
          <p:cNvSpPr/>
          <p:nvPr/>
        </p:nvSpPr>
        <p:spPr>
          <a:xfrm>
            <a:off x="428596" y="966689"/>
            <a:ext cx="8286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u="sng" dirty="0">
                <a:latin typeface="Times New Roman" pitchFamily="18" charset="0"/>
                <a:cs typeface="Times New Roman" pitchFamily="18" charset="0"/>
              </a:rPr>
              <a:t>Steam reforming of methane or hydrocarbon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iii) Removal of CO</a:t>
            </a:r>
            <a:r>
              <a:rPr lang="en-US" altLang="en-US" sz="24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Compression &amp; liquefaction of mixture (obtained from Water Gas Shift reaction) to separate Hydrogen  gas </a:t>
            </a:r>
          </a:p>
          <a:p>
            <a:pPr>
              <a:lnSpc>
                <a:spcPct val="150000"/>
              </a:lnSpc>
            </a:pP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The hydrogen gas obtained here is 95-98% pure.</a:t>
            </a:r>
          </a:p>
          <a:p>
            <a:pPr>
              <a:lnSpc>
                <a:spcPct val="150000"/>
              </a:lnSpc>
            </a:pP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Steam reforming of methane is the preferred process for production of hydrogen</a:t>
            </a:r>
          </a:p>
          <a:p>
            <a:pPr>
              <a:lnSpc>
                <a:spcPct val="150000"/>
              </a:lnSpc>
            </a:pPr>
            <a:endParaRPr lang="en-US" altLang="en-US" sz="2400" dirty="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56958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143932" cy="5715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002060"/>
                </a:solidFill>
                <a:latin typeface="Bookman Old Style"/>
                <a:ea typeface="+mj-ea"/>
                <a:cs typeface="Bookman Old Style"/>
              </a:rPr>
              <a:t>  </a:t>
            </a:r>
            <a:r>
              <a:rPr lang="en-US" dirty="0">
                <a:solidFill>
                  <a:srgbClr val="002060"/>
                </a:solidFill>
                <a:latin typeface="Bookman Old Style"/>
                <a:ea typeface="+mj-ea"/>
                <a:cs typeface="Bookman Old Style"/>
              </a:rPr>
              <a:t>Production of Hydrogen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1000108"/>
            <a:ext cx="8286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u="sng" dirty="0">
                <a:latin typeface="Times New Roman" pitchFamily="18" charset="0"/>
                <a:cs typeface="Times New Roman" pitchFamily="18" charset="0"/>
              </a:rPr>
              <a:t>Steam reforming of coke/coal</a:t>
            </a:r>
          </a:p>
          <a:p>
            <a:pPr algn="just">
              <a:lnSpc>
                <a:spcPct val="150000"/>
              </a:lnSpc>
            </a:pPr>
            <a:r>
              <a:rPr lang="en-IN" sz="2400" u="sng" dirty="0">
                <a:latin typeface="Times New Roman" pitchFamily="18" charset="0"/>
                <a:cs typeface="Times New Roman" pitchFamily="18" charset="0"/>
              </a:rPr>
              <a:t>The process of steam reforming involves three steps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1) Steam reforming 2) Shift reaction and 3) Removal of CO</a:t>
            </a:r>
            <a:r>
              <a:rPr lang="en-IN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just"/>
            <a:endParaRPr lang="en-IN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57290" y="3500438"/>
            <a:ext cx="1143008" cy="1588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1679555" y="4178305"/>
            <a:ext cx="500066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 Same Side Corner Rectangle 12"/>
          <p:cNvSpPr/>
          <p:nvPr/>
        </p:nvSpPr>
        <p:spPr>
          <a:xfrm>
            <a:off x="1404915" y="4500570"/>
            <a:ext cx="1038232" cy="71438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Steam</a:t>
            </a:r>
            <a:endParaRPr lang="en-US" dirty="0"/>
          </a:p>
        </p:txBody>
      </p:sp>
      <p:sp>
        <p:nvSpPr>
          <p:cNvPr id="14" name="Round Same Side Corner Rectangle 13"/>
          <p:cNvSpPr/>
          <p:nvPr/>
        </p:nvSpPr>
        <p:spPr>
          <a:xfrm>
            <a:off x="2552686" y="3071810"/>
            <a:ext cx="1500198" cy="92869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Steam Reforming</a:t>
            </a:r>
          </a:p>
          <a:p>
            <a:pPr algn="ctr"/>
            <a:r>
              <a:rPr lang="en-IN" dirty="0"/>
              <a:t>1000 </a:t>
            </a:r>
            <a:r>
              <a:rPr lang="en-IN" baseline="30000" dirty="0"/>
              <a:t>0</a:t>
            </a:r>
            <a:r>
              <a:rPr lang="en-IN" dirty="0"/>
              <a:t>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57290" y="2786058"/>
            <a:ext cx="1143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Ni/</a:t>
            </a:r>
            <a:r>
              <a:rPr lang="en-IN" dirty="0" err="1"/>
              <a:t>FeO</a:t>
            </a:r>
            <a:r>
              <a:rPr lang="en-IN" dirty="0"/>
              <a:t> catalyst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1 </a:t>
            </a:r>
            <a:r>
              <a:rPr lang="en-IN" dirty="0" err="1"/>
              <a:t>atm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16" name="Round Same Side Corner Rectangle 15"/>
          <p:cNvSpPr/>
          <p:nvPr/>
        </p:nvSpPr>
        <p:spPr>
          <a:xfrm>
            <a:off x="4791077" y="3071810"/>
            <a:ext cx="1143008" cy="85725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</a:t>
            </a:r>
            <a:r>
              <a:rPr lang="en-IN" baseline="-25000" dirty="0"/>
              <a:t>2</a:t>
            </a:r>
            <a:r>
              <a:rPr lang="en-IN" dirty="0"/>
              <a:t>+ CO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086222" y="3500438"/>
            <a:ext cx="642942" cy="1588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6394463" y="4678371"/>
            <a:ext cx="500066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00760" y="2782669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Shift reaction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00760" y="3571876"/>
            <a:ext cx="114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FeO</a:t>
            </a:r>
            <a:r>
              <a:rPr lang="en-IN" dirty="0"/>
              <a:t> catalyst</a:t>
            </a:r>
          </a:p>
          <a:p>
            <a:pPr algn="ctr"/>
            <a:r>
              <a:rPr lang="en-IN" dirty="0"/>
              <a:t>370 </a:t>
            </a:r>
            <a:r>
              <a:rPr lang="en-IN" baseline="30000" dirty="0"/>
              <a:t>0</a:t>
            </a:r>
            <a:r>
              <a:rPr lang="en-IN" dirty="0"/>
              <a:t>C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967422" y="3500438"/>
            <a:ext cx="1276360" cy="9524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 Same Side Corner Rectangle 31"/>
          <p:cNvSpPr/>
          <p:nvPr/>
        </p:nvSpPr>
        <p:spPr>
          <a:xfrm>
            <a:off x="6134111" y="4929198"/>
            <a:ext cx="1038232" cy="71438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Steam</a:t>
            </a:r>
            <a:endParaRPr lang="en-US" dirty="0"/>
          </a:p>
        </p:txBody>
      </p:sp>
      <p:sp>
        <p:nvSpPr>
          <p:cNvPr id="34" name="Round Same Side Corner Rectangle 33"/>
          <p:cNvSpPr/>
          <p:nvPr/>
        </p:nvSpPr>
        <p:spPr>
          <a:xfrm>
            <a:off x="7286644" y="3071810"/>
            <a:ext cx="1357322" cy="85725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</a:t>
            </a:r>
            <a:r>
              <a:rPr lang="en-IN" baseline="-25000" dirty="0"/>
              <a:t>2</a:t>
            </a:r>
            <a:r>
              <a:rPr lang="en-IN" dirty="0"/>
              <a:t>+ CO</a:t>
            </a:r>
            <a:r>
              <a:rPr lang="en-IN" baseline="-25000" dirty="0"/>
              <a:t>2</a:t>
            </a:r>
            <a:endParaRPr lang="en-US" baseline="-25000" dirty="0"/>
          </a:p>
        </p:txBody>
      </p:sp>
      <p:sp>
        <p:nvSpPr>
          <p:cNvPr id="7" name="Round Same Side Corner Rectangle 6"/>
          <p:cNvSpPr/>
          <p:nvPr/>
        </p:nvSpPr>
        <p:spPr>
          <a:xfrm>
            <a:off x="428596" y="3071810"/>
            <a:ext cx="1000132" cy="85725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8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 animBg="1"/>
      <p:bldP spid="26" grpId="0"/>
      <p:bldP spid="27" grpId="0"/>
      <p:bldP spid="32" grpId="0" animBg="1"/>
      <p:bldP spid="34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1024</TotalTime>
  <Words>874</Words>
  <Application>Microsoft Office PowerPoint</Application>
  <PresentationFormat>On-screen Show (4:3)</PresentationFormat>
  <Paragraphs>134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Bookman Old Style</vt:lpstr>
      <vt:lpstr>Calibri</vt:lpstr>
      <vt:lpstr>Courier New</vt:lpstr>
      <vt:lpstr>Times New Roman</vt:lpstr>
      <vt:lpstr>Verdana</vt:lpstr>
      <vt:lpstr>Wingdings</vt:lpstr>
      <vt:lpstr>Wingdings 2</vt:lpstr>
      <vt:lpstr>Aspect</vt:lpstr>
      <vt:lpstr>Unit IV: Fuel Topic: Hydrogen as a future fuel</vt:lpstr>
      <vt:lpstr>  Introduction</vt:lpstr>
      <vt:lpstr>  Introduction</vt:lpstr>
      <vt:lpstr>  Properties of Hydrogen</vt:lpstr>
      <vt:lpstr>  Production of Hydrogen</vt:lpstr>
      <vt:lpstr>  Production of Hydrogen</vt:lpstr>
      <vt:lpstr>  Production of Hydrogen</vt:lpstr>
      <vt:lpstr>  Production of Hydrogen</vt:lpstr>
      <vt:lpstr>  Production of Hydrogen</vt:lpstr>
      <vt:lpstr>  Production of Hydrogen</vt:lpstr>
      <vt:lpstr>  Production of Hydrogen</vt:lpstr>
      <vt:lpstr>Storage of Hydrogen</vt:lpstr>
      <vt:lpstr>Storage of Hydrogen</vt:lpstr>
      <vt:lpstr>Applications of hydrogen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Chemistry Unit IV: Fuel Topic:</dc:title>
  <dc:creator>Windows User</dc:creator>
  <cp:lastModifiedBy>Dr. Prashant Umape</cp:lastModifiedBy>
  <cp:revision>304</cp:revision>
  <dcterms:created xsi:type="dcterms:W3CDTF">2020-04-15T13:01:29Z</dcterms:created>
  <dcterms:modified xsi:type="dcterms:W3CDTF">2024-10-12T09:06:47Z</dcterms:modified>
</cp:coreProperties>
</file>