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D26A1901-6958-412C-9AEB-494BDE50C7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3c0511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33c0511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33c0511b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33c0511b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3c0511b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33c0511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3c0511b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33c0511b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3c0511b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33c0511b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f8382a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f8382a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f8382a1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f8382a1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f8382a1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f8382a1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8382a1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f8382a1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8382a1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f8382a1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33c0511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33c0511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f8382a1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f8382a1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f8382a1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f8382a1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f8382a1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f8382a1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f8382a10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f8382a10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fa747cf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fa747cf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f8382a1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f8382a1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f8382a1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f8382a1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f8382a10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f8382a10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f8382a1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f8382a1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f8382a1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f8382a1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33c0511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33c0511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f8382a10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f8382a10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f8382a1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f8382a1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108e734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108e73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108e734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108e734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108e734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108e734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108e734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108e734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108e7340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108e734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108e734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108e734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108e7340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108e7340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108e734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4108e734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33c0511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33c0511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108e734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108e734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108e734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108e734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1e7b51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1e7b51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1e7b516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1e7b516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1e7b516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1e7b516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41e7b5160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41e7b5160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1e7b516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41e7b516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2093186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42093186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1e7b516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41e7b516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2093186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42093186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33c0511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33c0511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1e7b516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1e7b516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b6a10e3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b6a10e3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b6a10e3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3b6a10e3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6a10e32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6a10e32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b6a10e32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b6a10e3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b6a10e3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3b6a10e3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3b6a10e3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3b6a10e3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b6a10e3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b6a10e3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b6a10e3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3b6a10e3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b6a10e32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b6a10e32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33c0511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33c0511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a3a371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4a3a371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a3a3716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4a3a3716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4a3a37161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4a3a37161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4a3a37161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4a3a37161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4a3a37161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4a3a37161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4a3a37161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4a3a37161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33c0511b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33c0511b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33c0511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33c0511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3c0511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33c0511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3.png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II - INHERITANCE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Vaishali R. Kandekar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Private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✔ </a:t>
            </a:r>
            <a:r>
              <a:rPr b="1" lang="en" sz="2000">
                <a:solidFill>
                  <a:schemeClr val="dk1"/>
                </a:solidFill>
              </a:rPr>
              <a:t>All members of </a:t>
            </a:r>
            <a:r>
              <a:rPr b="1" lang="en" sz="2000">
                <a:solidFill>
                  <a:srgbClr val="980000"/>
                </a:solidFill>
              </a:rPr>
              <a:t>Base </a:t>
            </a:r>
            <a:r>
              <a:rPr b="1" lang="en" sz="2000">
                <a:solidFill>
                  <a:schemeClr val="dk1"/>
                </a:solidFill>
              </a:rPr>
              <a:t>(except private) become </a:t>
            </a:r>
            <a:r>
              <a:rPr b="1" lang="en" sz="2000">
                <a:solidFill>
                  <a:srgbClr val="980000"/>
                </a:solidFill>
              </a:rPr>
              <a:t>private </a:t>
            </a:r>
            <a:r>
              <a:rPr b="1" lang="en" sz="2000">
                <a:solidFill>
                  <a:schemeClr val="dk1"/>
                </a:solidFill>
              </a:rPr>
              <a:t>in </a:t>
            </a:r>
            <a:r>
              <a:rPr b="1" lang="en" sz="2000">
                <a:solidFill>
                  <a:srgbClr val="980000"/>
                </a:solidFill>
              </a:rPr>
              <a:t>Derived</a:t>
            </a:r>
            <a:r>
              <a:rPr b="1" lang="en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❌ </a:t>
            </a:r>
            <a:r>
              <a:rPr b="1" lang="en" sz="2000">
                <a:solidFill>
                  <a:schemeClr val="dk1"/>
                </a:solidFill>
              </a:rPr>
              <a:t>Private members of </a:t>
            </a:r>
            <a:r>
              <a:rPr b="1" lang="en" sz="2000">
                <a:solidFill>
                  <a:srgbClr val="980000"/>
                </a:solidFill>
              </a:rPr>
              <a:t>Base </a:t>
            </a:r>
            <a:r>
              <a:rPr b="1" lang="en" sz="2000">
                <a:solidFill>
                  <a:schemeClr val="dk1"/>
                </a:solidFill>
              </a:rPr>
              <a:t>remain inaccessible.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" y="1964400"/>
            <a:ext cx="9144001" cy="31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Example Program Using All Three Types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575"/>
            <a:ext cx="9144001" cy="44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Example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2125"/>
            <a:ext cx="9143999" cy="21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" y="2452600"/>
            <a:ext cx="9144002" cy="26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Example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" y="717050"/>
            <a:ext cx="9143999" cy="30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Example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77700"/>
            <a:ext cx="9072251" cy="13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875" y="559825"/>
            <a:ext cx="9144001" cy="33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Single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 single derived class inherits from a single base class.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27" title="s_inheritanc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850"/>
            <a:ext cx="8996699" cy="42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Single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58" name="Google Shape;158;p28" title="s_inheritanc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375"/>
            <a:ext cx="9096375" cy="34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 title="s_inheritance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05200"/>
            <a:ext cx="9096376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Multiple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0" y="447525"/>
            <a:ext cx="9144000" cy="4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 single derived class inherits from </a:t>
            </a:r>
            <a:r>
              <a:rPr b="1" lang="en" sz="2500">
                <a:solidFill>
                  <a:schemeClr val="dk1"/>
                </a:solidFill>
              </a:rPr>
              <a:t>two or more</a:t>
            </a:r>
            <a:r>
              <a:rPr lang="en" sz="2500">
                <a:solidFill>
                  <a:schemeClr val="dk1"/>
                </a:solidFill>
              </a:rPr>
              <a:t> base classes.</a:t>
            </a:r>
            <a:endParaRPr/>
          </a:p>
        </p:txBody>
      </p:sp>
      <p:pic>
        <p:nvPicPr>
          <p:cNvPr id="166" name="Google Shape;166;p29" title="m_inheritanc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150"/>
            <a:ext cx="9144000" cy="4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Multiple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 title="m_inheritanc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575"/>
            <a:ext cx="9144000" cy="37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 title="m_inheritance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0" y="4109000"/>
            <a:ext cx="9070350" cy="10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Multilevel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class is derived from another derived class (i.e., inheritance occurs in </a:t>
            </a:r>
            <a:r>
              <a:rPr b="1" lang="en">
                <a:solidFill>
                  <a:schemeClr val="dk1"/>
                </a:solidFill>
              </a:rPr>
              <a:t>multiple levels</a:t>
            </a:r>
            <a:r>
              <a:rPr lang="en">
                <a:solidFill>
                  <a:schemeClr val="dk1"/>
                </a:solidFill>
              </a:rPr>
              <a:t>).</a:t>
            </a:r>
            <a:endParaRPr/>
          </a:p>
        </p:txBody>
      </p:sp>
      <p:pic>
        <p:nvPicPr>
          <p:cNvPr id="181" name="Google Shape;181;p31" title="mlevel_inheritanc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375"/>
            <a:ext cx="9143999" cy="39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796225"/>
            <a:ext cx="9144000" cy="4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Introduction to inheritance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Relation between access modifiers and visibility modes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Defining derived classes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Types of inheritance: single, multi-level, multiple, Hierarchical and hybrid.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Passing parameters to base class constructors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Function overriding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Friend class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Nested class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Virtual base classes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Abstract classes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Multilevel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 title="mlevel_inheritanc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200"/>
            <a:ext cx="9144000" cy="39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 title="mlevel_inheritance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83350"/>
            <a:ext cx="6456975" cy="8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Hierarchical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0" y="412650"/>
            <a:ext cx="9144000" cy="4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single base class has </a:t>
            </a:r>
            <a:r>
              <a:rPr b="1" lang="en">
                <a:solidFill>
                  <a:schemeClr val="dk1"/>
                </a:solidFill>
              </a:rPr>
              <a:t>multiple derived classes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196" name="Google Shape;196;p33" title="h_inheritanc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1350"/>
            <a:ext cx="9144001" cy="43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Hierarchical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0" y="412650"/>
            <a:ext cx="9144000" cy="4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 title="h_inheritanc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800"/>
            <a:ext cx="9144001" cy="39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 title="h_inheritance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70525"/>
            <a:ext cx="6003650" cy="7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Hybrid (Virtual) Inheritance 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a combination of </a:t>
            </a:r>
            <a:r>
              <a:rPr b="1" lang="en">
                <a:solidFill>
                  <a:schemeClr val="dk1"/>
                </a:solidFill>
              </a:rPr>
              <a:t>multiple and hierarchical</a:t>
            </a:r>
            <a:r>
              <a:rPr lang="en">
                <a:solidFill>
                  <a:schemeClr val="dk1"/>
                </a:solidFill>
              </a:rPr>
              <a:t> inheritance, often using the </a:t>
            </a:r>
            <a:r>
              <a:rPr b="1" lang="en">
                <a:solidFill>
                  <a:schemeClr val="dk1"/>
                </a:solidFill>
              </a:rPr>
              <a:t>virtual base class</a:t>
            </a:r>
            <a:r>
              <a:rPr lang="en">
                <a:solidFill>
                  <a:schemeClr val="dk1"/>
                </a:solidFill>
              </a:rPr>
              <a:t> to avoid ambiguity.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a class inherits from two classes that both inherit from a common base, </a:t>
            </a:r>
            <a:r>
              <a:rPr b="1" lang="en">
                <a:solidFill>
                  <a:schemeClr val="dk1"/>
                </a:solidFill>
              </a:rPr>
              <a:t>duplicate copies</a:t>
            </a:r>
            <a:r>
              <a:rPr lang="en">
                <a:solidFill>
                  <a:schemeClr val="dk1"/>
                </a:solidFill>
              </a:rPr>
              <a:t> of the base class appear.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80000"/>
                </a:solidFill>
              </a:rPr>
              <a:t>virtual </a:t>
            </a:r>
            <a:r>
              <a:rPr lang="en">
                <a:solidFill>
                  <a:schemeClr val="dk1"/>
                </a:solidFill>
              </a:rPr>
              <a:t>inheritance prevents this issue.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5" title="hy_err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650" y="2295675"/>
            <a:ext cx="9143999" cy="32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73650" y="0"/>
            <a:ext cx="89967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Error: ta.name is ambiguous because it exists twice (once from Employee, once from Student).</a:t>
            </a:r>
            <a:endParaRPr b="1" sz="1800">
              <a:solidFill>
                <a:srgbClr val="980000"/>
              </a:solidFill>
            </a:endParaRPr>
          </a:p>
        </p:txBody>
      </p:sp>
      <p:pic>
        <p:nvPicPr>
          <p:cNvPr id="217" name="Google Shape;217;p36" title="hy_error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3900"/>
            <a:ext cx="9143999" cy="32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Hybrid (Virtual)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4" name="Google Shape;224;p37" title="hy_inheritanc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950"/>
            <a:ext cx="9144001" cy="46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Hybrid (Virtual)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1" name="Google Shape;231;p38" title="hy_inheritanc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375"/>
            <a:ext cx="9143999" cy="34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 title="hy_inheritance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0" y="4074125"/>
            <a:ext cx="5337200" cy="9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980000"/>
                </a:solidFill>
              </a:rPr>
              <a:t>Types of Inheritance</a:t>
            </a:r>
            <a:endParaRPr sz="3300">
              <a:solidFill>
                <a:srgbClr val="980000"/>
              </a:solidFill>
            </a:endParaRPr>
          </a:p>
        </p:txBody>
      </p:sp>
      <p:pic>
        <p:nvPicPr>
          <p:cNvPr id="238" name="Google Shape;238;p39" title="types-of-inheritance-in-pyth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950"/>
            <a:ext cx="9144001" cy="46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73650" y="0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Types of </a:t>
            </a:r>
            <a:r>
              <a:rPr lang="en" sz="2500">
                <a:solidFill>
                  <a:srgbClr val="980000"/>
                </a:solidFill>
              </a:rPr>
              <a:t>Inheritance</a:t>
            </a:r>
            <a:endParaRPr sz="3300">
              <a:solidFill>
                <a:srgbClr val="980000"/>
              </a:solidFill>
            </a:endParaRPr>
          </a:p>
        </p:txBody>
      </p:sp>
      <p:graphicFrame>
        <p:nvGraphicFramePr>
          <p:cNvPr id="244" name="Google Shape;244;p40"/>
          <p:cNvGraphicFramePr/>
          <p:nvPr/>
        </p:nvGraphicFramePr>
        <p:xfrm>
          <a:off x="0" y="53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{D26A1901-6958-412C-9AEB-494BDE50C78F}</a:tableStyleId>
              </a:tblPr>
              <a:tblGrid>
                <a:gridCol w="1750450"/>
                <a:gridCol w="4452975"/>
                <a:gridCol w="2940575"/>
              </a:tblGrid>
              <a:tr h="35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Type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Description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Example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Single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One derived class inherits from one base class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Parent → Child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Multiple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One derived class inherits from multiple base classes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 + B → C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Multilevel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 derived class is inherited by another derived class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Grandparent → Parent → Child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Hierarchical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One base class has multiple derived classes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Parent → (Child1, Child2)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Hybrid (Virtual)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Combination of multiple and hierarchical inheritance, avoiding ambiguity using virtual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Grandparent → (Parent1, Parent2) → Child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Which inheritance should be used?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80000"/>
                </a:solidFill>
              </a:rPr>
              <a:t>Scenario 1: Employee Management System</a:t>
            </a:r>
            <a:endParaRPr u="sng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company has a </a:t>
            </a:r>
            <a:r>
              <a:rPr b="1" lang="en">
                <a:solidFill>
                  <a:schemeClr val="dk1"/>
                </a:solidFill>
              </a:rPr>
              <a:t>general Employee class</a:t>
            </a:r>
            <a:r>
              <a:rPr lang="en">
                <a:solidFill>
                  <a:schemeClr val="dk1"/>
                </a:solidFill>
              </a:rPr>
              <a:t> that stores basic details like </a:t>
            </a:r>
            <a:r>
              <a:rPr b="1" lang="en">
                <a:solidFill>
                  <a:schemeClr val="dk1"/>
                </a:solidFill>
              </a:rPr>
              <a:t>name, ID, and salary</a:t>
            </a:r>
            <a:r>
              <a:rPr lang="en">
                <a:solidFill>
                  <a:schemeClr val="dk1"/>
                </a:solidFill>
              </a:rPr>
              <a:t>. The company also has </a:t>
            </a:r>
            <a:r>
              <a:rPr b="1" lang="en">
                <a:solidFill>
                  <a:schemeClr val="dk1"/>
                </a:solidFill>
              </a:rPr>
              <a:t>Permanent Employees</a:t>
            </a:r>
            <a:r>
              <a:rPr lang="en">
                <a:solidFill>
                  <a:schemeClr val="dk1"/>
                </a:solidFill>
              </a:rPr>
              <a:t>, who receive additional benefits like </a:t>
            </a:r>
            <a:r>
              <a:rPr b="1" lang="en">
                <a:solidFill>
                  <a:schemeClr val="dk1"/>
                </a:solidFill>
              </a:rPr>
              <a:t>health insurance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💡 </a:t>
            </a:r>
            <a:r>
              <a:rPr b="1" lang="en">
                <a:solidFill>
                  <a:schemeClr val="dk1"/>
                </a:solidFill>
              </a:rPr>
              <a:t>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80000"/>
                </a:solidFill>
              </a:rPr>
              <a:t>Scenario 2: Smart Devices</a:t>
            </a:r>
            <a:endParaRPr u="sng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are designing software for </a:t>
            </a:r>
            <a:r>
              <a:rPr b="1" lang="en">
                <a:solidFill>
                  <a:schemeClr val="dk1"/>
                </a:solidFill>
              </a:rPr>
              <a:t>smart home devices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SmartDevice</a:t>
            </a:r>
            <a:r>
              <a:rPr lang="en">
                <a:solidFill>
                  <a:schemeClr val="dk1"/>
                </a:solidFill>
              </a:rPr>
              <a:t> is the base class, containing common features like turning ON/OFF.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SmartBulb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SmartSpeaker</a:t>
            </a:r>
            <a:r>
              <a:rPr lang="en">
                <a:solidFill>
                  <a:schemeClr val="dk1"/>
                </a:solidFill>
              </a:rPr>
              <a:t> inherit from </a:t>
            </a:r>
            <a:r>
              <a:rPr b="1" lang="en">
                <a:solidFill>
                  <a:schemeClr val="dk1"/>
                </a:solidFill>
              </a:rPr>
              <a:t>SmartDevice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SmartHomeAssistant</a:t>
            </a:r>
            <a:r>
              <a:rPr lang="en">
                <a:solidFill>
                  <a:schemeClr val="dk1"/>
                </a:solidFill>
              </a:rPr>
              <a:t> (like Alexa) </a:t>
            </a:r>
            <a:r>
              <a:rPr b="1" lang="en">
                <a:solidFill>
                  <a:schemeClr val="dk1"/>
                </a:solidFill>
              </a:rPr>
              <a:t>inherits from both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80000"/>
                </a:solidFill>
              </a:rPr>
              <a:t>SmartSpeaker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980000"/>
                </a:solidFill>
              </a:rPr>
              <a:t>SmartBulb </a:t>
            </a:r>
            <a:r>
              <a:rPr lang="en">
                <a:solidFill>
                  <a:schemeClr val="dk1"/>
                </a:solidFill>
              </a:rPr>
              <a:t>to have both functionalities.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💡 </a:t>
            </a:r>
            <a:r>
              <a:rPr b="1" lang="en">
                <a:solidFill>
                  <a:schemeClr val="dk1"/>
                </a:solidFill>
              </a:rPr>
              <a:t>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796225"/>
            <a:ext cx="9144000" cy="4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Understand the concept of </a:t>
            </a:r>
            <a:r>
              <a:rPr b="1" lang="en" sz="2000">
                <a:solidFill>
                  <a:schemeClr val="dk1"/>
                </a:solidFill>
              </a:rPr>
              <a:t>inheritance</a:t>
            </a:r>
            <a:r>
              <a:rPr lang="en" sz="2000">
                <a:solidFill>
                  <a:schemeClr val="dk1"/>
                </a:solidFill>
              </a:rPr>
              <a:t> in C++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Explore </a:t>
            </a:r>
            <a:r>
              <a:rPr b="1" lang="en" sz="2000">
                <a:solidFill>
                  <a:schemeClr val="dk1"/>
                </a:solidFill>
              </a:rPr>
              <a:t>access modifiers</a:t>
            </a:r>
            <a:r>
              <a:rPr lang="en" sz="2000">
                <a:solidFill>
                  <a:schemeClr val="dk1"/>
                </a:solidFill>
              </a:rPr>
              <a:t> and their role in inheritance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Learn about </a:t>
            </a:r>
            <a:r>
              <a:rPr b="1" lang="en" sz="2000">
                <a:solidFill>
                  <a:schemeClr val="dk1"/>
                </a:solidFill>
              </a:rPr>
              <a:t>visibility modes</a:t>
            </a:r>
            <a:r>
              <a:rPr lang="en" sz="2000">
                <a:solidFill>
                  <a:schemeClr val="dk1"/>
                </a:solidFill>
              </a:rPr>
              <a:t> and how they impact data access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Define and implement </a:t>
            </a:r>
            <a:r>
              <a:rPr b="1" lang="en" sz="2000">
                <a:solidFill>
                  <a:schemeClr val="dk1"/>
                </a:solidFill>
              </a:rPr>
              <a:t>derived classes</a:t>
            </a:r>
            <a:r>
              <a:rPr lang="en" sz="2000">
                <a:solidFill>
                  <a:schemeClr val="dk1"/>
                </a:solidFill>
              </a:rPr>
              <a:t> with examples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Which inheritance should be used?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80000"/>
                </a:solidFill>
              </a:rPr>
              <a:t>Scenario 3: Vehicles </a:t>
            </a:r>
            <a:r>
              <a:rPr lang="en">
                <a:solidFill>
                  <a:srgbClr val="980000"/>
                </a:solidFill>
              </a:rPr>
              <a:t> : </a:t>
            </a:r>
            <a:r>
              <a:rPr lang="en">
                <a:solidFill>
                  <a:schemeClr val="dk1"/>
                </a:solidFill>
              </a:rPr>
              <a:t>You are creating a </a:t>
            </a:r>
            <a:r>
              <a:rPr b="1" lang="en">
                <a:solidFill>
                  <a:schemeClr val="dk1"/>
                </a:solidFill>
              </a:rPr>
              <a:t>vehicle management system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Vehicle</a:t>
            </a:r>
            <a:r>
              <a:rPr lang="en">
                <a:solidFill>
                  <a:schemeClr val="dk1"/>
                </a:solidFill>
              </a:rPr>
              <a:t> class stores common properties like speed, fuel type, and model.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Car</a:t>
            </a:r>
            <a:r>
              <a:rPr lang="en">
                <a:solidFill>
                  <a:schemeClr val="dk1"/>
                </a:solidFill>
              </a:rPr>
              <a:t> is a type of Vehicle.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ElectricCar</a:t>
            </a:r>
            <a:r>
              <a:rPr lang="en">
                <a:solidFill>
                  <a:schemeClr val="dk1"/>
                </a:solidFill>
              </a:rPr>
              <a:t> is a type of Car that has additional attributes like battery percentage and charging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💡 </a:t>
            </a:r>
            <a:r>
              <a:rPr b="1" lang="en">
                <a:solidFill>
                  <a:schemeClr val="dk1"/>
                </a:solidFill>
              </a:rPr>
              <a:t>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80000"/>
                </a:solidFill>
              </a:rPr>
              <a:t>Scenario 4: University System :</a:t>
            </a:r>
            <a:r>
              <a:rPr lang="en">
                <a:solidFill>
                  <a:srgbClr val="980000"/>
                </a:solidFill>
              </a:rPr>
              <a:t>   </a:t>
            </a:r>
            <a:r>
              <a:rPr lang="en">
                <a:solidFill>
                  <a:schemeClr val="dk1"/>
                </a:solidFill>
              </a:rPr>
              <a:t>A university has: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TeachingStaff</a:t>
            </a:r>
            <a:r>
              <a:rPr lang="en">
                <a:solidFill>
                  <a:schemeClr val="dk1"/>
                </a:solidFill>
              </a:rPr>
              <a:t> (Professors, Lecturers).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ResearchStaff</a:t>
            </a:r>
            <a:r>
              <a:rPr lang="en">
                <a:solidFill>
                  <a:schemeClr val="dk1"/>
                </a:solidFill>
              </a:rPr>
              <a:t> (Ph.D. candidates, Project Assistants).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 </a:t>
            </a:r>
            <a:r>
              <a:rPr b="1" lang="en">
                <a:solidFill>
                  <a:schemeClr val="dk1"/>
                </a:solidFill>
              </a:rPr>
              <a:t>Professor</a:t>
            </a:r>
            <a:r>
              <a:rPr lang="en">
                <a:solidFill>
                  <a:schemeClr val="dk1"/>
                </a:solidFill>
              </a:rPr>
              <a:t> can also be a </a:t>
            </a:r>
            <a:r>
              <a:rPr b="1" lang="en">
                <a:solidFill>
                  <a:schemeClr val="dk1"/>
                </a:solidFill>
              </a:rPr>
              <a:t>ResearchStaff</a:t>
            </a:r>
            <a:r>
              <a:rPr lang="en">
                <a:solidFill>
                  <a:schemeClr val="dk1"/>
                </a:solidFill>
              </a:rPr>
              <a:t> if they are leading a research project.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💡 </a:t>
            </a:r>
            <a:r>
              <a:rPr b="1" lang="en">
                <a:solidFill>
                  <a:schemeClr val="dk1"/>
                </a:solidFill>
              </a:rPr>
              <a:t>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Which inheritance should be used?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rgbClr val="980000"/>
                </a:solidFill>
              </a:rPr>
              <a:t>Scenario 5: Automobile Components</a:t>
            </a:r>
            <a:r>
              <a:rPr lang="en" sz="1900" u="sng">
                <a:solidFill>
                  <a:srgbClr val="980000"/>
                </a:solidFill>
              </a:rPr>
              <a:t> </a:t>
            </a:r>
            <a:r>
              <a:rPr lang="en" sz="1900">
                <a:solidFill>
                  <a:srgbClr val="980000"/>
                </a:solidFill>
              </a:rPr>
              <a:t> : </a:t>
            </a:r>
            <a:r>
              <a:rPr lang="en" sz="1900">
                <a:solidFill>
                  <a:schemeClr val="dk1"/>
                </a:solidFill>
              </a:rPr>
              <a:t>A </a:t>
            </a:r>
            <a:r>
              <a:rPr b="1" lang="en" sz="1900">
                <a:solidFill>
                  <a:schemeClr val="dk1"/>
                </a:solidFill>
              </a:rPr>
              <a:t>Vehicle</a:t>
            </a:r>
            <a:r>
              <a:rPr lang="en" sz="1900">
                <a:solidFill>
                  <a:schemeClr val="dk1"/>
                </a:solidFill>
              </a:rPr>
              <a:t> class contains common attributes like </a:t>
            </a:r>
            <a:r>
              <a:rPr b="1" lang="en" sz="1900">
                <a:solidFill>
                  <a:schemeClr val="dk1"/>
                </a:solidFill>
              </a:rPr>
              <a:t>speed, fuel type, and capacity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A </a:t>
            </a:r>
            <a:r>
              <a:rPr b="1" lang="en" sz="1900">
                <a:solidFill>
                  <a:schemeClr val="dk1"/>
                </a:solidFill>
              </a:rPr>
              <a:t>Car</a:t>
            </a:r>
            <a:r>
              <a:rPr lang="en" sz="1900">
                <a:solidFill>
                  <a:schemeClr val="dk1"/>
                </a:solidFill>
              </a:rPr>
              <a:t> is a type of Vehicle.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A </a:t>
            </a:r>
            <a:r>
              <a:rPr b="1" lang="en" sz="1900">
                <a:solidFill>
                  <a:schemeClr val="dk1"/>
                </a:solidFill>
              </a:rPr>
              <a:t>Truck</a:t>
            </a:r>
            <a:r>
              <a:rPr lang="en" sz="1900">
                <a:solidFill>
                  <a:schemeClr val="dk1"/>
                </a:solidFill>
              </a:rPr>
              <a:t> is a type of Vehicle.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A </a:t>
            </a:r>
            <a:r>
              <a:rPr b="1" lang="en" sz="1900">
                <a:solidFill>
                  <a:schemeClr val="dk1"/>
                </a:solidFill>
              </a:rPr>
              <a:t>Bike</a:t>
            </a:r>
            <a:r>
              <a:rPr lang="en" sz="1900">
                <a:solidFill>
                  <a:schemeClr val="dk1"/>
                </a:solidFill>
              </a:rPr>
              <a:t> is also a type of Vehicle.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💡 </a:t>
            </a:r>
            <a:r>
              <a:rPr b="1" lang="en">
                <a:solidFill>
                  <a:schemeClr val="dk1"/>
                </a:solidFill>
              </a:rPr>
              <a:t>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Passing parameters to base class constructors</a:t>
            </a:r>
            <a:endParaRPr b="1"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 </a:t>
            </a:r>
            <a:r>
              <a:rPr b="1" lang="en">
                <a:solidFill>
                  <a:schemeClr val="dk1"/>
                </a:solidFill>
              </a:rPr>
              <a:t>derived class</a:t>
            </a:r>
            <a:r>
              <a:rPr lang="en">
                <a:solidFill>
                  <a:schemeClr val="dk1"/>
                </a:solidFill>
              </a:rPr>
              <a:t> inherits from a </a:t>
            </a:r>
            <a:r>
              <a:rPr b="1" lang="en">
                <a:solidFill>
                  <a:schemeClr val="dk1"/>
                </a:solidFill>
              </a:rPr>
              <a:t>base class</a:t>
            </a:r>
            <a:r>
              <a:rPr lang="en">
                <a:solidFill>
                  <a:schemeClr val="dk1"/>
                </a:solidFill>
              </a:rPr>
              <a:t>, it may need to pass values to the </a:t>
            </a:r>
            <a:r>
              <a:rPr b="1" lang="en">
                <a:solidFill>
                  <a:schemeClr val="dk1"/>
                </a:solidFill>
              </a:rPr>
              <a:t>base class constructor</a:t>
            </a:r>
            <a:r>
              <a:rPr lang="en">
                <a:solidFill>
                  <a:schemeClr val="dk1"/>
                </a:solidFill>
              </a:rPr>
              <a:t> to properly initialize the </a:t>
            </a:r>
            <a:r>
              <a:rPr b="1" lang="en">
                <a:solidFill>
                  <a:schemeClr val="dk1"/>
                </a:solidFill>
              </a:rPr>
              <a:t>base class members</a:t>
            </a:r>
            <a:r>
              <a:rPr lang="en">
                <a:solidFill>
                  <a:schemeClr val="dk1"/>
                </a:solidFill>
              </a:rPr>
              <a:t> before executing the derived class constructor.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Since </a:t>
            </a:r>
            <a:r>
              <a:rPr b="1" lang="en">
                <a:solidFill>
                  <a:schemeClr val="dk1"/>
                </a:solidFill>
              </a:rPr>
              <a:t>private members of the base class are not directly accessible</a:t>
            </a:r>
            <a:r>
              <a:rPr lang="en">
                <a:solidFill>
                  <a:schemeClr val="dk1"/>
                </a:solidFill>
              </a:rPr>
              <a:t> in the derived class, the </a:t>
            </a:r>
            <a:r>
              <a:rPr b="1" lang="en">
                <a:solidFill>
                  <a:schemeClr val="dk1"/>
                </a:solidFill>
              </a:rPr>
              <a:t>only way to initialize them</a:t>
            </a:r>
            <a:r>
              <a:rPr lang="en">
                <a:solidFill>
                  <a:schemeClr val="dk1"/>
                </a:solidFill>
              </a:rPr>
              <a:t> is by passing parameters to the </a:t>
            </a:r>
            <a:r>
              <a:rPr b="1" lang="en">
                <a:solidFill>
                  <a:schemeClr val="dk1"/>
                </a:solidFill>
              </a:rPr>
              <a:t>base class constructor</a:t>
            </a:r>
            <a:r>
              <a:rPr lang="en">
                <a:solidFill>
                  <a:schemeClr val="dk1"/>
                </a:solidFill>
              </a:rPr>
              <a:t> from the derived class </a:t>
            </a:r>
            <a:r>
              <a:rPr b="1" lang="en">
                <a:solidFill>
                  <a:schemeClr val="dk1"/>
                </a:solidFill>
              </a:rPr>
              <a:t>using an initialization list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How Constructors Work in Inheritance</a:t>
            </a:r>
            <a:endParaRPr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an </a:t>
            </a:r>
            <a:r>
              <a:rPr b="1" lang="en">
                <a:solidFill>
                  <a:schemeClr val="dk1"/>
                </a:solidFill>
              </a:rPr>
              <a:t>object of a derived class is created</a:t>
            </a:r>
            <a:r>
              <a:rPr lang="en">
                <a:solidFill>
                  <a:schemeClr val="dk1"/>
                </a:solidFill>
              </a:rPr>
              <a:t>, the </a:t>
            </a:r>
            <a:r>
              <a:rPr b="1" lang="en">
                <a:solidFill>
                  <a:schemeClr val="dk1"/>
                </a:solidFill>
              </a:rPr>
              <a:t>base class constructor</a:t>
            </a:r>
            <a:r>
              <a:rPr lang="en">
                <a:solidFill>
                  <a:schemeClr val="dk1"/>
                </a:solidFill>
              </a:rPr>
              <a:t> executes </a:t>
            </a:r>
            <a:r>
              <a:rPr b="1" lang="en">
                <a:solidFill>
                  <a:schemeClr val="dk1"/>
                </a:solidFill>
              </a:rPr>
              <a:t>first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</a:t>
            </a:r>
            <a:r>
              <a:rPr b="1" lang="en">
                <a:solidFill>
                  <a:schemeClr val="dk1"/>
                </a:solidFill>
              </a:rPr>
              <a:t>base class has a parameterized constructor</a:t>
            </a:r>
            <a:r>
              <a:rPr lang="en">
                <a:solidFill>
                  <a:schemeClr val="dk1"/>
                </a:solidFill>
              </a:rPr>
              <a:t>, the derived class </a:t>
            </a:r>
            <a:r>
              <a:rPr b="1" lang="en">
                <a:solidFill>
                  <a:schemeClr val="dk1"/>
                </a:solidFill>
              </a:rPr>
              <a:t>must</a:t>
            </a:r>
            <a:r>
              <a:rPr lang="en">
                <a:solidFill>
                  <a:schemeClr val="dk1"/>
                </a:solidFill>
              </a:rPr>
              <a:t> pass arguments to it.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is done using the </a:t>
            </a:r>
            <a:r>
              <a:rPr b="1" lang="en">
                <a:solidFill>
                  <a:srgbClr val="980000"/>
                </a:solidFill>
              </a:rPr>
              <a:t>constructor initialization list.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Passing parameters to base class constructors</a:t>
            </a:r>
            <a:endParaRPr b="1"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Syntax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Base(x)</a:t>
            </a:r>
            <a:r>
              <a:rPr lang="en">
                <a:solidFill>
                  <a:schemeClr val="dk1"/>
                </a:solidFill>
              </a:rPr>
              <a:t> inside the </a:t>
            </a:r>
            <a:r>
              <a:rPr lang="en">
                <a:solidFill>
                  <a:srgbClr val="980000"/>
                </a:solidFill>
              </a:rPr>
              <a:t>Derived </a:t>
            </a:r>
            <a:r>
              <a:rPr lang="en">
                <a:solidFill>
                  <a:schemeClr val="dk1"/>
                </a:solidFill>
              </a:rPr>
              <a:t>constructor </a:t>
            </a:r>
            <a:r>
              <a:rPr b="1" lang="en">
                <a:solidFill>
                  <a:schemeClr val="dk1"/>
                </a:solidFill>
              </a:rPr>
              <a:t>calls the base class constructor first</a:t>
            </a:r>
            <a:r>
              <a:rPr lang="en">
                <a:solidFill>
                  <a:schemeClr val="dk1"/>
                </a:solidFill>
              </a:rPr>
              <a:t>, before executing any derived class code.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5" title="p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2875"/>
            <a:ext cx="9144000" cy="34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Example 1: Passing Parameters to Base Class</a:t>
            </a:r>
            <a:endParaRPr b="1"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Base constructor executes first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Derived constructor executes next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6" title="p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4425"/>
            <a:ext cx="9144002" cy="38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Example 1: Passing Parameters to Base Class</a:t>
            </a:r>
            <a:endParaRPr b="1"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7" title="p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275"/>
            <a:ext cx="9143999" cy="367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7" title="p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27500"/>
            <a:ext cx="9144001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Example 2: Multiple Inheritance with Base Class Constructor Parameters</a:t>
            </a:r>
            <a:endParaRPr b="1"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a class inherits from multiple base classes, we must pass arguments to each base class separately. </a:t>
            </a:r>
            <a:r>
              <a:rPr b="1" lang="en">
                <a:solidFill>
                  <a:srgbClr val="980000"/>
                </a:solidFill>
              </a:rPr>
              <a:t>Base1 </a:t>
            </a:r>
            <a:r>
              <a:rPr b="1" lang="en">
                <a:solidFill>
                  <a:schemeClr val="dk1"/>
                </a:solidFill>
              </a:rPr>
              <a:t>and </a:t>
            </a:r>
            <a:r>
              <a:rPr b="1" lang="en">
                <a:solidFill>
                  <a:srgbClr val="980000"/>
                </a:solidFill>
              </a:rPr>
              <a:t>Base2 </a:t>
            </a:r>
            <a:r>
              <a:rPr b="1" lang="en">
                <a:solidFill>
                  <a:schemeClr val="dk1"/>
                </a:solidFill>
              </a:rPr>
              <a:t>constructors execute first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80000"/>
                </a:solidFill>
              </a:rPr>
              <a:t>Derived </a:t>
            </a:r>
            <a:r>
              <a:rPr b="1" lang="en">
                <a:solidFill>
                  <a:schemeClr val="dk1"/>
                </a:solidFill>
              </a:rPr>
              <a:t>constructor executes last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7" name="Google Shape;297;p48" title="cc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3900"/>
            <a:ext cx="9144001" cy="37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Example 2: Multiple Inheritance with Base Class Constructor Parameters</a:t>
            </a:r>
            <a:endParaRPr b="1"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" name="Google Shape;304;p49" title="cc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073"/>
            <a:ext cx="9143998" cy="369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title="cc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9250"/>
            <a:ext cx="6735950" cy="11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Example 3: Constructor Execution Order in Multilevel Inheritance</a:t>
            </a:r>
            <a:endParaRPr b="1"/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multilevel inheritance</a:t>
            </a:r>
            <a:r>
              <a:rPr lang="en">
                <a:solidFill>
                  <a:schemeClr val="dk1"/>
                </a:solidFill>
              </a:rPr>
              <a:t>, the </a:t>
            </a:r>
            <a:r>
              <a:rPr b="1" lang="en">
                <a:solidFill>
                  <a:schemeClr val="dk1"/>
                </a:solidFill>
              </a:rPr>
              <a:t>base class constructor executes first</a:t>
            </a:r>
            <a:r>
              <a:rPr lang="en">
                <a:solidFill>
                  <a:schemeClr val="dk1"/>
                </a:solidFill>
              </a:rPr>
              <a:t>, followed by the </a:t>
            </a:r>
            <a:r>
              <a:rPr b="1" lang="en">
                <a:solidFill>
                  <a:schemeClr val="dk1"/>
                </a:solidFill>
              </a:rPr>
              <a:t>intermediate class constructor</a:t>
            </a:r>
            <a:r>
              <a:rPr lang="en">
                <a:solidFill>
                  <a:schemeClr val="dk1"/>
                </a:solidFill>
              </a:rPr>
              <a:t>, and finally the </a:t>
            </a:r>
            <a:r>
              <a:rPr b="1" lang="en">
                <a:solidFill>
                  <a:schemeClr val="dk1"/>
                </a:solidFill>
              </a:rPr>
              <a:t>derived class constructor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12" name="Google Shape;312;p50" title="d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7500"/>
            <a:ext cx="9048349" cy="40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Example 3: Constructor Execution Order in Multilevel Inheritance</a:t>
            </a:r>
            <a:endParaRPr b="1"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19" name="Google Shape;319;p51" title="dd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075"/>
            <a:ext cx="9144000" cy="38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1" title="dd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06475"/>
            <a:ext cx="6838950" cy="8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Introduction to inheritance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2846" l="0" r="0" t="0"/>
          <a:stretch/>
        </p:blipFill>
        <p:spPr>
          <a:xfrm>
            <a:off x="0" y="651600"/>
            <a:ext cx="9144000" cy="4491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Example 3: Constructor Execution Order in Multilevel Inheritance</a:t>
            </a:r>
            <a:endParaRPr b="1"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Grandparent </a:t>
            </a:r>
            <a:r>
              <a:rPr b="1" lang="en">
                <a:solidFill>
                  <a:schemeClr val="dk1"/>
                </a:solidFill>
              </a:rPr>
              <a:t>constructor executes first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Parent </a:t>
            </a:r>
            <a:r>
              <a:rPr b="1" lang="en">
                <a:solidFill>
                  <a:schemeClr val="dk1"/>
                </a:solidFill>
              </a:rPr>
              <a:t>constructor executes second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Child </a:t>
            </a:r>
            <a:r>
              <a:rPr b="1" lang="en">
                <a:solidFill>
                  <a:schemeClr val="dk1"/>
                </a:solidFill>
              </a:rPr>
              <a:t>constructor executes last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Key Takeaways</a:t>
            </a:r>
            <a:endParaRPr b="1"/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Base class constructor executes first</a:t>
            </a:r>
            <a:r>
              <a:rPr lang="en" sz="1900">
                <a:solidFill>
                  <a:schemeClr val="dk1"/>
                </a:solidFill>
              </a:rPr>
              <a:t> before derived class constructor.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Parameters can be passed using the constructor initialization list (</a:t>
            </a:r>
            <a:r>
              <a:rPr b="1" lang="en" sz="1900">
                <a:solidFill>
                  <a:srgbClr val="980000"/>
                </a:solidFill>
              </a:rPr>
              <a:t>: Base(x)</a:t>
            </a:r>
            <a:r>
              <a:rPr b="1" lang="en" sz="1900">
                <a:solidFill>
                  <a:schemeClr val="dk1"/>
                </a:solidFill>
              </a:rPr>
              <a:t>)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In multiple inheritance</a:t>
            </a:r>
            <a:r>
              <a:rPr lang="en" sz="1900">
                <a:solidFill>
                  <a:schemeClr val="dk1"/>
                </a:solidFill>
              </a:rPr>
              <a:t>, parameters must be passed to each base class individually.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In multilevel inheritance</a:t>
            </a:r>
            <a:r>
              <a:rPr lang="en" sz="1900">
                <a:solidFill>
                  <a:schemeClr val="dk1"/>
                </a:solidFill>
              </a:rPr>
              <a:t>, constructors execute in order from base to derived.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980000"/>
                </a:solidFill>
              </a:rPr>
              <a:t>Function Overriding</a:t>
            </a:r>
            <a:endParaRPr b="1" sz="2500">
              <a:solidFill>
                <a:srgbClr val="980000"/>
              </a:solidFill>
            </a:endParaRPr>
          </a:p>
        </p:txBody>
      </p:sp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Function overriding happens when a </a:t>
            </a:r>
            <a:r>
              <a:rPr b="1" lang="en">
                <a:solidFill>
                  <a:schemeClr val="dk1"/>
                </a:solidFill>
              </a:rPr>
              <a:t>child (derived) class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redefines a function</a:t>
            </a:r>
            <a:r>
              <a:rPr lang="en">
                <a:solidFill>
                  <a:schemeClr val="dk1"/>
                </a:solidFill>
              </a:rPr>
              <a:t> that is already present in the </a:t>
            </a:r>
            <a:r>
              <a:rPr b="1" lang="en">
                <a:solidFill>
                  <a:schemeClr val="dk1"/>
                </a:solidFill>
              </a:rPr>
              <a:t>parent (base) class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The function name and parameters must be the same in both classes.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rgbClr val="980000"/>
                </a:solidFill>
              </a:rPr>
              <a:t>virtual </a:t>
            </a:r>
            <a:r>
              <a:rPr b="1" lang="en">
                <a:solidFill>
                  <a:schemeClr val="dk1"/>
                </a:solidFill>
              </a:rPr>
              <a:t>keyword is used in the base class</a:t>
            </a:r>
            <a:r>
              <a:rPr lang="en">
                <a:solidFill>
                  <a:schemeClr val="dk1"/>
                </a:solidFill>
              </a:rPr>
              <a:t> to allow dynamic function selection at runtime.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Example Without Overriding (Problem)</a:t>
            </a:r>
            <a:endParaRPr b="1"/>
          </a:p>
        </p:txBody>
      </p:sp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🔴 </a:t>
            </a:r>
            <a:r>
              <a:rPr b="1" lang="en">
                <a:solidFill>
                  <a:schemeClr val="dk1"/>
                </a:solidFill>
              </a:rPr>
              <a:t>Problem:</a:t>
            </a:r>
            <a:r>
              <a:rPr lang="en">
                <a:solidFill>
                  <a:schemeClr val="dk1"/>
                </a:solidFill>
              </a:rPr>
              <a:t> Even though </a:t>
            </a:r>
            <a:r>
              <a:rPr b="1" lang="en">
                <a:solidFill>
                  <a:srgbClr val="980000"/>
                </a:solidFill>
              </a:rPr>
              <a:t>p </a:t>
            </a:r>
            <a:r>
              <a:rPr lang="en">
                <a:solidFill>
                  <a:schemeClr val="dk1"/>
                </a:solidFill>
              </a:rPr>
              <a:t>is pointing to a </a:t>
            </a:r>
            <a:r>
              <a:rPr b="1" lang="en">
                <a:solidFill>
                  <a:srgbClr val="980000"/>
                </a:solidFill>
              </a:rPr>
              <a:t>Child </a:t>
            </a:r>
            <a:r>
              <a:rPr lang="en">
                <a:solidFill>
                  <a:schemeClr val="dk1"/>
                </a:solidFill>
              </a:rPr>
              <a:t>object, it still calls the </a:t>
            </a:r>
            <a:r>
              <a:rPr b="1" lang="en">
                <a:solidFill>
                  <a:schemeClr val="dk1"/>
                </a:solidFill>
              </a:rPr>
              <a:t>Parent class function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5" name="Google Shape;345;p55" title="overriding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7250"/>
            <a:ext cx="9144000" cy="394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Example Without Overriding (Problem)</a:t>
            </a:r>
            <a:endParaRPr b="1"/>
          </a:p>
        </p:txBody>
      </p:sp>
      <p:sp>
        <p:nvSpPr>
          <p:cNvPr id="351" name="Google Shape;351;p56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🔴 </a:t>
            </a:r>
            <a:r>
              <a:rPr b="1" lang="en">
                <a:solidFill>
                  <a:schemeClr val="dk1"/>
                </a:solidFill>
              </a:rPr>
              <a:t>Problem:</a:t>
            </a:r>
            <a:r>
              <a:rPr lang="en">
                <a:solidFill>
                  <a:schemeClr val="dk1"/>
                </a:solidFill>
              </a:rPr>
              <a:t> Even though </a:t>
            </a:r>
            <a:r>
              <a:rPr b="1" lang="en">
                <a:solidFill>
                  <a:srgbClr val="980000"/>
                </a:solidFill>
              </a:rPr>
              <a:t>p </a:t>
            </a:r>
            <a:r>
              <a:rPr lang="en">
                <a:solidFill>
                  <a:schemeClr val="dk1"/>
                </a:solidFill>
              </a:rPr>
              <a:t>is pointing to a </a:t>
            </a:r>
            <a:r>
              <a:rPr b="1" lang="en">
                <a:solidFill>
                  <a:srgbClr val="980000"/>
                </a:solidFill>
              </a:rPr>
              <a:t>Child </a:t>
            </a:r>
            <a:r>
              <a:rPr lang="en">
                <a:solidFill>
                  <a:schemeClr val="dk1"/>
                </a:solidFill>
              </a:rPr>
              <a:t>object, it still calls the </a:t>
            </a:r>
            <a:r>
              <a:rPr b="1" lang="en">
                <a:solidFill>
                  <a:schemeClr val="dk1"/>
                </a:solidFill>
              </a:rPr>
              <a:t>Parent class function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2" name="Google Shape;352;p56" title="overriding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4700"/>
            <a:ext cx="9143999" cy="3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6" title="overriding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302525"/>
            <a:ext cx="75554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Solution: Use </a:t>
            </a:r>
            <a:r>
              <a:rPr lang="en" sz="2500">
                <a:solidFill>
                  <a:srgbClr val="980000"/>
                </a:solidFill>
              </a:rPr>
              <a:t>virtual </a:t>
            </a:r>
            <a:r>
              <a:rPr lang="en" sz="2500"/>
              <a:t>for Function Overriding</a:t>
            </a:r>
            <a:endParaRPr b="1" sz="2500"/>
          </a:p>
        </p:txBody>
      </p:sp>
      <p:sp>
        <p:nvSpPr>
          <p:cNvPr id="359" name="Google Shape;359;p5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correct function is called </a:t>
            </a:r>
            <a:r>
              <a:rPr b="1" lang="en">
                <a:solidFill>
                  <a:schemeClr val="dk1"/>
                </a:solidFill>
              </a:rPr>
              <a:t>at runtime</a:t>
            </a:r>
            <a:r>
              <a:rPr lang="en">
                <a:solidFill>
                  <a:schemeClr val="dk1"/>
                </a:solidFill>
              </a:rPr>
              <a:t>, thanks to </a:t>
            </a:r>
            <a:r>
              <a:rPr lang="en">
                <a:solidFill>
                  <a:srgbClr val="980000"/>
                </a:solidFill>
              </a:rPr>
              <a:t>virtual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0" name="Google Shape;360;p57" title="overriding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2900"/>
            <a:ext cx="9144000" cy="41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Solution: Use </a:t>
            </a:r>
            <a:r>
              <a:rPr lang="en" sz="2500">
                <a:solidFill>
                  <a:srgbClr val="980000"/>
                </a:solidFill>
              </a:rPr>
              <a:t>virtual </a:t>
            </a:r>
            <a:r>
              <a:rPr lang="en" sz="2500"/>
              <a:t>for Function Overriding</a:t>
            </a:r>
            <a:endParaRPr b="1" sz="2500"/>
          </a:p>
        </p:txBody>
      </p:sp>
      <p:sp>
        <p:nvSpPr>
          <p:cNvPr id="366" name="Google Shape;366;p5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correct function is called </a:t>
            </a:r>
            <a:r>
              <a:rPr b="1" lang="en">
                <a:solidFill>
                  <a:schemeClr val="dk1"/>
                </a:solidFill>
              </a:rPr>
              <a:t>at runtime</a:t>
            </a:r>
            <a:r>
              <a:rPr lang="en">
                <a:solidFill>
                  <a:schemeClr val="dk1"/>
                </a:solidFill>
              </a:rPr>
              <a:t>, thanks to </a:t>
            </a:r>
            <a:r>
              <a:rPr lang="en">
                <a:solidFill>
                  <a:srgbClr val="980000"/>
                </a:solidFill>
              </a:rPr>
              <a:t>virtual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7" name="Google Shape;367;p58" title="overriding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325"/>
            <a:ext cx="9144001" cy="3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8" title="overriding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4448175"/>
            <a:ext cx="79564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Overriding Using Reference</a:t>
            </a:r>
            <a:endParaRPr b="1" sz="2500"/>
          </a:p>
        </p:txBody>
      </p:sp>
      <p:sp>
        <p:nvSpPr>
          <p:cNvPr id="374" name="Google Shape;374;p5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5" name="Google Shape;375;p59" title="overriding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4448175"/>
            <a:ext cx="79564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9" title="overriding_re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2700"/>
            <a:ext cx="9143999" cy="36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Difference Between </a:t>
            </a:r>
            <a:r>
              <a:rPr b="1" lang="en" sz="2000"/>
              <a:t>Pointer vs. Reference</a:t>
            </a:r>
            <a:r>
              <a:rPr lang="en" sz="2000"/>
              <a:t> in Overriding</a:t>
            </a:r>
            <a:endParaRPr b="1" sz="2000"/>
          </a:p>
        </p:txBody>
      </p:sp>
      <p:graphicFrame>
        <p:nvGraphicFramePr>
          <p:cNvPr id="382" name="Google Shape;382;p60"/>
          <p:cNvGraphicFramePr/>
          <p:nvPr/>
        </p:nvGraphicFramePr>
        <p:xfrm>
          <a:off x="0" y="4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{D26A1901-6958-412C-9AEB-494BDE50C78F}</a:tableStyleId>
              </a:tblPr>
              <a:tblGrid>
                <a:gridCol w="3048000"/>
                <a:gridCol w="3048000"/>
                <a:gridCol w="3048000"/>
              </a:tblGrid>
              <a:tr h="678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Feature</a:t>
                      </a:r>
                      <a:endParaRPr b="1"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Using Reference (&amp;)</a:t>
                      </a:r>
                      <a:endParaRPr b="1"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Using Pointer (*)</a:t>
                      </a:r>
                      <a:endParaRPr b="1"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Syntax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Base&amp; ref = obj;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Base* ptr = &amp;obj;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Dereferencing Needed?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No, accessed directly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Yes, needs -&gt; operator (ptr-&gt;show();)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Reassigning to Another Object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❌ Not possible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✅ Possible (ptr = &amp;anotherObj;)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Null Value Allowed?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❌ No (Base&amp; ref = NULL; is invalid)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✅ Yes (Base* ptr = NULL; is valid)</a:t>
                      </a:r>
                      <a:endParaRPr sz="20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Function Overloading vs. Overriding</a:t>
            </a:r>
            <a:endParaRPr b="1"/>
          </a:p>
        </p:txBody>
      </p:sp>
      <p:graphicFrame>
        <p:nvGraphicFramePr>
          <p:cNvPr id="388" name="Google Shape;388;p61"/>
          <p:cNvGraphicFramePr/>
          <p:nvPr/>
        </p:nvGraphicFramePr>
        <p:xfrm>
          <a:off x="0" y="37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{D26A1901-6958-412C-9AEB-494BDE50C78F}</a:tableStyleId>
              </a:tblPr>
              <a:tblGrid>
                <a:gridCol w="3024750"/>
                <a:gridCol w="3024750"/>
                <a:gridCol w="3024750"/>
              </a:tblGrid>
              <a:tr h="924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Feature</a:t>
                      </a:r>
                      <a:endParaRPr b="1"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Function Overloading</a:t>
                      </a:r>
                      <a:endParaRPr b="1"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Function Overriding</a:t>
                      </a:r>
                      <a:endParaRPr b="1"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Definition</a:t>
                      </a:r>
                      <a:endParaRPr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Same function name but different parameters in the same class</a:t>
                      </a:r>
                      <a:endParaRPr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Same function name and parameters in base &amp; derived class</a:t>
                      </a:r>
                      <a:endParaRPr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Purpose</a:t>
                      </a:r>
                      <a:endParaRPr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Improves code readability</a:t>
                      </a:r>
                      <a:endParaRPr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Supports runtime polymorphism</a:t>
                      </a:r>
                      <a:endParaRPr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Virtual Keyword</a:t>
                      </a:r>
                      <a:endParaRPr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Not required</a:t>
                      </a:r>
                      <a:endParaRPr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Required for dynamic binding</a:t>
                      </a:r>
                      <a:endParaRPr sz="21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Introduction to inheritance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Inheritance is a mechanism where one class (child) acquires properties and behavior from another class (parent).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The class which provides properties is called as parent class and the class which receives the properties is called as child class.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The parent class is also known as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base class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or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supre class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The child class is also known as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derived class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 or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sub class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Eg: </a:t>
            </a:r>
            <a:r>
              <a:rPr b="1" lang="en" sz="2000">
                <a:solidFill>
                  <a:schemeClr val="dk1"/>
                </a:solidFill>
              </a:rPr>
              <a:t>inheritance</a:t>
            </a:r>
            <a:r>
              <a:rPr lang="en" sz="2000">
                <a:solidFill>
                  <a:schemeClr val="dk1"/>
                </a:solidFill>
              </a:rPr>
              <a:t> as a family trait: A child inherits </a:t>
            </a:r>
            <a:r>
              <a:rPr b="1" lang="en" sz="2000">
                <a:solidFill>
                  <a:schemeClr val="dk1"/>
                </a:solidFill>
              </a:rPr>
              <a:t>characteristics (eye color, height)</a:t>
            </a:r>
            <a:r>
              <a:rPr lang="en" sz="2000">
                <a:solidFill>
                  <a:schemeClr val="dk1"/>
                </a:solidFill>
              </a:rPr>
              <a:t> from their parents, just like a </a:t>
            </a:r>
            <a:r>
              <a:rPr b="1" lang="en" sz="2000">
                <a:solidFill>
                  <a:schemeClr val="dk1"/>
                </a:solidFill>
              </a:rPr>
              <a:t>child class inherits attributes (variables) and behaviors (functions)</a:t>
            </a:r>
            <a:r>
              <a:rPr lang="en" sz="2000">
                <a:solidFill>
                  <a:schemeClr val="dk1"/>
                </a:solidFill>
              </a:rPr>
              <a:t> from a parent class.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Key Takeaways</a:t>
            </a:r>
            <a:endParaRPr b="1"/>
          </a:p>
        </p:txBody>
      </p:sp>
      <p:sp>
        <p:nvSpPr>
          <p:cNvPr id="394" name="Google Shape;394;p62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Overriding allows the derived class to modify inherited behavior</a:t>
            </a:r>
            <a:r>
              <a:rPr b="1" lang="en" sz="1900">
                <a:solidFill>
                  <a:schemeClr val="dk1"/>
                </a:solidFill>
              </a:rPr>
              <a:t>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rgbClr val="188038"/>
                </a:solidFill>
              </a:rPr>
              <a:t>virtual</a:t>
            </a:r>
            <a:r>
              <a:rPr b="1" lang="en" sz="1900">
                <a:solidFill>
                  <a:schemeClr val="dk1"/>
                </a:solidFill>
              </a:rPr>
              <a:t> keyword in the base class enables runtime polymorphism.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A base class pointer calling an overridden function executes the derived class function.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Overriding doesn't work if objects are used directly (object slicing happens).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Use pointers (</a:t>
            </a:r>
            <a:r>
              <a:rPr b="1" lang="en" sz="1900">
                <a:solidFill>
                  <a:srgbClr val="188038"/>
                </a:solidFill>
              </a:rPr>
              <a:t>*</a:t>
            </a:r>
            <a:r>
              <a:rPr b="1" lang="en" sz="1900">
                <a:solidFill>
                  <a:schemeClr val="dk1"/>
                </a:solidFill>
              </a:rPr>
              <a:t>) or references (</a:t>
            </a:r>
            <a:r>
              <a:rPr b="1" lang="en" sz="1900">
                <a:solidFill>
                  <a:srgbClr val="188038"/>
                </a:solidFill>
              </a:rPr>
              <a:t>&amp;</a:t>
            </a:r>
            <a:r>
              <a:rPr b="1" lang="en" sz="1900">
                <a:solidFill>
                  <a:schemeClr val="dk1"/>
                </a:solidFill>
              </a:rPr>
              <a:t>) to enable dynamic polymorphism.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References are safer</a:t>
            </a:r>
            <a:r>
              <a:rPr lang="en" sz="1900">
                <a:solidFill>
                  <a:schemeClr val="dk1"/>
                </a:solidFill>
              </a:rPr>
              <a:t> (can't be NULL, must be assigned at initialization).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Pointers offer flexibility</a:t>
            </a:r>
            <a:r>
              <a:rPr lang="en" sz="1900">
                <a:solidFill>
                  <a:schemeClr val="dk1"/>
                </a:solidFill>
              </a:rPr>
              <a:t> (can be reassigned, can be NULL).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Friend Class</a:t>
            </a:r>
            <a:endParaRPr b="1"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friend class</a:t>
            </a:r>
            <a:r>
              <a:rPr lang="en">
                <a:solidFill>
                  <a:schemeClr val="dk1"/>
                </a:solidFill>
              </a:rPr>
              <a:t> is a class that is </a:t>
            </a:r>
            <a:r>
              <a:rPr b="1" lang="en">
                <a:solidFill>
                  <a:schemeClr val="dk1"/>
                </a:solidFill>
              </a:rPr>
              <a:t>allowed to access private and protected members</a:t>
            </a:r>
            <a:r>
              <a:rPr lang="en">
                <a:solidFill>
                  <a:schemeClr val="dk1"/>
                </a:solidFill>
              </a:rPr>
              <a:t> of another class.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used when </a:t>
            </a:r>
            <a:r>
              <a:rPr b="1" lang="en">
                <a:solidFill>
                  <a:schemeClr val="dk1"/>
                </a:solidFill>
              </a:rPr>
              <a:t>two classes need to share private data</a:t>
            </a:r>
            <a:r>
              <a:rPr lang="en">
                <a:solidFill>
                  <a:schemeClr val="dk1"/>
                </a:solidFill>
              </a:rPr>
              <a:t> but are not in an inheritance relationship.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When two classes need close interaction but are not related by inheritance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Sometimes, two classes work together and </a:t>
            </a:r>
            <a:r>
              <a:rPr b="1" lang="en">
                <a:solidFill>
                  <a:schemeClr val="dk1"/>
                </a:solidFill>
              </a:rPr>
              <a:t>need direct access to each other's private 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Instead of making data </a:t>
            </a:r>
            <a:r>
              <a:rPr b="1" lang="en">
                <a:solidFill>
                  <a:schemeClr val="dk1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 (which breaks encapsulation), we use a </a:t>
            </a:r>
            <a:r>
              <a:rPr b="1" lang="en">
                <a:solidFill>
                  <a:schemeClr val="dk1"/>
                </a:solidFill>
              </a:rPr>
              <a:t>friend class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4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Friend Class</a:t>
            </a:r>
            <a:endParaRPr b="1"/>
          </a:p>
        </p:txBody>
      </p:sp>
      <p:sp>
        <p:nvSpPr>
          <p:cNvPr id="406" name="Google Shape;406;p64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When we want to allow access to private data for specific classes only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Instead of making all data </a:t>
            </a:r>
            <a:r>
              <a:rPr lang="en">
                <a:solidFill>
                  <a:srgbClr val="188038"/>
                </a:solidFill>
              </a:rPr>
              <a:t>public</a:t>
            </a:r>
            <a:r>
              <a:rPr lang="en">
                <a:solidFill>
                  <a:schemeClr val="dk1"/>
                </a:solidFill>
              </a:rPr>
              <a:t>, we grant </a:t>
            </a:r>
            <a:r>
              <a:rPr b="1" lang="en">
                <a:solidFill>
                  <a:schemeClr val="dk1"/>
                </a:solidFill>
              </a:rPr>
              <a:t>access only to specific classes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improves </a:t>
            </a:r>
            <a:r>
              <a:rPr b="1" lang="en">
                <a:solidFill>
                  <a:schemeClr val="dk1"/>
                </a:solidFill>
              </a:rPr>
              <a:t>security and modularity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Useful in operator overloading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Friend functions/classes are often used for </a:t>
            </a:r>
            <a:r>
              <a:rPr b="1" lang="en">
                <a:solidFill>
                  <a:schemeClr val="dk1"/>
                </a:solidFill>
              </a:rPr>
              <a:t>operator overloading</a:t>
            </a:r>
            <a:r>
              <a:rPr lang="en">
                <a:solidFill>
                  <a:schemeClr val="dk1"/>
                </a:solidFill>
              </a:rPr>
              <a:t>, where an external function needs access to private members.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5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Friend Class</a:t>
            </a:r>
            <a:endParaRPr b="1"/>
          </a:p>
        </p:txBody>
      </p:sp>
      <p:sp>
        <p:nvSpPr>
          <p:cNvPr id="412" name="Google Shape;412;p65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b="1" lang="en">
                <a:solidFill>
                  <a:schemeClr val="dk1"/>
                </a:solidFill>
              </a:rPr>
              <a:t>inheritance</a:t>
            </a:r>
            <a:r>
              <a:rPr lang="en">
                <a:solidFill>
                  <a:schemeClr val="dk1"/>
                </a:solidFill>
              </a:rPr>
              <a:t> when one class is a specialized version of another: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>
                <a:solidFill>
                  <a:schemeClr val="dk1"/>
                </a:solidFill>
              </a:rPr>
              <a:t>"Car IS-A Vehicle"</a:t>
            </a:r>
            <a:r>
              <a:rPr lang="en">
                <a:solidFill>
                  <a:schemeClr val="dk1"/>
                </a:solidFill>
              </a:rPr>
              <a:t> → </a:t>
            </a:r>
            <a:r>
              <a:rPr b="1" lang="en">
                <a:solidFill>
                  <a:srgbClr val="980000"/>
                </a:solidFill>
              </a:rPr>
              <a:t>class Car : public Vehicle </a:t>
            </a:r>
            <a:endParaRPr b="1">
              <a:solidFill>
                <a:srgbClr val="98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>
                <a:solidFill>
                  <a:schemeClr val="dk1"/>
                </a:solidFill>
              </a:rPr>
              <a:t>"Dog IS-A Animal"</a:t>
            </a:r>
            <a:r>
              <a:rPr lang="en">
                <a:solidFill>
                  <a:schemeClr val="dk1"/>
                </a:solidFill>
              </a:rPr>
              <a:t> → </a:t>
            </a:r>
            <a:r>
              <a:rPr b="1" lang="en">
                <a:solidFill>
                  <a:srgbClr val="980000"/>
                </a:solidFill>
              </a:rPr>
              <a:t>class Dog : public Animal </a:t>
            </a:r>
            <a:endParaRPr b="1">
              <a:solidFill>
                <a:srgbClr val="98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>
                <a:solidFill>
                  <a:schemeClr val="dk1"/>
                </a:solidFill>
              </a:rPr>
              <a:t>"Student IS-A Person"</a:t>
            </a:r>
            <a:r>
              <a:rPr lang="en">
                <a:solidFill>
                  <a:schemeClr val="dk1"/>
                </a:solidFill>
              </a:rPr>
              <a:t> → </a:t>
            </a:r>
            <a:r>
              <a:rPr b="1" lang="en">
                <a:solidFill>
                  <a:srgbClr val="980000"/>
                </a:solidFill>
              </a:rPr>
              <a:t>class Student : public Person </a:t>
            </a:r>
            <a:endParaRPr b="1" sz="2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b="1" lang="en">
                <a:solidFill>
                  <a:schemeClr val="dk1"/>
                </a:solidFill>
              </a:rPr>
              <a:t>friend class</a:t>
            </a:r>
            <a:r>
              <a:rPr lang="en">
                <a:solidFill>
                  <a:schemeClr val="dk1"/>
                </a:solidFill>
              </a:rPr>
              <a:t> when one class needs access to private members of another </a:t>
            </a:r>
            <a:r>
              <a:rPr b="1" lang="en">
                <a:solidFill>
                  <a:schemeClr val="dk1"/>
                </a:solidFill>
              </a:rPr>
              <a:t>without being its subtype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>
                <a:solidFill>
                  <a:schemeClr val="dk1"/>
                </a:solidFill>
              </a:rPr>
              <a:t>"Doctor HAS-A Patient"</a:t>
            </a:r>
            <a:r>
              <a:rPr lang="en">
                <a:solidFill>
                  <a:schemeClr val="dk1"/>
                </a:solidFill>
              </a:rPr>
              <a:t> → Friend Class 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>
                <a:solidFill>
                  <a:schemeClr val="dk1"/>
                </a:solidFill>
              </a:rPr>
              <a:t>"Librarian HAS-A Book"</a:t>
            </a:r>
            <a:r>
              <a:rPr lang="en">
                <a:solidFill>
                  <a:schemeClr val="dk1"/>
                </a:solidFill>
              </a:rPr>
              <a:t> → Friend Class </a:t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>
                <a:solidFill>
                  <a:schemeClr val="dk1"/>
                </a:solidFill>
              </a:rPr>
              <a:t>"Mechanic HAS-A Car"</a:t>
            </a:r>
            <a:r>
              <a:rPr lang="en">
                <a:solidFill>
                  <a:schemeClr val="dk1"/>
                </a:solidFill>
              </a:rPr>
              <a:t> → Friend Class </a:t>
            </a:r>
            <a:endParaRPr b="1" sz="3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Friend Class</a:t>
            </a:r>
            <a:endParaRPr b="1"/>
          </a:p>
        </p:txBody>
      </p:sp>
      <p:sp>
        <p:nvSpPr>
          <p:cNvPr id="418" name="Google Shape;418;p66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9" name="Google Shape;419;p66" title="frien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200"/>
            <a:ext cx="9144001" cy="471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Friend Class</a:t>
            </a:r>
            <a:endParaRPr b="1"/>
          </a:p>
        </p:txBody>
      </p:sp>
      <p:sp>
        <p:nvSpPr>
          <p:cNvPr id="425" name="Google Shape;425;p67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6" name="Google Shape;426;p67" title="friend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975"/>
            <a:ext cx="9144001" cy="40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7" title="friend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87950"/>
            <a:ext cx="6735950" cy="7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Nested Class</a:t>
            </a:r>
            <a:endParaRPr b="1"/>
          </a:p>
        </p:txBody>
      </p:sp>
      <p:sp>
        <p:nvSpPr>
          <p:cNvPr id="433" name="Google Shape;433;p68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 nested class </a:t>
            </a:r>
            <a:r>
              <a:rPr lang="en" sz="2000">
                <a:solidFill>
                  <a:schemeClr val="dk1"/>
                </a:solidFill>
              </a:rPr>
              <a:t>is a class defined inside another class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helps in </a:t>
            </a:r>
            <a:r>
              <a:rPr b="1" lang="en">
                <a:solidFill>
                  <a:schemeClr val="dk1"/>
                </a:solidFill>
              </a:rPr>
              <a:t>better data encapsulation</a:t>
            </a:r>
            <a:r>
              <a:rPr lang="en">
                <a:solidFill>
                  <a:schemeClr val="dk1"/>
                </a:solidFill>
              </a:rPr>
              <a:t> when an </a:t>
            </a:r>
            <a:r>
              <a:rPr b="1" lang="en">
                <a:solidFill>
                  <a:schemeClr val="dk1"/>
                </a:solidFill>
              </a:rPr>
              <a:t>inner class logically belongs to an outer class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It helps in logically grouping related functionality.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It can access private members of the outer class.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Why Use a Nested Class?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Encapsulation</a:t>
            </a:r>
            <a:r>
              <a:rPr lang="en">
                <a:solidFill>
                  <a:schemeClr val="dk1"/>
                </a:solidFill>
              </a:rPr>
              <a:t> – Keeps related logic within the outer class.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Better Organization</a:t>
            </a:r>
            <a:r>
              <a:rPr lang="en">
                <a:solidFill>
                  <a:schemeClr val="dk1"/>
                </a:solidFill>
              </a:rPr>
              <a:t> – Helps in structuring complex programs.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Access Control</a:t>
            </a:r>
            <a:r>
              <a:rPr lang="en">
                <a:solidFill>
                  <a:schemeClr val="dk1"/>
                </a:solidFill>
              </a:rPr>
              <a:t> – Inner class can access private data of the outer class.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Code Readability</a:t>
            </a:r>
            <a:r>
              <a:rPr lang="en">
                <a:solidFill>
                  <a:schemeClr val="dk1"/>
                </a:solidFill>
              </a:rPr>
              <a:t> – Groups dependent functionality together.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9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Nested Class</a:t>
            </a:r>
            <a:endParaRPr b="1"/>
          </a:p>
        </p:txBody>
      </p:sp>
      <p:sp>
        <p:nvSpPr>
          <p:cNvPr id="439" name="Google Shape;439;p69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 a Nested Class when: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</a:t>
            </a:r>
            <a:r>
              <a:rPr b="1" lang="en">
                <a:solidFill>
                  <a:schemeClr val="dk1"/>
                </a:solidFill>
              </a:rPr>
              <a:t>strongly dependent</a:t>
            </a:r>
            <a:r>
              <a:rPr lang="en">
                <a:solidFill>
                  <a:schemeClr val="dk1"/>
                </a:solidFill>
              </a:rPr>
              <a:t> on the outer class.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should not be used independently</a:t>
            </a:r>
            <a:r>
              <a:rPr lang="en">
                <a:solidFill>
                  <a:schemeClr val="dk1"/>
                </a:solidFill>
              </a:rPr>
              <a:t> outside the outer class.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logically belongs</a:t>
            </a:r>
            <a:r>
              <a:rPr lang="en">
                <a:solidFill>
                  <a:schemeClr val="dk1"/>
                </a:solidFill>
              </a:rPr>
              <a:t> to the outer class.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 NOT use a nested class when: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inner class </a:t>
            </a:r>
            <a:r>
              <a:rPr b="1" lang="en">
                <a:solidFill>
                  <a:schemeClr val="dk1"/>
                </a:solidFill>
              </a:rPr>
              <a:t>should be reusable elsewhere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inner class </a:t>
            </a:r>
            <a:r>
              <a:rPr b="1" lang="en">
                <a:solidFill>
                  <a:schemeClr val="dk1"/>
                </a:solidFill>
              </a:rPr>
              <a:t>doesn’t require access to private data</a:t>
            </a:r>
            <a:r>
              <a:rPr lang="en">
                <a:solidFill>
                  <a:schemeClr val="dk1"/>
                </a:solidFill>
              </a:rPr>
              <a:t> of the outer class.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Nested Class </a:t>
            </a:r>
            <a:endParaRPr b="1"/>
          </a:p>
        </p:txBody>
      </p:sp>
      <p:sp>
        <p:nvSpPr>
          <p:cNvPr id="445" name="Google Shape;445;p70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Example: A College has a Department : </a:t>
            </a:r>
            <a:r>
              <a:rPr lang="en">
                <a:solidFill>
                  <a:schemeClr val="dk1"/>
                </a:solidFill>
              </a:rPr>
              <a:t>A Department class exists inside the College class because a department only makes sense inside a college.</a:t>
            </a:r>
            <a:endParaRPr sz="1600"/>
          </a:p>
        </p:txBody>
      </p:sp>
      <p:pic>
        <p:nvPicPr>
          <p:cNvPr id="446" name="Google Shape;446;p70" title="neste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4675"/>
            <a:ext cx="9144000" cy="39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Nested Class </a:t>
            </a:r>
            <a:endParaRPr b="1"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53" name="Google Shape;453;p71" title="nested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200"/>
            <a:ext cx="9143999" cy="39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71" title="nested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70671"/>
            <a:ext cx="914399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FEATURES </a:t>
            </a:r>
            <a:r>
              <a:rPr lang="en" sz="2000">
                <a:solidFill>
                  <a:srgbClr val="980000"/>
                </a:solidFill>
              </a:rPr>
              <a:t>of inheritance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Code Reusability:</a:t>
            </a:r>
            <a:r>
              <a:rPr lang="en" sz="2000">
                <a:solidFill>
                  <a:schemeClr val="dk1"/>
                </a:solidFill>
              </a:rPr>
              <a:t> Reduces duplicate code by reusing parent class features.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Hierarchical Structure:</a:t>
            </a:r>
            <a:r>
              <a:rPr lang="en" sz="2000">
                <a:solidFill>
                  <a:schemeClr val="dk1"/>
                </a:solidFill>
              </a:rPr>
              <a:t> Establishes relationships between classes (e.g., Animal → Dog).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Extensibility:</a:t>
            </a:r>
            <a:r>
              <a:rPr lang="en" sz="2000">
                <a:solidFill>
                  <a:schemeClr val="dk1"/>
                </a:solidFill>
              </a:rPr>
              <a:t> Allows adding new features to an existing system.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" sz="2000">
                <a:solidFill>
                  <a:schemeClr val="dk1"/>
                </a:solidFill>
              </a:rPr>
              <a:t>Overriding:</a:t>
            </a:r>
            <a:r>
              <a:rPr lang="en" sz="2000">
                <a:solidFill>
                  <a:schemeClr val="dk1"/>
                </a:solidFill>
              </a:rPr>
              <a:t> The child class can modify the inherited behavior.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8846" l="0" r="0" t="22254"/>
          <a:stretch/>
        </p:blipFill>
        <p:spPr>
          <a:xfrm>
            <a:off x="-39775" y="2905925"/>
            <a:ext cx="9227350" cy="22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2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Abstract Classes</a:t>
            </a:r>
            <a:endParaRPr b="1"/>
          </a:p>
        </p:txBody>
      </p:sp>
      <p:sp>
        <p:nvSpPr>
          <p:cNvPr id="460" name="Google Shape;460;p72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An </a:t>
            </a:r>
            <a:r>
              <a:rPr b="1" lang="en" sz="1900">
                <a:solidFill>
                  <a:schemeClr val="dk1"/>
                </a:solidFill>
              </a:rPr>
              <a:t>abstract class</a:t>
            </a:r>
            <a:r>
              <a:rPr lang="en" sz="1900">
                <a:solidFill>
                  <a:schemeClr val="dk1"/>
                </a:solidFill>
              </a:rPr>
              <a:t> in C++ is a class that has at least </a:t>
            </a:r>
            <a:r>
              <a:rPr b="1" lang="en" sz="1900">
                <a:solidFill>
                  <a:schemeClr val="dk1"/>
                </a:solidFill>
              </a:rPr>
              <a:t>one pure virtual function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 </a:t>
            </a:r>
            <a:r>
              <a:rPr b="1" lang="en" sz="1900">
                <a:solidFill>
                  <a:schemeClr val="dk1"/>
                </a:solidFill>
              </a:rPr>
              <a:t>pure virtual function</a:t>
            </a:r>
            <a:r>
              <a:rPr lang="en" sz="1900">
                <a:solidFill>
                  <a:schemeClr val="dk1"/>
                </a:solidFill>
              </a:rPr>
              <a:t> in C++ is declared by </a:t>
            </a:r>
            <a:r>
              <a:rPr b="1" lang="en" sz="1900">
                <a:solidFill>
                  <a:schemeClr val="dk1"/>
                </a:solidFill>
              </a:rPr>
              <a:t>assigning it to zero (= 0)</a:t>
            </a:r>
            <a:r>
              <a:rPr lang="en" sz="1900">
                <a:solidFill>
                  <a:schemeClr val="dk1"/>
                </a:solidFill>
              </a:rPr>
              <a:t> in the base class.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You </a:t>
            </a:r>
            <a:r>
              <a:rPr b="1" lang="en" sz="1900">
                <a:solidFill>
                  <a:schemeClr val="dk1"/>
                </a:solidFill>
              </a:rPr>
              <a:t>cannot create an object</a:t>
            </a:r>
            <a:r>
              <a:rPr lang="en" sz="1900">
                <a:solidFill>
                  <a:schemeClr val="dk1"/>
                </a:solidFill>
              </a:rPr>
              <a:t> of an abstract class.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It is used to </a:t>
            </a:r>
            <a:r>
              <a:rPr b="1" lang="en" sz="1900">
                <a:solidFill>
                  <a:schemeClr val="dk1"/>
                </a:solidFill>
              </a:rPr>
              <a:t>define a common interface</a:t>
            </a:r>
            <a:r>
              <a:rPr lang="en" sz="1900">
                <a:solidFill>
                  <a:schemeClr val="dk1"/>
                </a:solidFill>
              </a:rPr>
              <a:t> for all derived classes.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461" name="Google Shape;461;p72" title="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9143999" cy="2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Abstract Classes</a:t>
            </a:r>
            <a:endParaRPr b="1"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When you want to </a:t>
            </a:r>
            <a:r>
              <a:rPr b="1" lang="en" sz="1900">
                <a:solidFill>
                  <a:schemeClr val="dk1"/>
                </a:solidFill>
              </a:rPr>
              <a:t>force derived classes to implement specific behavior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define </a:t>
            </a:r>
            <a:r>
              <a:rPr b="1" lang="en" sz="1900">
                <a:solidFill>
                  <a:schemeClr val="dk1"/>
                </a:solidFill>
              </a:rPr>
              <a:t>interfaces or abstract base classes</a:t>
            </a:r>
            <a:r>
              <a:rPr lang="en" sz="1900">
                <a:solidFill>
                  <a:schemeClr val="dk1"/>
                </a:solidFill>
              </a:rPr>
              <a:t> in frameworks or large systems.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468" name="Google Shape;468;p73" title="v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3650"/>
            <a:ext cx="9143999" cy="364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Abstract Classes</a:t>
            </a:r>
            <a:endParaRPr b="1"/>
          </a:p>
        </p:txBody>
      </p:sp>
      <p:sp>
        <p:nvSpPr>
          <p:cNvPr id="474" name="Google Shape;474;p74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An abstract class </a:t>
            </a:r>
            <a:r>
              <a:rPr b="1" lang="en" sz="1900">
                <a:solidFill>
                  <a:schemeClr val="dk1"/>
                </a:solidFill>
              </a:rPr>
              <a:t>must be inherited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lang="en" sz="1900">
                <a:solidFill>
                  <a:schemeClr val="dk1"/>
                </a:solidFill>
              </a:rPr>
              <a:t>all pure virtual functions must be implemented</a:t>
            </a:r>
            <a:r>
              <a:rPr lang="en" sz="1900">
                <a:solidFill>
                  <a:schemeClr val="dk1"/>
                </a:solidFill>
              </a:rPr>
              <a:t> to create objects.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475" name="Google Shape;475;p74" title="v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5200"/>
            <a:ext cx="9143999" cy="36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5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Abstract Classes</a:t>
            </a:r>
            <a:endParaRPr b="1"/>
          </a:p>
        </p:txBody>
      </p:sp>
      <p:sp>
        <p:nvSpPr>
          <p:cNvPr id="481" name="Google Shape;481;p75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What does it mean?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You're telling the compiler: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 “This function </a:t>
            </a:r>
            <a:r>
              <a:rPr b="1" lang="en" sz="1900">
                <a:solidFill>
                  <a:schemeClr val="dk1"/>
                </a:solidFill>
              </a:rPr>
              <a:t>has no body here</a:t>
            </a:r>
            <a:r>
              <a:rPr lang="en" sz="1900">
                <a:solidFill>
                  <a:schemeClr val="dk1"/>
                </a:solidFill>
              </a:rPr>
              <a:t>, but </a:t>
            </a:r>
            <a:r>
              <a:rPr b="1" lang="en" sz="1900">
                <a:solidFill>
                  <a:schemeClr val="dk1"/>
                </a:solidFill>
              </a:rPr>
              <a:t>must be implemented</a:t>
            </a:r>
            <a:r>
              <a:rPr lang="en" sz="1900">
                <a:solidFill>
                  <a:schemeClr val="dk1"/>
                </a:solidFill>
              </a:rPr>
              <a:t> in the derived class.”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This makes the class </a:t>
            </a:r>
            <a:r>
              <a:rPr b="1" lang="en" sz="1900">
                <a:solidFill>
                  <a:schemeClr val="dk1"/>
                </a:solidFill>
              </a:rPr>
              <a:t>abstract</a:t>
            </a:r>
            <a:r>
              <a:rPr lang="en" sz="1900">
                <a:solidFill>
                  <a:schemeClr val="dk1"/>
                </a:solidFill>
              </a:rPr>
              <a:t>, meaning: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You </a:t>
            </a:r>
            <a:r>
              <a:rPr b="1" lang="en" sz="1900">
                <a:solidFill>
                  <a:schemeClr val="dk1"/>
                </a:solidFill>
              </a:rPr>
              <a:t>cannot create an object</a:t>
            </a:r>
            <a:r>
              <a:rPr lang="en" sz="1900">
                <a:solidFill>
                  <a:schemeClr val="dk1"/>
                </a:solidFill>
              </a:rPr>
              <a:t> of this class directly.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It </a:t>
            </a:r>
            <a:r>
              <a:rPr b="1" lang="en" sz="1900">
                <a:solidFill>
                  <a:schemeClr val="dk1"/>
                </a:solidFill>
              </a:rPr>
              <a:t>acts as a blueprint</a:t>
            </a:r>
            <a:r>
              <a:rPr lang="en" sz="1900">
                <a:solidFill>
                  <a:schemeClr val="dk1"/>
                </a:solidFill>
              </a:rPr>
              <a:t> for other classes.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Abstract Classes</a:t>
            </a:r>
            <a:endParaRPr b="1"/>
          </a:p>
        </p:txBody>
      </p:sp>
      <p:sp>
        <p:nvSpPr>
          <p:cNvPr id="487" name="Google Shape;487;p76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Problem Title: Medical System Access Control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Design a simple system where a </a:t>
            </a:r>
            <a:r>
              <a:rPr b="1" lang="en" sz="1900">
                <a:solidFill>
                  <a:schemeClr val="dk1"/>
                </a:solidFill>
              </a:rPr>
              <a:t>Doctor</a:t>
            </a:r>
            <a:r>
              <a:rPr lang="en" sz="1900">
                <a:solidFill>
                  <a:schemeClr val="dk1"/>
                </a:solidFill>
              </a:rPr>
              <a:t> needs to access private </a:t>
            </a:r>
            <a:r>
              <a:rPr b="1" lang="en" sz="1900">
                <a:solidFill>
                  <a:schemeClr val="dk1"/>
                </a:solidFill>
              </a:rPr>
              <a:t>Patient medical records</a:t>
            </a:r>
            <a:r>
              <a:rPr lang="en" sz="1900">
                <a:solidFill>
                  <a:schemeClr val="dk1"/>
                </a:solidFill>
              </a:rPr>
              <a:t>, but only the doctor is allowed this access (no other class should be able to see it). Each patient has a </a:t>
            </a:r>
            <a:r>
              <a:rPr b="1" lang="en" sz="1900">
                <a:solidFill>
                  <a:schemeClr val="dk1"/>
                </a:solidFill>
              </a:rPr>
              <a:t>name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b="1" lang="en" sz="1900">
                <a:solidFill>
                  <a:schemeClr val="dk1"/>
                </a:solidFill>
              </a:rPr>
              <a:t>age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b="1" lang="en" sz="1900">
                <a:solidFill>
                  <a:schemeClr val="dk1"/>
                </a:solidFill>
              </a:rPr>
              <a:t>disease</a:t>
            </a:r>
            <a:r>
              <a:rPr lang="en" sz="1900">
                <a:solidFill>
                  <a:schemeClr val="dk1"/>
                </a:solidFill>
              </a:rPr>
              <a:t>, all stored privately. The system should print the patient's record only when a Doctor checks it.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900">
                <a:solidFill>
                  <a:schemeClr val="dk1"/>
                </a:solidFill>
              </a:rPr>
            </a:br>
            <a:r>
              <a:rPr b="1" lang="en" sz="1900">
                <a:solidFill>
                  <a:schemeClr val="dk1"/>
                </a:solidFill>
              </a:rPr>
              <a:t>Write a system that enforces all the above behaviors using proper OOP features.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7"/>
          <p:cNvSpPr txBox="1"/>
          <p:nvPr>
            <p:ph type="title"/>
          </p:nvPr>
        </p:nvSpPr>
        <p:spPr>
          <a:xfrm>
            <a:off x="119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Abstract Classes</a:t>
            </a:r>
            <a:endParaRPr b="1"/>
          </a:p>
        </p:txBody>
      </p:sp>
      <p:sp>
        <p:nvSpPr>
          <p:cNvPr id="493" name="Google Shape;493;p77"/>
          <p:cNvSpPr txBox="1"/>
          <p:nvPr>
            <p:ph idx="1" type="body"/>
          </p:nvPr>
        </p:nvSpPr>
        <p:spPr>
          <a:xfrm>
            <a:off x="0" y="430075"/>
            <a:ext cx="9144000" cy="4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Problem Title: Multi-Tier Employee Hierarchy with Restricted Features</a:t>
            </a:r>
            <a:br>
              <a:rPr b="1"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Create a system for a company where: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There is a base Employee class that holds common attributes like name, ID, and a function display().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Several types of employees exist: Developer, Manager, and TeamLead.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Each derived class should override display() differently to show their role-specific information.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Additionally, the Manager can view some confidential information (e.g., bonus details) of the Developer, but this should not be accessible to others.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There’s a sub-component in the Developer class that internally manages tasks like CodeTracker, which should not be exposed outside.</a:t>
            </a:r>
            <a:br>
              <a:rPr lang="en" sz="1900">
                <a:solidFill>
                  <a:schemeClr val="dk1"/>
                </a:solidFill>
              </a:rPr>
            </a:br>
            <a:r>
              <a:rPr b="1" lang="en" sz="1900">
                <a:solidFill>
                  <a:schemeClr val="dk1"/>
                </a:solidFill>
              </a:rPr>
              <a:t>Write a system that enforces all the above behaviors using proper OOP features.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980000"/>
                </a:solidFill>
              </a:rPr>
              <a:t>Access Specifiers &amp; Visibility Mode in Inheritance</a:t>
            </a:r>
            <a:endParaRPr b="1" sz="275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980000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b="1" lang="en" sz="2300">
                <a:solidFill>
                  <a:schemeClr val="dk1"/>
                </a:solidFill>
              </a:rPr>
              <a:t>public:</a:t>
            </a:r>
            <a:r>
              <a:rPr lang="en" sz="2300">
                <a:solidFill>
                  <a:schemeClr val="dk1"/>
                </a:solidFill>
              </a:rPr>
              <a:t> Members remain </a:t>
            </a:r>
            <a:r>
              <a:rPr b="1" lang="en" sz="2300">
                <a:solidFill>
                  <a:schemeClr val="dk1"/>
                </a:solidFill>
              </a:rPr>
              <a:t>public</a:t>
            </a:r>
            <a:r>
              <a:rPr lang="en" sz="2300">
                <a:solidFill>
                  <a:schemeClr val="dk1"/>
                </a:solidFill>
              </a:rPr>
              <a:t> in the derived class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b="1" lang="en" sz="2300">
                <a:solidFill>
                  <a:schemeClr val="dk1"/>
                </a:solidFill>
              </a:rPr>
              <a:t>protected:</a:t>
            </a:r>
            <a:r>
              <a:rPr lang="en" sz="2300">
                <a:solidFill>
                  <a:schemeClr val="dk1"/>
                </a:solidFill>
              </a:rPr>
              <a:t> Members become </a:t>
            </a:r>
            <a:r>
              <a:rPr b="1" lang="en" sz="2300">
                <a:solidFill>
                  <a:schemeClr val="dk1"/>
                </a:solidFill>
              </a:rPr>
              <a:t>protected</a:t>
            </a:r>
            <a:r>
              <a:rPr lang="en" sz="2300">
                <a:solidFill>
                  <a:schemeClr val="dk1"/>
                </a:solidFill>
              </a:rPr>
              <a:t> in the derived class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b="1" lang="en" sz="2300">
                <a:solidFill>
                  <a:schemeClr val="dk1"/>
                </a:solidFill>
              </a:rPr>
              <a:t>private:</a:t>
            </a:r>
            <a:r>
              <a:rPr lang="en" sz="2300">
                <a:solidFill>
                  <a:schemeClr val="dk1"/>
                </a:solidFill>
              </a:rPr>
              <a:t> Members become </a:t>
            </a:r>
            <a:r>
              <a:rPr b="1" lang="en" sz="2300">
                <a:solidFill>
                  <a:schemeClr val="dk1"/>
                </a:solidFill>
              </a:rPr>
              <a:t>private</a:t>
            </a:r>
            <a:r>
              <a:rPr lang="en" sz="2300">
                <a:solidFill>
                  <a:schemeClr val="dk1"/>
                </a:solidFill>
              </a:rPr>
              <a:t> in the derived class (not inherited by child classes)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Public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✔ </a:t>
            </a:r>
            <a:r>
              <a:rPr b="1" lang="en" sz="2000">
                <a:solidFill>
                  <a:schemeClr val="dk1"/>
                </a:solidFill>
              </a:rPr>
              <a:t>Public &amp; protected members of </a:t>
            </a:r>
            <a:r>
              <a:rPr b="1" lang="en" sz="2000">
                <a:solidFill>
                  <a:srgbClr val="980000"/>
                </a:solidFill>
              </a:rPr>
              <a:t>Base </a:t>
            </a:r>
            <a:r>
              <a:rPr b="1" lang="en" sz="2000">
                <a:solidFill>
                  <a:schemeClr val="dk1"/>
                </a:solidFill>
              </a:rPr>
              <a:t>remain same in </a:t>
            </a:r>
            <a:r>
              <a:rPr b="1" lang="en" sz="2000">
                <a:solidFill>
                  <a:srgbClr val="980000"/>
                </a:solidFill>
              </a:rPr>
              <a:t>Derived</a:t>
            </a:r>
            <a:r>
              <a:rPr b="1" lang="en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❌ </a:t>
            </a:r>
            <a:r>
              <a:rPr b="1" lang="en" sz="2000">
                <a:solidFill>
                  <a:schemeClr val="dk1"/>
                </a:solidFill>
              </a:rPr>
              <a:t>Private members of </a:t>
            </a:r>
            <a:r>
              <a:rPr b="1" lang="en" sz="2000">
                <a:solidFill>
                  <a:srgbClr val="980000"/>
                </a:solidFill>
              </a:rPr>
              <a:t>Base </a:t>
            </a:r>
            <a:r>
              <a:rPr b="1" lang="en" sz="2000">
                <a:solidFill>
                  <a:schemeClr val="dk1"/>
                </a:solidFill>
              </a:rPr>
              <a:t>are not accessible in </a:t>
            </a:r>
            <a:r>
              <a:rPr b="1" lang="en" sz="2000">
                <a:solidFill>
                  <a:srgbClr val="980000"/>
                </a:solidFill>
              </a:rPr>
              <a:t>Derived</a:t>
            </a:r>
            <a:r>
              <a:rPr b="1" lang="en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" y="2086450"/>
            <a:ext cx="9143999" cy="30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75550" y="78875"/>
            <a:ext cx="8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980000"/>
                </a:solidFill>
              </a:rPr>
              <a:t>Protected Inheritance</a:t>
            </a:r>
            <a:endParaRPr sz="3300">
              <a:solidFill>
                <a:srgbClr val="980000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✔ </a:t>
            </a:r>
            <a:r>
              <a:rPr b="1" lang="en" sz="2000">
                <a:solidFill>
                  <a:schemeClr val="dk1"/>
                </a:solidFill>
              </a:rPr>
              <a:t>Public &amp; protected members of </a:t>
            </a:r>
            <a:r>
              <a:rPr b="1" lang="en" sz="2000">
                <a:solidFill>
                  <a:srgbClr val="980000"/>
                </a:solidFill>
              </a:rPr>
              <a:t>Base </a:t>
            </a:r>
            <a:r>
              <a:rPr b="1" lang="en" sz="2000">
                <a:solidFill>
                  <a:schemeClr val="dk1"/>
                </a:solidFill>
              </a:rPr>
              <a:t>become </a:t>
            </a:r>
            <a:r>
              <a:rPr b="1" lang="en" sz="2000">
                <a:solidFill>
                  <a:srgbClr val="980000"/>
                </a:solidFill>
              </a:rPr>
              <a:t>protected </a:t>
            </a:r>
            <a:r>
              <a:rPr b="1" lang="en" sz="2000">
                <a:solidFill>
                  <a:schemeClr val="dk1"/>
                </a:solidFill>
              </a:rPr>
              <a:t>in </a:t>
            </a:r>
            <a:r>
              <a:rPr b="1" lang="en" sz="2000">
                <a:solidFill>
                  <a:srgbClr val="980000"/>
                </a:solidFill>
              </a:rPr>
              <a:t>Derived</a:t>
            </a:r>
            <a:r>
              <a:rPr b="1" lang="en" sz="2000">
                <a:solidFill>
                  <a:schemeClr val="dk1"/>
                </a:solidFill>
              </a:rPr>
              <a:t>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❌ </a:t>
            </a:r>
            <a:r>
              <a:rPr b="1" lang="en" sz="2000">
                <a:solidFill>
                  <a:schemeClr val="dk1"/>
                </a:solidFill>
              </a:rPr>
              <a:t>Private members of </a:t>
            </a:r>
            <a:r>
              <a:rPr b="1" lang="en" sz="2000">
                <a:solidFill>
                  <a:srgbClr val="980000"/>
                </a:solidFill>
              </a:rPr>
              <a:t>Base </a:t>
            </a:r>
            <a:r>
              <a:rPr b="1" lang="en" sz="2000">
                <a:solidFill>
                  <a:schemeClr val="dk1"/>
                </a:solidFill>
              </a:rPr>
              <a:t>are still inaccessible.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7225"/>
            <a:ext cx="9144002" cy="32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