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BDBEAE-FDF2-4DAC-B03D-72820EDB3DB7}">
  <a:tblStyle styleId="{71BDBEAE-FDF2-4DAC-B03D-72820EDB3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1095dc62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1095dc62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1095dc62e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1095dc62e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1095dc62e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1095dc62e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1095dc62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1095dc62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1095dc62e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1095dc62e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1095dc62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1095dc62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4192f9c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4192f9c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4192f9c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4192f9c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1095dc62e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1095dc62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4192f9cb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4192f9cb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192f9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192f9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4192f9cb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4192f9cb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1095dc62e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1095dc62e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4192f9c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4192f9c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4192f9cb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4192f9cb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4192f9c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4192f9c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4192f9cb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4192f9c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53bc72b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53bc72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53bc72b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53bc72b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1e7c8f89c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1e7c8f89c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1e7c8f89c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1e7c8f89c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1095dc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1095dc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1e7c8f89c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1e7c8f89c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1e7c8f89c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1e7c8f89c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1e7c8f89c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1e7c8f89c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1e7c8f89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1e7c8f89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1587983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1587983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1587983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1587983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1587983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1587983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1587983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1587983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1587983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1587983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1587983b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1587983b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1095dc6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1095dc6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1587983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1587983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1587983b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1587983b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1587983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31587983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1be8f9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1be8f9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31be8f9e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31be8f9e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1be8f9e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1be8f9e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1be8f9e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1be8f9e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1be8f9e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1be8f9e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1be8f9e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1be8f9e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1be8f9e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1be8f9e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095dc6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1095dc6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1be8f9e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31be8f9e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1be8f9e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1be8f9e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1be8f9e3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31be8f9e3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1587983b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1587983b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1095dc6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1095dc6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095dc62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1095dc62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1095dc62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1095dc62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1095dc62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1095dc62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97799" y="4663225"/>
            <a:ext cx="1923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</a:t>
            </a:r>
            <a:r>
              <a:rPr lang="en"/>
              <a:t>V. R. Kandekar   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97799" y="4663225"/>
            <a:ext cx="1923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100"/>
            </a:lvl1pPr>
            <a:lvl2pPr lvl="1">
              <a:buNone/>
              <a:defRPr sz="1100"/>
            </a:lvl2pPr>
            <a:lvl3pPr lvl="2">
              <a:buNone/>
              <a:defRPr sz="1100"/>
            </a:lvl3pPr>
            <a:lvl4pPr lvl="3">
              <a:buNone/>
              <a:defRPr sz="1100"/>
            </a:lvl4pPr>
            <a:lvl5pPr lvl="4">
              <a:buNone/>
              <a:defRPr sz="1100"/>
            </a:lvl5pPr>
            <a:lvl6pPr lvl="5">
              <a:buNone/>
              <a:defRPr sz="1100"/>
            </a:lvl6pPr>
            <a:lvl7pPr lvl="6">
              <a:buNone/>
              <a:defRPr sz="1100"/>
            </a:lvl7pPr>
            <a:lvl8pPr lvl="7">
              <a:buNone/>
              <a:defRPr sz="1100"/>
            </a:lvl8pPr>
            <a:lvl9pPr lvl="8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 V. R. Kandekar    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Fundamentals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Vaishali R. Kandekar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</a:t>
            </a:r>
            <a:r>
              <a:rPr b="1" lang="en">
                <a:solidFill>
                  <a:schemeClr val="dk1"/>
                </a:solidFill>
              </a:rPr>
              <a:t>data members private </a:t>
            </a:r>
            <a:r>
              <a:rPr lang="en"/>
              <a:t>(Account balance,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PIN, Bank server data are hidden from the user)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providing public methods to access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them securely.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50" y="1200950"/>
            <a:ext cx="3876250" cy="1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OOP : Encapsulation </a:t>
            </a:r>
            <a:r>
              <a:rPr lang="en" sz="2416"/>
              <a:t>(</a:t>
            </a:r>
            <a:r>
              <a:rPr b="1" lang="en" sz="2416">
                <a:solidFill>
                  <a:srgbClr val="232323"/>
                </a:solidFill>
              </a:rPr>
              <a:t>Bundling Data and Logic)</a:t>
            </a:r>
            <a:endParaRPr sz="2416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0" y="2940325"/>
            <a:ext cx="4464325" cy="1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050200" y="3064550"/>
            <a:ext cx="5027700" cy="20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b="1" lang="en" sz="1600">
                <a:solidFill>
                  <a:schemeClr val="dk1"/>
                </a:solidFill>
              </a:rPr>
              <a:t>engine, fuel injection system, braking mechanism, ECU (Engine Control Unit), and transmission</a:t>
            </a:r>
            <a:r>
              <a:rPr lang="en" sz="1600">
                <a:solidFill>
                  <a:schemeClr val="dk1"/>
                </a:solidFill>
              </a:rPr>
              <a:t> are not directly accessible to the driver.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Public Methods (Controlled Access): The driver interacts with the car through </a:t>
            </a:r>
            <a:r>
              <a:rPr b="1" lang="en" sz="1600">
                <a:solidFill>
                  <a:schemeClr val="dk1"/>
                </a:solidFill>
              </a:rPr>
              <a:t>accelerator, brake, clutch, gear, and ignition</a:t>
            </a:r>
            <a:r>
              <a:rPr lang="en" sz="1600">
                <a:solidFill>
                  <a:schemeClr val="dk1"/>
                </a:solidFill>
              </a:rPr>
              <a:t> without directly handling internal components.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Features of OOP : Inheritance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0" y="1076750"/>
            <a:ext cx="9144000" cy="4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22144"/>
              </a:buClr>
              <a:buSzPts val="1900"/>
              <a:buChar char="●"/>
            </a:pPr>
            <a:r>
              <a:rPr lang="en" sz="1900">
                <a:solidFill>
                  <a:srgbClr val="022144"/>
                </a:solidFill>
                <a:highlight>
                  <a:srgbClr val="FFFFFF"/>
                </a:highlight>
              </a:rPr>
              <a:t>one class can inherit the attributes and functions of another. </a:t>
            </a:r>
            <a:endParaRPr sz="1900">
              <a:solidFill>
                <a:srgbClr val="022144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22144"/>
              </a:buClr>
              <a:buSzPts val="1900"/>
              <a:buChar char="●"/>
            </a:pPr>
            <a:r>
              <a:rPr lang="en" sz="1900">
                <a:solidFill>
                  <a:srgbClr val="022144"/>
                </a:solidFill>
                <a:highlight>
                  <a:srgbClr val="FFFFFF"/>
                </a:highlight>
              </a:rPr>
              <a:t>This means that the derived class can use all of the base class's members as well as add its own. </a:t>
            </a:r>
            <a:endParaRPr sz="1900">
              <a:solidFill>
                <a:srgbClr val="022144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22144"/>
              </a:buClr>
              <a:buSzPts val="1900"/>
              <a:buChar char="●"/>
            </a:pPr>
            <a:r>
              <a:rPr lang="en" sz="1900">
                <a:solidFill>
                  <a:srgbClr val="022144"/>
                </a:solidFill>
                <a:highlight>
                  <a:srgbClr val="FFFFFF"/>
                </a:highlight>
              </a:rPr>
              <a:t>Because it reduces the need to duplicate code for comparable classes, inheritance promotes code reusability and maintainability.</a:t>
            </a:r>
            <a:endParaRPr sz="24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050" y="2782950"/>
            <a:ext cx="7354951" cy="23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Features of OOP : Polymorphism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424"/>
                </a:solidFill>
                <a:highlight>
                  <a:srgbClr val="FFFFFF"/>
                </a:highlight>
              </a:rPr>
              <a:t>One object can perform different roles in different situations then it is called polymorphism.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5300"/>
            <a:ext cx="3028950" cy="34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371025" y="1855300"/>
            <a:ext cx="56817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In Shopping malls behave like Customer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61C00"/>
                </a:solidFill>
              </a:rPr>
              <a:t>In Bus behave like Passenger</a:t>
            </a:r>
            <a:endParaRPr b="1" sz="1800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</a:rPr>
              <a:t>In School behaves like Student</a:t>
            </a:r>
            <a:endParaRPr b="1"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At Home behave like Son</a:t>
            </a:r>
            <a:endParaRPr b="1" sz="18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Early Binding (Compile-Time Polymorphism)</a:t>
            </a:r>
            <a:endParaRPr sz="25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Also known as </a:t>
            </a:r>
            <a:r>
              <a:rPr b="1" lang="en">
                <a:solidFill>
                  <a:schemeClr val="dk1"/>
                </a:solidFill>
              </a:rPr>
              <a:t>Static Binding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function to be executed is </a:t>
            </a:r>
            <a:r>
              <a:rPr b="1" lang="en">
                <a:solidFill>
                  <a:schemeClr val="dk1"/>
                </a:solidFill>
              </a:rPr>
              <a:t>determined at compile time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Achieved through </a:t>
            </a:r>
            <a:r>
              <a:rPr b="1" lang="en">
                <a:solidFill>
                  <a:schemeClr val="dk1"/>
                </a:solidFill>
              </a:rPr>
              <a:t>Method Overloading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Operator Overloading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Example: A Calculator with Multiple Add Methods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you call </a:t>
            </a:r>
            <a:r>
              <a:rPr lang="en">
                <a:solidFill>
                  <a:srgbClr val="188038"/>
                </a:solidFill>
              </a:rPr>
              <a:t>add(2, 3)</a:t>
            </a:r>
            <a:r>
              <a:rPr lang="en">
                <a:solidFill>
                  <a:schemeClr val="dk1"/>
                </a:solidFill>
              </a:rPr>
              <a:t>, it calls the integer addition method.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you call </a:t>
            </a:r>
            <a:r>
              <a:rPr lang="en">
                <a:solidFill>
                  <a:srgbClr val="188038"/>
                </a:solidFill>
              </a:rPr>
              <a:t>add(2.5, 3.5)</a:t>
            </a:r>
            <a:r>
              <a:rPr lang="en">
                <a:solidFill>
                  <a:schemeClr val="dk1"/>
                </a:solidFill>
              </a:rPr>
              <a:t>, it calls the floating-point addition method.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decision is made </a:t>
            </a:r>
            <a:r>
              <a:rPr b="1" lang="en">
                <a:solidFill>
                  <a:schemeClr val="dk1"/>
                </a:solidFill>
              </a:rPr>
              <a:t>at compile time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Binding (Run-Time Polymorphism)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50" y="1159575"/>
            <a:ext cx="9144000" cy="3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 known as </a:t>
            </a:r>
            <a:r>
              <a:rPr b="1" lang="en">
                <a:solidFill>
                  <a:schemeClr val="dk1"/>
                </a:solidFill>
              </a:rPr>
              <a:t>Dynamic Binding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function to be executed is </a:t>
            </a:r>
            <a:r>
              <a:rPr b="1" lang="en">
                <a:solidFill>
                  <a:schemeClr val="dk1"/>
                </a:solidFill>
              </a:rPr>
              <a:t>determined at runtime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Achieved through </a:t>
            </a:r>
            <a:r>
              <a:rPr b="1" lang="en">
                <a:solidFill>
                  <a:schemeClr val="dk1"/>
                </a:solidFill>
              </a:rPr>
              <a:t>Method Overriding</a:t>
            </a:r>
            <a:r>
              <a:rPr lang="en">
                <a:solidFill>
                  <a:schemeClr val="dk1"/>
                </a:solidFill>
              </a:rPr>
              <a:t> in inheritance.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Example: Animal Sounds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we have a </a:t>
            </a:r>
            <a:r>
              <a:rPr lang="en">
                <a:solidFill>
                  <a:srgbClr val="188038"/>
                </a:solidFill>
              </a:rPr>
              <a:t>makeSound()</a:t>
            </a:r>
            <a:r>
              <a:rPr lang="en">
                <a:solidFill>
                  <a:schemeClr val="dk1"/>
                </a:solidFill>
              </a:rPr>
              <a:t> function in an </a:t>
            </a:r>
            <a:r>
              <a:rPr lang="en">
                <a:solidFill>
                  <a:srgbClr val="188038"/>
                </a:solidFill>
              </a:rPr>
              <a:t>Animal</a:t>
            </a:r>
            <a:r>
              <a:rPr lang="en">
                <a:solidFill>
                  <a:schemeClr val="dk1"/>
                </a:solidFill>
              </a:rPr>
              <a:t> class, the sound depends on the actual animal (Dog, Cat, etc.).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decision is made </a:t>
            </a:r>
            <a:r>
              <a:rPr b="1" lang="en">
                <a:solidFill>
                  <a:schemeClr val="dk1"/>
                </a:solidFill>
              </a:rPr>
              <a:t>at runtime</a:t>
            </a:r>
            <a:r>
              <a:rPr lang="en">
                <a:solidFill>
                  <a:schemeClr val="dk1"/>
                </a:solidFill>
              </a:rPr>
              <a:t>, based on the object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Passing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Message passing is the </a:t>
            </a:r>
            <a:r>
              <a:rPr b="1" lang="en">
                <a:solidFill>
                  <a:schemeClr val="dk1"/>
                </a:solidFill>
              </a:rPr>
              <a:t>communication between objects</a:t>
            </a:r>
            <a:r>
              <a:rPr lang="en">
                <a:solidFill>
                  <a:schemeClr val="dk1"/>
                </a:solidFill>
              </a:rPr>
              <a:t> in OOP. One object calls a function on another object, sending a "message."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 Ordering Food in a Restaurant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Customer object</a:t>
            </a:r>
            <a:r>
              <a:rPr lang="en">
                <a:solidFill>
                  <a:schemeClr val="dk1"/>
                </a:solidFill>
              </a:rPr>
              <a:t> calls the </a:t>
            </a:r>
            <a:r>
              <a:rPr b="1" lang="en">
                <a:solidFill>
                  <a:schemeClr val="dk1"/>
                </a:solidFill>
              </a:rPr>
              <a:t>orderFood()</a:t>
            </a:r>
            <a:r>
              <a:rPr lang="en">
                <a:solidFill>
                  <a:schemeClr val="dk1"/>
                </a:solidFill>
              </a:rPr>
              <a:t> function on the </a:t>
            </a:r>
            <a:r>
              <a:rPr b="1" lang="en">
                <a:solidFill>
                  <a:schemeClr val="dk1"/>
                </a:solidFill>
              </a:rPr>
              <a:t>Waiter object</a:t>
            </a:r>
            <a:r>
              <a:rPr lang="en">
                <a:solidFill>
                  <a:schemeClr val="dk1"/>
                </a:solidFill>
              </a:rPr>
              <a:t> (sending a message).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Waiter object</a:t>
            </a:r>
            <a:r>
              <a:rPr lang="en">
                <a:solidFill>
                  <a:schemeClr val="dk1"/>
                </a:solidFill>
              </a:rPr>
              <a:t> then calls the </a:t>
            </a:r>
            <a:r>
              <a:rPr b="1" lang="en">
                <a:solidFill>
                  <a:schemeClr val="dk1"/>
                </a:solidFill>
              </a:rPr>
              <a:t>prepareFood()</a:t>
            </a:r>
            <a:r>
              <a:rPr lang="en">
                <a:solidFill>
                  <a:schemeClr val="dk1"/>
                </a:solidFill>
              </a:rPr>
              <a:t> function on the </a:t>
            </a:r>
            <a:r>
              <a:rPr b="1" lang="en">
                <a:solidFill>
                  <a:schemeClr val="dk1"/>
                </a:solidFill>
              </a:rPr>
              <a:t>Kitchen object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Kitchen processes the request</a:t>
            </a:r>
            <a:r>
              <a:rPr lang="en">
                <a:solidFill>
                  <a:schemeClr val="dk1"/>
                </a:solidFill>
              </a:rPr>
              <a:t> and completes the operation.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(class Customer, class Waiter, class Kitchen)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C++ program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5" y="1017725"/>
            <a:ext cx="4621699" cy="37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629325" y="4721100"/>
            <a:ext cx="4075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Structure of C++ Program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700" y="1017725"/>
            <a:ext cx="4480875" cy="37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5284150" y="4703625"/>
            <a:ext cx="4075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Client-Server Model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1425" y="977350"/>
            <a:ext cx="90279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“</a:t>
            </a:r>
            <a:r>
              <a:rPr lang="en" u="sng">
                <a:solidFill>
                  <a:schemeClr val="dk1"/>
                </a:solidFill>
              </a:rPr>
              <a:t>A class is a way to bind the data &amp; </a:t>
            </a:r>
            <a:r>
              <a:rPr lang="en" u="sng">
                <a:solidFill>
                  <a:schemeClr val="dk1"/>
                </a:solidFill>
              </a:rPr>
              <a:t>its</a:t>
            </a:r>
            <a:r>
              <a:rPr lang="en" u="sng">
                <a:solidFill>
                  <a:schemeClr val="dk1"/>
                </a:solidFill>
              </a:rPr>
              <a:t> associated functions together.”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allows the data to be hidden, if necessary, from external use.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“</a:t>
            </a:r>
            <a:r>
              <a:rPr lang="en" u="sng">
                <a:solidFill>
                  <a:schemeClr val="dk1"/>
                </a:solidFill>
              </a:rPr>
              <a:t>A </a:t>
            </a:r>
            <a:r>
              <a:rPr b="1" lang="en" u="sng">
                <a:solidFill>
                  <a:schemeClr val="dk1"/>
                </a:solidFill>
              </a:rPr>
              <a:t>class</a:t>
            </a:r>
            <a:r>
              <a:rPr lang="en" u="sng">
                <a:solidFill>
                  <a:schemeClr val="dk1"/>
                </a:solidFill>
              </a:rPr>
              <a:t> is like a </a:t>
            </a:r>
            <a:r>
              <a:rPr b="1" lang="en" u="sng">
                <a:solidFill>
                  <a:schemeClr val="dk1"/>
                </a:solidFill>
              </a:rPr>
              <a:t>blueprint</a:t>
            </a:r>
            <a:r>
              <a:rPr lang="en" u="sng">
                <a:solidFill>
                  <a:schemeClr val="dk1"/>
                </a:solidFill>
              </a:rPr>
              <a:t> or </a:t>
            </a:r>
            <a:r>
              <a:rPr b="1" lang="en" u="sng">
                <a:solidFill>
                  <a:schemeClr val="dk1"/>
                </a:solidFill>
              </a:rPr>
              <a:t>template</a:t>
            </a:r>
            <a:r>
              <a:rPr lang="en" u="sng">
                <a:solidFill>
                  <a:schemeClr val="dk1"/>
                </a:solidFill>
              </a:rPr>
              <a:t> for creating objects. It defines what properties (variables) and behaviors (functions) an object will have.”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lang="en">
                <a:solidFill>
                  <a:srgbClr val="980000"/>
                </a:solidFill>
              </a:rPr>
              <a:t>Class Declaration : </a:t>
            </a:r>
            <a:r>
              <a:rPr lang="en">
                <a:solidFill>
                  <a:schemeClr val="dk1"/>
                </a:solidFill>
              </a:rPr>
              <a:t>describes the type and scope of </a:t>
            </a:r>
            <a:r>
              <a:rPr lang="en">
                <a:solidFill>
                  <a:schemeClr val="dk1"/>
                </a:solidFill>
              </a:rPr>
              <a:t>its</a:t>
            </a:r>
            <a:r>
              <a:rPr lang="en">
                <a:solidFill>
                  <a:schemeClr val="dk1"/>
                </a:solidFill>
              </a:rPr>
              <a:t> members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lang="en">
                <a:solidFill>
                  <a:srgbClr val="980000"/>
                </a:solidFill>
              </a:rPr>
              <a:t>Class function definitions:</a:t>
            </a:r>
            <a:r>
              <a:rPr lang="en">
                <a:solidFill>
                  <a:schemeClr val="dk1"/>
                </a:solidFill>
              </a:rPr>
              <a:t> describe how the class functions are implemented.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variable declared inside the class are known as data members and functions are known as member functions.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Only the member functions can have access to the private data members and private functions.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 the public members (both functions and data) can be accessed from outside the class.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Syntax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100"/>
            <a:ext cx="9144001" cy="35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Think of a </a:t>
            </a:r>
            <a:r>
              <a:rPr b="1" lang="en" sz="1700">
                <a:solidFill>
                  <a:schemeClr val="dk1"/>
                </a:solidFill>
              </a:rPr>
              <a:t>car blueprint</a:t>
            </a:r>
            <a:r>
              <a:rPr lang="en" sz="1700">
                <a:solidFill>
                  <a:schemeClr val="dk1"/>
                </a:solidFill>
              </a:rPr>
              <a:t>. It defines: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rgbClr val="980000"/>
                </a:solidFill>
              </a:rPr>
              <a:t>Properties: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color, engine type, number of wheels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rgbClr val="980000"/>
                </a:solidFill>
              </a:rPr>
              <a:t>Behaviors: </a:t>
            </a:r>
            <a:r>
              <a:rPr b="1" lang="en" sz="1700">
                <a:solidFill>
                  <a:schemeClr val="dk1"/>
                </a:solidFill>
              </a:rPr>
              <a:t>start(), stop(), accelerate()</a:t>
            </a:r>
            <a:endParaRPr b="1"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But you </a:t>
            </a:r>
            <a:r>
              <a:rPr b="1" lang="en" sz="1700">
                <a:solidFill>
                  <a:schemeClr val="dk1"/>
                </a:solidFill>
              </a:rPr>
              <a:t>cannot drive a blueprint</a:t>
            </a:r>
            <a:r>
              <a:rPr lang="en" sz="1700">
                <a:solidFill>
                  <a:schemeClr val="dk1"/>
                </a:solidFill>
              </a:rPr>
              <a:t>—you need a real car!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Need of object oriented programming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Features of OOP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Introduction to C++ : structure of C++ program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Built-in &amp; User defined data types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Access Specifiers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illustrating creation of classes &amp; objects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Constructors, distructors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Default Arguments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Copy Constructors, Default Constructors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Parameterized Constructors, </a:t>
            </a:r>
            <a:r>
              <a:rPr lang="en">
                <a:solidFill>
                  <a:schemeClr val="dk1"/>
                </a:solidFill>
              </a:rPr>
              <a:t>Destructor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>
                <a:solidFill>
                  <a:schemeClr val="dk1"/>
                </a:solidFill>
              </a:rPr>
              <a:t>An </a:t>
            </a:r>
            <a:r>
              <a:rPr b="1" lang="en">
                <a:solidFill>
                  <a:schemeClr val="dk1"/>
                </a:solidFill>
              </a:rPr>
              <a:t>object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b="1" lang="en">
                <a:solidFill>
                  <a:schemeClr val="dk1"/>
                </a:solidFill>
              </a:rPr>
              <a:t>real-world instance</a:t>
            </a:r>
            <a:r>
              <a:rPr lang="en">
                <a:solidFill>
                  <a:schemeClr val="dk1"/>
                </a:solidFill>
              </a:rPr>
              <a:t> of a class.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the </a:t>
            </a:r>
            <a:r>
              <a:rPr b="1" lang="en">
                <a:solidFill>
                  <a:schemeClr val="dk1"/>
                </a:solidFill>
              </a:rPr>
              <a:t>car blueprint</a:t>
            </a:r>
            <a:r>
              <a:rPr lang="en">
                <a:solidFill>
                  <a:schemeClr val="dk1"/>
                </a:solidFill>
              </a:rPr>
              <a:t>, we can create </a:t>
            </a:r>
            <a:r>
              <a:rPr b="1" lang="en">
                <a:solidFill>
                  <a:schemeClr val="dk1"/>
                </a:solidFill>
              </a:rPr>
              <a:t>real cars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  <a:highlight>
                  <a:srgbClr val="CC0000"/>
                </a:highlight>
              </a:rPr>
              <a:t>red </a:t>
            </a:r>
            <a:r>
              <a:rPr lang="en">
                <a:solidFill>
                  <a:schemeClr val="dk1"/>
                </a:solidFill>
              </a:rPr>
              <a:t>Ferrari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>
                <a:solidFill>
                  <a:schemeClr val="dk1"/>
                </a:solidFill>
                <a:highlight>
                  <a:srgbClr val="3C78D8"/>
                </a:highlight>
              </a:rPr>
              <a:t>blue </a:t>
            </a:r>
            <a:r>
              <a:rPr lang="en">
                <a:solidFill>
                  <a:schemeClr val="dk1"/>
                </a:solidFill>
              </a:rPr>
              <a:t>Tesla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Each car </a:t>
            </a:r>
            <a:r>
              <a:rPr b="1" lang="en">
                <a:solidFill>
                  <a:schemeClr val="dk1"/>
                </a:solidFill>
              </a:rPr>
              <a:t>follows the blueprint</a:t>
            </a:r>
            <a:r>
              <a:rPr lang="en">
                <a:solidFill>
                  <a:schemeClr val="dk1"/>
                </a:solidFill>
              </a:rPr>
              <a:t> but has its own values.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Creation Syntax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(.) operator is used to create object.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0" y="1770600"/>
            <a:ext cx="8970050" cy="30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Class Members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Class members</a:t>
            </a:r>
            <a:r>
              <a:rPr lang="en">
                <a:solidFill>
                  <a:srgbClr val="000000"/>
                </a:solidFill>
              </a:rPr>
              <a:t> (variables and functions) can be accessed using objects and the </a:t>
            </a:r>
            <a:r>
              <a:rPr b="1" lang="en">
                <a:solidFill>
                  <a:srgbClr val="000000"/>
                </a:solidFill>
              </a:rPr>
              <a:t>dot (.) operator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private data of the class can be accessed only through the member functions of that class.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variable declared as public can be accessed by the objects directly.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●"/>
            </a:pPr>
            <a:r>
              <a:rPr b="1" lang="en">
                <a:solidFill>
                  <a:srgbClr val="980000"/>
                </a:solidFill>
              </a:rPr>
              <a:t>Note: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the use of data in this manner </a:t>
            </a:r>
            <a:r>
              <a:rPr lang="en" u="sng">
                <a:solidFill>
                  <a:srgbClr val="000000"/>
                </a:solidFill>
              </a:rPr>
              <a:t>defeats the </a:t>
            </a:r>
            <a:r>
              <a:rPr lang="en" u="sng">
                <a:solidFill>
                  <a:srgbClr val="000000"/>
                </a:solidFill>
              </a:rPr>
              <a:t>very</a:t>
            </a:r>
            <a:r>
              <a:rPr lang="en" u="sng">
                <a:solidFill>
                  <a:srgbClr val="000000"/>
                </a:solidFill>
              </a:rPr>
              <a:t> idea of data hiding</a:t>
            </a:r>
            <a:r>
              <a:rPr lang="en">
                <a:solidFill>
                  <a:srgbClr val="000000"/>
                </a:solidFill>
              </a:rPr>
              <a:t> &amp; therefore should be avoided.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Member Functions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lang="en">
                <a:solidFill>
                  <a:srgbClr val="980000"/>
                </a:solidFill>
              </a:rPr>
              <a:t>Outside the class definition:</a:t>
            </a:r>
            <a:endParaRPr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Scope Resolution </a:t>
            </a:r>
            <a:r>
              <a:rPr lang="en">
                <a:solidFill>
                  <a:srgbClr val="188038"/>
                </a:solidFill>
              </a:rPr>
              <a:t>::</a:t>
            </a:r>
            <a:endParaRPr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define functions </a:t>
            </a:r>
            <a:r>
              <a:rPr b="1" lang="en">
                <a:solidFill>
                  <a:schemeClr val="dk1"/>
                </a:solidFill>
              </a:rPr>
              <a:t>outside the class</a:t>
            </a:r>
            <a:r>
              <a:rPr lang="en">
                <a:solidFill>
                  <a:schemeClr val="dk1"/>
                </a:solidFill>
              </a:rPr>
              <a:t> to keep the class clean and readable.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80000"/>
              </a:buClr>
              <a:buSzPts val="1800"/>
              <a:buAutoNum type="arabicPeriod"/>
            </a:pPr>
            <a:r>
              <a:rPr lang="en">
                <a:solidFill>
                  <a:srgbClr val="980000"/>
                </a:solidFill>
              </a:rPr>
              <a:t>Inside the class definition :</a:t>
            </a:r>
            <a:endParaRPr>
              <a:solidFill>
                <a:srgbClr val="98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If we define a function inside the class, it is automatically treated as </a:t>
            </a:r>
            <a:r>
              <a:rPr b="1" lang="en">
                <a:solidFill>
                  <a:schemeClr val="dk1"/>
                </a:solidFill>
              </a:rPr>
              <a:t>inline</a:t>
            </a:r>
            <a:r>
              <a:rPr lang="en">
                <a:solidFill>
                  <a:schemeClr val="dk1"/>
                </a:solidFill>
              </a:rPr>
              <a:t> (small and fast).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Inline Function?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function is defined </a:t>
            </a:r>
            <a:r>
              <a:rPr b="1" lang="en">
                <a:solidFill>
                  <a:schemeClr val="dk1"/>
                </a:solidFill>
              </a:rPr>
              <a:t>inside a class</a:t>
            </a:r>
            <a:r>
              <a:rPr lang="en">
                <a:solidFill>
                  <a:schemeClr val="dk1"/>
                </a:solidFill>
              </a:rPr>
              <a:t>, it is </a:t>
            </a:r>
            <a:r>
              <a:rPr b="1" lang="en">
                <a:solidFill>
                  <a:schemeClr val="dk1"/>
                </a:solidFill>
              </a:rPr>
              <a:t>automatically treated as an inline function</a:t>
            </a:r>
            <a:r>
              <a:rPr lang="en">
                <a:solidFill>
                  <a:schemeClr val="dk1"/>
                </a:solidFill>
              </a:rPr>
              <a:t> by the compiler.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Instead of making a function call (which takes time), the compiler </a:t>
            </a:r>
            <a:r>
              <a:rPr b="1" lang="en">
                <a:solidFill>
                  <a:schemeClr val="dk1"/>
                </a:solidFill>
              </a:rPr>
              <a:t>directly replaces the function code</a:t>
            </a:r>
            <a:r>
              <a:rPr lang="en">
                <a:solidFill>
                  <a:schemeClr val="dk1"/>
                </a:solidFill>
              </a:rPr>
              <a:t> at the place where it is called.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can make execution </a:t>
            </a:r>
            <a:r>
              <a:rPr b="1" lang="en">
                <a:solidFill>
                  <a:schemeClr val="dk1"/>
                </a:solidFill>
              </a:rPr>
              <a:t>faster</a:t>
            </a:r>
            <a:r>
              <a:rPr lang="en">
                <a:solidFill>
                  <a:schemeClr val="dk1"/>
                </a:solidFill>
              </a:rPr>
              <a:t> but increases </a:t>
            </a:r>
            <a:r>
              <a:rPr b="1" lang="en">
                <a:solidFill>
                  <a:schemeClr val="dk1"/>
                </a:solidFill>
              </a:rPr>
              <a:t>code size</a:t>
            </a:r>
            <a:r>
              <a:rPr lang="en">
                <a:solidFill>
                  <a:schemeClr val="dk1"/>
                </a:solidFill>
              </a:rPr>
              <a:t> (because the function gets copied multiple times).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teaser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an object for a book and display its details like title, author, price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</a:t>
            </a:r>
            <a:r>
              <a:rPr lang="en">
                <a:solidFill>
                  <a:schemeClr val="dk1"/>
                </a:solidFill>
              </a:rPr>
              <a:t>Bank Account</a:t>
            </a:r>
            <a:r>
              <a:rPr lang="en">
                <a:solidFill>
                  <a:schemeClr val="dk1"/>
                </a:solidFill>
              </a:rPr>
              <a:t>, deposit ₹5000, withdraw ₹2000, and display the final balance.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display the area of the rectangle.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car object with brand, model, year and display the details.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wchar_t (wide character type)</a:t>
            </a:r>
            <a:endParaRPr sz="4200"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is used for internationalization and multilingual applications.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typically takes </a:t>
            </a:r>
            <a:r>
              <a:rPr b="1" lang="en" sz="1700">
                <a:solidFill>
                  <a:schemeClr val="dk1"/>
                </a:solidFill>
              </a:rPr>
              <a:t>2 or 4 bytes</a:t>
            </a:r>
            <a:r>
              <a:rPr lang="en" sz="1700">
                <a:solidFill>
                  <a:schemeClr val="dk1"/>
                </a:solidFill>
              </a:rPr>
              <a:t>, depending on the system.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is used with wcout for wide character output.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rgbClr val="188038"/>
                </a:solidFill>
              </a:rPr>
              <a:t>L'अ'</a:t>
            </a:r>
            <a:r>
              <a:rPr lang="en" sz="1700">
                <a:solidFill>
                  <a:schemeClr val="dk1"/>
                </a:solidFill>
              </a:rPr>
              <a:t> is a wide character literal (</a:t>
            </a:r>
            <a:r>
              <a:rPr lang="en" sz="1700">
                <a:solidFill>
                  <a:srgbClr val="188038"/>
                </a:solidFill>
              </a:rPr>
              <a:t>L</a:t>
            </a:r>
            <a:r>
              <a:rPr lang="en" sz="1700">
                <a:solidFill>
                  <a:schemeClr val="dk1"/>
                </a:solidFill>
              </a:rPr>
              <a:t> before the character indicates it is a wide character).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rgbClr val="188038"/>
                </a:solidFill>
              </a:rPr>
              <a:t>wcout</a:t>
            </a:r>
            <a:r>
              <a:rPr lang="en" sz="1700">
                <a:solidFill>
                  <a:schemeClr val="dk1"/>
                </a:solidFill>
              </a:rPr>
              <a:t> is used instead of </a:t>
            </a:r>
            <a:r>
              <a:rPr lang="en" sz="1700">
                <a:solidFill>
                  <a:srgbClr val="188038"/>
                </a:solidFill>
              </a:rPr>
              <a:t>cout</a:t>
            </a:r>
            <a:r>
              <a:rPr lang="en" sz="1700">
                <a:solidFill>
                  <a:schemeClr val="dk1"/>
                </a:solidFill>
              </a:rPr>
              <a:t> to print wide characters.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3875"/>
            <a:ext cx="9143999" cy="2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Pointers</a:t>
            </a:r>
            <a:endParaRPr sz="4200"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pointer</a:t>
            </a:r>
            <a:r>
              <a:rPr lang="en">
                <a:solidFill>
                  <a:schemeClr val="dk1"/>
                </a:solidFill>
              </a:rPr>
              <a:t> is a variable that stores the </a:t>
            </a:r>
            <a:r>
              <a:rPr b="1" lang="en">
                <a:solidFill>
                  <a:schemeClr val="dk1"/>
                </a:solidFill>
              </a:rPr>
              <a:t>memory address</a:t>
            </a:r>
            <a:r>
              <a:rPr lang="en">
                <a:solidFill>
                  <a:schemeClr val="dk1"/>
                </a:solidFill>
              </a:rPr>
              <a:t> of another variable.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b="1" lang="en">
                <a:solidFill>
                  <a:srgbClr val="980000"/>
                </a:solidFill>
              </a:rPr>
              <a:t>* </a:t>
            </a:r>
            <a:r>
              <a:rPr lang="en">
                <a:solidFill>
                  <a:schemeClr val="dk1"/>
                </a:solidFill>
              </a:rPr>
              <a:t>(asterisk) to declare a pointer.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b="1" lang="en">
                <a:solidFill>
                  <a:srgbClr val="980000"/>
                </a:solidFill>
              </a:rPr>
              <a:t>&amp; </a:t>
            </a:r>
            <a:r>
              <a:rPr lang="en">
                <a:solidFill>
                  <a:schemeClr val="dk1"/>
                </a:solidFill>
              </a:rPr>
              <a:t>(address-of operator) to get the memory address.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rgbClr val="980000"/>
                </a:solidFill>
              </a:rPr>
              <a:t>*ptr</a:t>
            </a:r>
            <a:r>
              <a:rPr lang="en">
                <a:solidFill>
                  <a:schemeClr val="dk1"/>
                </a:solidFill>
              </a:rPr>
              <a:t> (dereferencing) to access the value at that address.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9698"/>
            <a:ext cx="9143999" cy="1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Pointers</a:t>
            </a:r>
            <a:endParaRPr sz="4200"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0" y="935700"/>
            <a:ext cx="91440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Pointer Operations:</a:t>
            </a:r>
            <a:endParaRPr>
              <a:solidFill>
                <a:srgbClr val="98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Pointer Arithmetic: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80000"/>
                </a:solidFill>
              </a:rPr>
              <a:t>ptr + 1</a:t>
            </a:r>
            <a:r>
              <a:rPr lang="en">
                <a:solidFill>
                  <a:schemeClr val="dk1"/>
                </a:solidFill>
              </a:rPr>
              <a:t> moves the pointer to the next memory location.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Null Pointer: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80000"/>
                </a:solidFill>
              </a:rPr>
              <a:t>int *p = nullptr; </a:t>
            </a:r>
            <a:r>
              <a:rPr lang="en">
                <a:solidFill>
                  <a:schemeClr val="dk1"/>
                </a:solidFill>
              </a:rPr>
              <a:t>(points to nothing)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Dynamic Memory Allocation: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80000"/>
                </a:solidFill>
              </a:rPr>
              <a:t>int *p = new int;</a:t>
            </a:r>
            <a:r>
              <a:rPr lang="en">
                <a:solidFill>
                  <a:schemeClr val="dk1"/>
                </a:solidFill>
              </a:rPr>
              <a:t> (allocates memory).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52600"/>
            <a:ext cx="9144001" cy="26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of Object Oriented Programming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74550" y="960775"/>
            <a:ext cx="90282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9" cy="39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Pointers</a:t>
            </a:r>
            <a:endParaRPr sz="4200"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0" y="935700"/>
            <a:ext cx="91440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" y="935700"/>
            <a:ext cx="9144000" cy="28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References</a:t>
            </a:r>
            <a:endParaRPr sz="4200"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0" y="935700"/>
            <a:ext cx="91440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reference</a:t>
            </a:r>
            <a:r>
              <a:rPr lang="en">
                <a:solidFill>
                  <a:schemeClr val="dk1"/>
                </a:solidFill>
              </a:rPr>
              <a:t> is an alias (another name) for an existing variable.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Declared with </a:t>
            </a:r>
            <a:r>
              <a:rPr b="1" lang="en">
                <a:solidFill>
                  <a:srgbClr val="980000"/>
                </a:solidFill>
              </a:rPr>
              <a:t>&amp;</a:t>
            </a:r>
            <a:r>
              <a:rPr lang="en">
                <a:solidFill>
                  <a:schemeClr val="dk1"/>
                </a:solidFill>
              </a:rPr>
              <a:t>, but it is </a:t>
            </a:r>
            <a:r>
              <a:rPr b="1" lang="en">
                <a:solidFill>
                  <a:schemeClr val="dk1"/>
                </a:solidFill>
              </a:rPr>
              <a:t>not a pointer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Must be initialized when declared.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Cannot be reassigned to another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8300"/>
            <a:ext cx="91440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References</a:t>
            </a:r>
            <a:endParaRPr sz="4200"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4775"/>
            <a:ext cx="9144000" cy="33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64900"/>
            <a:ext cx="9143999" cy="12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Pointers &amp; </a:t>
            </a:r>
            <a:r>
              <a:rPr lang="en" sz="2500"/>
              <a:t>References</a:t>
            </a:r>
            <a:endParaRPr sz="4200"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0" y="935700"/>
            <a:ext cx="91440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83" name="Google Shape;283;p45"/>
          <p:cNvGraphicFramePr/>
          <p:nvPr/>
        </p:nvGraphicFramePr>
        <p:xfrm>
          <a:off x="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{71BDBEAE-FDF2-4DAC-B03D-72820EDB3DB7}</a:tableStyleId>
              </a:tblPr>
              <a:tblGrid>
                <a:gridCol w="3121400"/>
                <a:gridCol w="2970950"/>
                <a:gridCol w="3051650"/>
              </a:tblGrid>
              <a:tr h="670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Feature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Pointers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References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store address?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Yes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 (just an alias)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be reassigned?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Yes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 (must be initialized)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Null value?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be nullptr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 null references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Memory access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Indirect (dereferencing)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Direct (alias to variable)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774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Used for dynamic memory?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Yes (new/delete)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</a:t>
                      </a:r>
                      <a:endParaRPr sz="18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Specifiers</a:t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110425" y="1017725"/>
            <a:ext cx="88572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Control the visibility and accessibility of class members (variables and functions)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private </a:t>
            </a:r>
            <a:r>
              <a:rPr lang="en">
                <a:solidFill>
                  <a:srgbClr val="000000"/>
                </a:solidFill>
              </a:rPr>
              <a:t>– </a:t>
            </a:r>
            <a:r>
              <a:rPr lang="en">
                <a:solidFill>
                  <a:schemeClr val="dk1"/>
                </a:solidFill>
              </a:rPr>
              <a:t>Members are accessible only within the same class.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0000"/>
                </a:solidFill>
              </a:rPr>
              <a:t>protected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– </a:t>
            </a:r>
            <a:r>
              <a:rPr lang="en">
                <a:solidFill>
                  <a:schemeClr val="dk1"/>
                </a:solidFill>
              </a:rPr>
              <a:t>Members are accessible within the same class and derived (child) classes.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public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– </a:t>
            </a:r>
            <a:r>
              <a:rPr lang="en">
                <a:solidFill>
                  <a:schemeClr val="dk1"/>
                </a:solidFill>
              </a:rPr>
              <a:t>Members are accessible from anywhere.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75550" y="1017725"/>
            <a:ext cx="88920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constructor</a:t>
            </a:r>
            <a:r>
              <a:rPr lang="en">
                <a:solidFill>
                  <a:schemeClr val="dk1"/>
                </a:solidFill>
              </a:rPr>
              <a:t> is a special member function in a class that gets automatically called when an object is created.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is used to initialize objects.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Characteristics of Constructors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constructor name</a:t>
            </a:r>
            <a:r>
              <a:rPr lang="en">
                <a:solidFill>
                  <a:schemeClr val="dk1"/>
                </a:solidFill>
              </a:rPr>
              <a:t> must be the same as the class name.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has </a:t>
            </a:r>
            <a:r>
              <a:rPr b="1" lang="en">
                <a:solidFill>
                  <a:schemeClr val="dk1"/>
                </a:solidFill>
              </a:rPr>
              <a:t>no return type</a:t>
            </a:r>
            <a:r>
              <a:rPr lang="en">
                <a:solidFill>
                  <a:schemeClr val="dk1"/>
                </a:solidFill>
              </a:rPr>
              <a:t> (not even void).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is </a:t>
            </a:r>
            <a:r>
              <a:rPr b="1" lang="en">
                <a:solidFill>
                  <a:schemeClr val="dk1"/>
                </a:solidFill>
              </a:rPr>
              <a:t>invoked automatically</a:t>
            </a:r>
            <a:r>
              <a:rPr lang="en">
                <a:solidFill>
                  <a:schemeClr val="dk1"/>
                </a:solidFill>
              </a:rPr>
              <a:t> when an object is created.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Can be </a:t>
            </a:r>
            <a:r>
              <a:rPr b="1" lang="en">
                <a:solidFill>
                  <a:schemeClr val="dk1"/>
                </a:solidFill>
              </a:rPr>
              <a:t>overloaded</a:t>
            </a:r>
            <a:r>
              <a:rPr lang="en">
                <a:solidFill>
                  <a:schemeClr val="dk1"/>
                </a:solidFill>
              </a:rPr>
              <a:t> (multiple constructors in the same class).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If no constructor is defined, the compiler provides a </a:t>
            </a:r>
            <a:r>
              <a:rPr b="1" lang="en">
                <a:solidFill>
                  <a:schemeClr val="dk1"/>
                </a:solidFill>
              </a:rPr>
              <a:t>default constructor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Types of Constructors in C++</a:t>
            </a:r>
            <a:endParaRPr sz="3500"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Default Constructor</a:t>
            </a:r>
            <a:r>
              <a:rPr lang="en">
                <a:solidFill>
                  <a:schemeClr val="dk1"/>
                </a:solidFill>
              </a:rPr>
              <a:t> – No parameters.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Parameterized Constructor</a:t>
            </a:r>
            <a:r>
              <a:rPr lang="en">
                <a:solidFill>
                  <a:schemeClr val="dk1"/>
                </a:solidFill>
              </a:rPr>
              <a:t> – Accepts arguments.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Copy Constructor</a:t>
            </a:r>
            <a:r>
              <a:rPr lang="en">
                <a:solidFill>
                  <a:schemeClr val="dk1"/>
                </a:solidFill>
              </a:rPr>
              <a:t> – Copies values from another object.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Destructor</a:t>
            </a:r>
            <a:r>
              <a:rPr lang="en">
                <a:solidFill>
                  <a:schemeClr val="dk1"/>
                </a:solidFill>
              </a:rPr>
              <a:t> – Called when an object is destroyed.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/>
              <a:t>Default Constructor</a:t>
            </a:r>
            <a:r>
              <a:rPr lang="en" sz="2500"/>
              <a:t> – No parameters.</a:t>
            </a:r>
            <a:endParaRPr sz="2500"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75550" y="1152475"/>
            <a:ext cx="8927100" cy="3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default constructor</a:t>
            </a:r>
            <a:r>
              <a:rPr lang="en">
                <a:solidFill>
                  <a:schemeClr val="dk1"/>
                </a:solidFill>
              </a:rPr>
              <a:t> is a constructor </a:t>
            </a:r>
            <a:r>
              <a:rPr b="1" lang="en">
                <a:solidFill>
                  <a:schemeClr val="dk1"/>
                </a:solidFill>
              </a:rPr>
              <a:t>with no parameters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automatically called when an object is created.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8" name="Google Shape;30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86450"/>
            <a:ext cx="9143999" cy="3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224525" y="18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/>
              <a:t>Default Constructor - eg.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0" y="756175"/>
            <a:ext cx="9144000" cy="4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default constructor does not take any arguments.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is used to initialize objects with default values.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is invoked automatically when an object is created.</a:t>
            </a:r>
            <a:endParaRPr/>
          </a:p>
        </p:txBody>
      </p:sp>
      <p:pic>
        <p:nvPicPr>
          <p:cNvPr id="315" name="Google Shape;3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2625"/>
            <a:ext cx="9229249" cy="33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16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Parameterized Constructor</a:t>
            </a:r>
            <a:r>
              <a:rPr lang="en" sz="1800"/>
              <a:t> – Accepts arguments.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0" y="639300"/>
            <a:ext cx="9144000" cy="45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parameterized constructor</a:t>
            </a:r>
            <a:r>
              <a:rPr lang="en">
                <a:solidFill>
                  <a:schemeClr val="dk1"/>
                </a:solidFill>
              </a:rPr>
              <a:t> allows passing arguments to initialize object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5584"/>
            <a:ext cx="9144000" cy="359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Oriented Programming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1100" y="1050875"/>
            <a:ext cx="8956500" cy="4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Emphasis on Functions</a:t>
            </a:r>
            <a:r>
              <a:rPr lang="en">
                <a:solidFill>
                  <a:schemeClr val="dk1"/>
                </a:solidFill>
              </a:rPr>
              <a:t> – The program is divided into functions, which operate on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Global Data</a:t>
            </a:r>
            <a:r>
              <a:rPr lang="en">
                <a:solidFill>
                  <a:schemeClr val="dk1"/>
                </a:solidFill>
              </a:rPr>
              <a:t> – Data is shared among functions, making it vulnerable to unintended modifications.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Top-Down Approach</a:t>
            </a:r>
            <a:r>
              <a:rPr lang="en">
                <a:solidFill>
                  <a:schemeClr val="dk1"/>
                </a:solidFill>
              </a:rPr>
              <a:t> – The program is designed using a step-by-step breakdown of tasks.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No Data Hiding</a:t>
            </a:r>
            <a:r>
              <a:rPr lang="en">
                <a:solidFill>
                  <a:schemeClr val="dk1"/>
                </a:solidFill>
              </a:rPr>
              <a:t> – Data is freely accessible and modified by any function.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Difficult to Modify</a:t>
            </a:r>
            <a:r>
              <a:rPr lang="en">
                <a:solidFill>
                  <a:schemeClr val="dk1"/>
                </a:solidFill>
              </a:rPr>
              <a:t> – If data structure changes, many functions need modifications.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Reusability Issues</a:t>
            </a:r>
            <a:r>
              <a:rPr lang="en">
                <a:solidFill>
                  <a:schemeClr val="dk1"/>
                </a:solidFill>
              </a:rPr>
              <a:t> – Functions are not easily reusable for different programs.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Examples:</a:t>
            </a:r>
            <a:r>
              <a:rPr lang="en">
                <a:solidFill>
                  <a:schemeClr val="dk1"/>
                </a:solidFill>
              </a:rPr>
              <a:t> C, FORTRAN, COBOL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241950" y="9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Parameterized Constructor- eg.</a:t>
            </a:r>
            <a:endParaRPr/>
          </a:p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parameterized constructor </a:t>
            </a:r>
            <a:r>
              <a:rPr b="1" lang="en">
                <a:solidFill>
                  <a:schemeClr val="dk1"/>
                </a:solidFill>
              </a:rPr>
              <a:t>takes arguments</a:t>
            </a:r>
            <a:r>
              <a:rPr lang="en">
                <a:solidFill>
                  <a:schemeClr val="dk1"/>
                </a:solidFill>
              </a:rPr>
              <a:t> to initialize object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helps in </a:t>
            </a:r>
            <a:r>
              <a:rPr b="1" lang="en">
                <a:solidFill>
                  <a:schemeClr val="dk1"/>
                </a:solidFill>
              </a:rPr>
              <a:t>dynamic initialization</a:t>
            </a:r>
            <a:r>
              <a:rPr lang="en">
                <a:solidFill>
                  <a:schemeClr val="dk1"/>
                </a:solidFill>
              </a:rPr>
              <a:t> (different objects with different values).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is invoked automatically when an object is created.</a:t>
            </a:r>
            <a:endParaRPr/>
          </a:p>
        </p:txBody>
      </p:sp>
      <p:pic>
        <p:nvPicPr>
          <p:cNvPr id="329" name="Google Shape;3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6225"/>
            <a:ext cx="9144000" cy="27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48475"/>
            <a:ext cx="9144000" cy="8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9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Destructor</a:t>
            </a:r>
            <a:endParaRPr sz="3500"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0" y="669025"/>
            <a:ext cx="9144000" cy="4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destructor is a special member function that is automatically called when an object is destroyed.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destructor</a:t>
            </a:r>
            <a:r>
              <a:rPr lang="en">
                <a:solidFill>
                  <a:schemeClr val="dk1"/>
                </a:solidFill>
              </a:rPr>
              <a:t> has the same name as the class but is </a:t>
            </a:r>
            <a:r>
              <a:rPr b="1" lang="en">
                <a:solidFill>
                  <a:schemeClr val="dk1"/>
                </a:solidFill>
              </a:rPr>
              <a:t>prefixed with </a:t>
            </a:r>
            <a:r>
              <a:rPr b="1" lang="en">
                <a:solidFill>
                  <a:srgbClr val="980000"/>
                </a:solidFill>
              </a:rPr>
              <a:t>~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frees resources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allocated by the object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destruction.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It is </a:t>
            </a:r>
            <a:r>
              <a:rPr b="1" lang="en">
                <a:solidFill>
                  <a:schemeClr val="dk1"/>
                </a:solidFill>
              </a:rPr>
              <a:t>called automatically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an object goes out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 scope.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7" name="Google Shape;33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650" y="1905000"/>
            <a:ext cx="5982349" cy="34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241950" y="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Destructor - eg.</a:t>
            </a: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0" y="651575"/>
            <a:ext cx="9144000" cy="4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575"/>
            <a:ext cx="9144000" cy="33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50" y="3864900"/>
            <a:ext cx="9016150" cy="1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241950" y="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Default Arguments</a:t>
            </a:r>
            <a:endParaRPr sz="2500"/>
          </a:p>
        </p:txBody>
      </p:sp>
      <p:sp>
        <p:nvSpPr>
          <p:cNvPr id="351" name="Google Shape;351;p55"/>
          <p:cNvSpPr txBox="1"/>
          <p:nvPr>
            <p:ph idx="1" type="body"/>
          </p:nvPr>
        </p:nvSpPr>
        <p:spPr>
          <a:xfrm>
            <a:off x="0" y="761350"/>
            <a:ext cx="91440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Default arguments</a:t>
            </a:r>
            <a:r>
              <a:rPr lang="en">
                <a:solidFill>
                  <a:schemeClr val="dk1"/>
                </a:solidFill>
              </a:rPr>
              <a:t> are values provided in a function declaration that are automatically used if no corresponding argument is passed during a function call.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This helps simplify function calls when most parameters have common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2" name="Google Shape;3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2350"/>
            <a:ext cx="9144001" cy="28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7275" y="4074125"/>
            <a:ext cx="5846724" cy="10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241950" y="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Rules for </a:t>
            </a:r>
            <a:r>
              <a:rPr lang="en" sz="2500"/>
              <a:t>Default Arguments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0" y="761350"/>
            <a:ext cx="91440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Right to Left Rule:</a:t>
            </a:r>
            <a:r>
              <a:rPr lang="en">
                <a:solidFill>
                  <a:schemeClr val="dk1"/>
                </a:solidFill>
              </a:rPr>
              <a:t> Default values should be provided from rightmost parameters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Specified Only Once:</a:t>
            </a:r>
            <a:r>
              <a:rPr lang="en">
                <a:solidFill>
                  <a:schemeClr val="dk1"/>
                </a:solidFill>
              </a:rPr>
              <a:t> Default values can only be provided either in the function declaration or definition, not both.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Simplifying function calls with commonly used values.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Reducing function overloading.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0" name="Google Shape;36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8116"/>
            <a:ext cx="9143999" cy="191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/>
          <p:nvPr>
            <p:ph type="title"/>
          </p:nvPr>
        </p:nvSpPr>
        <p:spPr>
          <a:xfrm>
            <a:off x="241950" y="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Default Arguments with Constructor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0" y="761350"/>
            <a:ext cx="91440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default arguments in constructors</a:t>
            </a:r>
            <a:r>
              <a:rPr lang="en">
                <a:solidFill>
                  <a:schemeClr val="dk1"/>
                </a:solidFill>
              </a:rPr>
              <a:t> to simplify object creation.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constructor with default arguments allows you to create objects with fewer arguments or even no arguments while still initializing member variables to specific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1600"/>
            <a:ext cx="9144001" cy="30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241950" y="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Default Arguments with Constructor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73" name="Google Shape;373;p58"/>
          <p:cNvSpPr txBox="1"/>
          <p:nvPr>
            <p:ph idx="1" type="body"/>
          </p:nvPr>
        </p:nvSpPr>
        <p:spPr>
          <a:xfrm>
            <a:off x="0" y="761350"/>
            <a:ext cx="91440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4" name="Google Shape;37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1750"/>
            <a:ext cx="9144001" cy="454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241950" y="7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Default Arguments with Constructor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0" y="761350"/>
            <a:ext cx="9144000" cy="4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Advantages of Default Arguments in Constructors: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Simplifies object creation</a:t>
            </a:r>
            <a:r>
              <a:rPr lang="en">
                <a:solidFill>
                  <a:schemeClr val="dk1"/>
                </a:solidFill>
              </a:rPr>
              <a:t> with fewer parameters.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Reduces the need for multiple overloaded constructors.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Makes code more readable and maintainable.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575"/>
            <a:ext cx="9144000" cy="24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 txBox="1"/>
          <p:nvPr>
            <p:ph type="title"/>
          </p:nvPr>
        </p:nvSpPr>
        <p:spPr>
          <a:xfrm>
            <a:off x="137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Copy</a:t>
            </a:r>
            <a:r>
              <a:rPr lang="en" sz="2500"/>
              <a:t> Constructor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87" name="Google Shape;387;p60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special constructor in C++ used to create a new object as a </a:t>
            </a:r>
            <a:r>
              <a:rPr b="1" lang="en">
                <a:solidFill>
                  <a:schemeClr val="dk1"/>
                </a:solidFill>
              </a:rPr>
              <a:t>copy of an existing object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initializes a new object with the values of an existing object.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When is it called?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 new object is created from an existing object.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an object is passed </a:t>
            </a:r>
            <a:r>
              <a:rPr b="1" lang="en">
                <a:solidFill>
                  <a:schemeClr val="dk1"/>
                </a:solidFill>
              </a:rPr>
              <a:t>by value</a:t>
            </a:r>
            <a:r>
              <a:rPr lang="en">
                <a:solidFill>
                  <a:schemeClr val="dk1"/>
                </a:solidFill>
              </a:rPr>
              <a:t> to a function.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an object is returned </a:t>
            </a:r>
            <a:r>
              <a:rPr b="1" lang="en">
                <a:solidFill>
                  <a:schemeClr val="dk1"/>
                </a:solidFill>
              </a:rPr>
              <a:t>by value</a:t>
            </a:r>
            <a:r>
              <a:rPr lang="en">
                <a:solidFill>
                  <a:schemeClr val="dk1"/>
                </a:solidFill>
              </a:rPr>
              <a:t> from a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Types of Copy: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Shallow Copy:</a:t>
            </a:r>
            <a:r>
              <a:rPr lang="en">
                <a:solidFill>
                  <a:schemeClr val="dk1"/>
                </a:solidFill>
              </a:rPr>
              <a:t> Copies only values (default behavior in C++).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Deep Copy:</a:t>
            </a:r>
            <a:r>
              <a:rPr lang="en">
                <a:solidFill>
                  <a:schemeClr val="dk1"/>
                </a:solidFill>
              </a:rPr>
              <a:t> Manually copies all data, including dynamically allocated memory.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type="title"/>
          </p:nvPr>
        </p:nvSpPr>
        <p:spPr>
          <a:xfrm>
            <a:off x="137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Copy Constructor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93" name="Google Shape;393;p61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is it Important?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Ensures </a:t>
            </a:r>
            <a:r>
              <a:rPr b="1" lang="en">
                <a:solidFill>
                  <a:schemeClr val="dk1"/>
                </a:solidFill>
              </a:rPr>
              <a:t>proper copying</a:t>
            </a:r>
            <a:r>
              <a:rPr lang="en">
                <a:solidFill>
                  <a:schemeClr val="dk1"/>
                </a:solidFill>
              </a:rPr>
              <a:t> of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Prevents memory issues when dealing with dynamic memory.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Real-life Example: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Copying a document on your computer → You have two separate files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1017725"/>
            <a:ext cx="878785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137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Copy Constructor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99" name="Google Shape;399;p62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1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>
            <p:ph type="title"/>
          </p:nvPr>
        </p:nvSpPr>
        <p:spPr>
          <a:xfrm>
            <a:off x="137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Copy Constructor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06" name="Google Shape;406;p63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3526"/>
            <a:ext cx="9144000" cy="459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/>
          <p:nvPr>
            <p:ph type="title"/>
          </p:nvPr>
        </p:nvSpPr>
        <p:spPr>
          <a:xfrm>
            <a:off x="137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Copy Constructor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13" name="Google Shape;413;p64"/>
          <p:cNvSpPr txBox="1"/>
          <p:nvPr>
            <p:ph idx="1" type="body"/>
          </p:nvPr>
        </p:nvSpPr>
        <p:spPr>
          <a:xfrm>
            <a:off x="0" y="482375"/>
            <a:ext cx="9144000" cy="4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373"/>
            <a:ext cx="9143999" cy="201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00829"/>
            <a:ext cx="9144000" cy="143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5"/>
          <p:cNvSpPr txBox="1"/>
          <p:nvPr>
            <p:ph type="title"/>
          </p:nvPr>
        </p:nvSpPr>
        <p:spPr>
          <a:xfrm>
            <a:off x="311700" y="13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Brain teaser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5"/>
          <p:cNvSpPr txBox="1"/>
          <p:nvPr>
            <p:ph idx="1" type="body"/>
          </p:nvPr>
        </p:nvSpPr>
        <p:spPr>
          <a:xfrm>
            <a:off x="0" y="703875"/>
            <a:ext cx="9144000" cy="4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📌 </a:t>
            </a:r>
            <a:r>
              <a:rPr b="1" lang="en">
                <a:solidFill>
                  <a:schemeClr val="dk1"/>
                </a:solidFill>
              </a:rPr>
              <a:t>Problem: </a:t>
            </a:r>
            <a:r>
              <a:rPr b="1" lang="en">
                <a:solidFill>
                  <a:schemeClr val="dk1"/>
                </a:solidFill>
              </a:rPr>
              <a:t>Bank Account Simulation:- </a:t>
            </a:r>
            <a:r>
              <a:rPr lang="en">
                <a:solidFill>
                  <a:schemeClr val="dk1"/>
                </a:solidFill>
              </a:rPr>
              <a:t>Create a class </a:t>
            </a:r>
            <a:r>
              <a:rPr b="1" lang="en">
                <a:solidFill>
                  <a:srgbClr val="A7291E"/>
                </a:solidFill>
              </a:rPr>
              <a:t>BankAccount </a:t>
            </a:r>
            <a:r>
              <a:rPr lang="en">
                <a:solidFill>
                  <a:schemeClr val="dk1"/>
                </a:solidFill>
              </a:rPr>
              <a:t>with: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default constructor</a:t>
            </a:r>
            <a:r>
              <a:rPr lang="en">
                <a:solidFill>
                  <a:schemeClr val="dk1"/>
                </a:solidFill>
              </a:rPr>
              <a:t> setting balance to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A7291E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parameterized constructor</a:t>
            </a:r>
            <a:r>
              <a:rPr lang="en">
                <a:solidFill>
                  <a:schemeClr val="dk1"/>
                </a:solidFill>
              </a:rPr>
              <a:t> that sets an initial balance.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method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980000"/>
                </a:solidFill>
              </a:rPr>
              <a:t>deposit()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rgbClr val="A7291E"/>
                </a:solidFill>
              </a:rPr>
              <a:t>withdraw() </a:t>
            </a:r>
            <a:r>
              <a:rPr lang="en">
                <a:solidFill>
                  <a:schemeClr val="dk1"/>
                </a:solidFill>
              </a:rPr>
              <a:t>to modify balance.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copy constructor</a:t>
            </a:r>
            <a:r>
              <a:rPr lang="en">
                <a:solidFill>
                  <a:schemeClr val="dk1"/>
                </a:solidFill>
              </a:rPr>
              <a:t> that transfers balance from one account to another.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destructor that prints </a:t>
            </a:r>
            <a:r>
              <a:rPr b="1" lang="en">
                <a:solidFill>
                  <a:srgbClr val="A7291E"/>
                </a:solidFill>
              </a:rPr>
              <a:t>"Account closed" </a:t>
            </a:r>
            <a:r>
              <a:rPr lang="en">
                <a:solidFill>
                  <a:schemeClr val="dk1"/>
                </a:solidFill>
              </a:rPr>
              <a:t>when the object is deleted.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" y="2905925"/>
            <a:ext cx="9096375" cy="23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Object Oriented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07675" y="1017725"/>
            <a:ext cx="89121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Emphasis on Objects</a:t>
            </a:r>
            <a:r>
              <a:rPr lang="en">
                <a:solidFill>
                  <a:schemeClr val="dk1"/>
                </a:solidFill>
              </a:rPr>
              <a:t> – The program is divided into objects containing both data and functions.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Encapsulation</a:t>
            </a:r>
            <a:r>
              <a:rPr lang="en">
                <a:solidFill>
                  <a:schemeClr val="dk1"/>
                </a:solidFill>
              </a:rPr>
              <a:t> – Data is hidden and accessed only through methods, ensuring security.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Bottom-Up Approach</a:t>
            </a:r>
            <a:r>
              <a:rPr lang="en">
                <a:solidFill>
                  <a:schemeClr val="dk1"/>
                </a:solidFill>
              </a:rPr>
              <a:t> – The program is built by defining and linking objects.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Data Abstraction</a:t>
            </a:r>
            <a:r>
              <a:rPr lang="en">
                <a:solidFill>
                  <a:schemeClr val="dk1"/>
                </a:solidFill>
              </a:rPr>
              <a:t> – Only essential information is exposed; implementation details are hidden.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Easy Maintenance</a:t>
            </a:r>
            <a:r>
              <a:rPr lang="en">
                <a:solidFill>
                  <a:schemeClr val="dk1"/>
                </a:solidFill>
              </a:rPr>
              <a:t> – Changes in data structure require minimal modifications.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Code Reusability</a:t>
            </a:r>
            <a:r>
              <a:rPr lang="en">
                <a:solidFill>
                  <a:schemeClr val="dk1"/>
                </a:solidFill>
              </a:rPr>
              <a:t> – Objects and classes can be reused across different programs.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Examples:</a:t>
            </a:r>
            <a:r>
              <a:rPr lang="en">
                <a:solidFill>
                  <a:schemeClr val="dk1"/>
                </a:solidFill>
              </a:rPr>
              <a:t> C++, Java, 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7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OOP : </a:t>
            </a:r>
            <a:r>
              <a:rPr lang="en"/>
              <a:t>Objects </a:t>
            </a:r>
            <a:r>
              <a:rPr lang="en"/>
              <a:t>&amp; </a:t>
            </a:r>
            <a:r>
              <a:rPr lang="en"/>
              <a:t>Classes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0" y="1051900"/>
            <a:ext cx="9144000" cy="40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Class: Blueprints for objects     Object: </a:t>
            </a:r>
            <a:r>
              <a:rPr lang="en">
                <a:solidFill>
                  <a:schemeClr val="dk1"/>
                </a:solidFill>
              </a:rPr>
              <a:t>real-life entities or a real life instance of class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8850"/>
            <a:ext cx="9144001" cy="34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OOP : </a:t>
            </a:r>
            <a:r>
              <a:rPr lang="en"/>
              <a:t>Data Abstracti</a:t>
            </a:r>
            <a:r>
              <a:rPr lang="en"/>
              <a:t>on </a:t>
            </a:r>
            <a:r>
              <a:rPr lang="en" sz="2300"/>
              <a:t>(</a:t>
            </a:r>
            <a:r>
              <a:rPr b="1" lang="en" sz="2300">
                <a:solidFill>
                  <a:srgbClr val="232323"/>
                </a:solidFill>
              </a:rPr>
              <a:t>Simplifying Complexity)</a:t>
            </a:r>
            <a:endParaRPr b="1" sz="2300">
              <a:solidFill>
                <a:srgbClr val="23232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0" y="952500"/>
            <a:ext cx="91440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lower level details &amp; exposing only the essential &amp; relevant details to the users.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car which abstract the internal details &amp;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expose to the driver only those details that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relevant to the interaction of the driver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Car.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ATM machine, All are performing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the ATM like cash withdrawal,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transfer, retrieve mini-statement etc.,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but we can’t know internal details about ATM.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675" y="1383175"/>
            <a:ext cx="4464325" cy="1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675" y="3279900"/>
            <a:ext cx="4464325" cy="1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OOP : Encapsulation </a:t>
            </a:r>
            <a:r>
              <a:rPr lang="en" sz="2416"/>
              <a:t>(</a:t>
            </a:r>
            <a:r>
              <a:rPr b="1" lang="en" sz="2416">
                <a:solidFill>
                  <a:srgbClr val="232323"/>
                </a:solidFill>
              </a:rPr>
              <a:t>Bundling Data and Logic)</a:t>
            </a:r>
            <a:endParaRPr sz="2416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0" y="952500"/>
            <a:ext cx="91440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everything you need and encapsulate everything you don’t need.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1009" r="1018" t="0"/>
          <a:stretch/>
        </p:blipFill>
        <p:spPr>
          <a:xfrm>
            <a:off x="4679675" y="1874700"/>
            <a:ext cx="4464324" cy="245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1"/>
          <p:cNvCxnSpPr>
            <a:stCxn id="111" idx="2"/>
            <a:endCxn id="112" idx="0"/>
          </p:cNvCxnSpPr>
          <p:nvPr/>
        </p:nvCxnSpPr>
        <p:spPr>
          <a:xfrm flipH="1" rot="-5400000">
            <a:off x="2798600" y="2082100"/>
            <a:ext cx="800400" cy="1103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3" name="Google Shape;113;p21"/>
          <p:cNvCxnSpPr>
            <a:stCxn id="114" idx="0"/>
            <a:endCxn id="111" idx="2"/>
          </p:cNvCxnSpPr>
          <p:nvPr/>
        </p:nvCxnSpPr>
        <p:spPr>
          <a:xfrm rot="-5400000">
            <a:off x="1548650" y="1935850"/>
            <a:ext cx="800400" cy="1396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21"/>
          <p:cNvCxnSpPr>
            <a:stCxn id="116" idx="0"/>
            <a:endCxn id="114" idx="2"/>
          </p:cNvCxnSpPr>
          <p:nvPr/>
        </p:nvCxnSpPr>
        <p:spPr>
          <a:xfrm rot="-5400000">
            <a:off x="736650" y="3820300"/>
            <a:ext cx="847500" cy="1809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" name="Google Shape;117;p21"/>
          <p:cNvCxnSpPr>
            <a:stCxn id="112" idx="2"/>
            <a:endCxn id="118" idx="0"/>
          </p:cNvCxnSpPr>
          <p:nvPr/>
        </p:nvCxnSpPr>
        <p:spPr>
          <a:xfrm flipH="1" rot="-5400000">
            <a:off x="4114450" y="3123400"/>
            <a:ext cx="847500" cy="15750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Google Shape;119;p21"/>
          <p:cNvCxnSpPr>
            <a:stCxn id="120" idx="0"/>
            <a:endCxn id="112" idx="2"/>
          </p:cNvCxnSpPr>
          <p:nvPr/>
        </p:nvCxnSpPr>
        <p:spPr>
          <a:xfrm rot="-5400000">
            <a:off x="3054475" y="3638350"/>
            <a:ext cx="847500" cy="5448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" name="Google Shape;111;p21"/>
          <p:cNvSpPr txBox="1"/>
          <p:nvPr/>
        </p:nvSpPr>
        <p:spPr>
          <a:xfrm>
            <a:off x="1740650" y="1780750"/>
            <a:ext cx="1812600" cy="4530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91E"/>
                </a:solidFill>
              </a:rPr>
              <a:t>Encapsulation</a:t>
            </a:r>
            <a:endParaRPr sz="1800">
              <a:solidFill>
                <a:srgbClr val="A7291E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05250" y="3034150"/>
            <a:ext cx="1491000" cy="4530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91E"/>
                </a:solidFill>
              </a:rPr>
              <a:t>Data Hiding</a:t>
            </a:r>
            <a:endParaRPr sz="1800">
              <a:solidFill>
                <a:srgbClr val="A7291E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111550" y="3034150"/>
            <a:ext cx="1278300" cy="4530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91E"/>
                </a:solidFill>
              </a:rPr>
              <a:t>Bundling</a:t>
            </a:r>
            <a:endParaRPr sz="1800">
              <a:solidFill>
                <a:srgbClr val="A7291E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232425" y="4334500"/>
            <a:ext cx="2186700" cy="6351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91E"/>
                </a:solidFill>
              </a:rPr>
              <a:t>Functions into a single unit(Class)</a:t>
            </a:r>
            <a:endParaRPr sz="1800">
              <a:solidFill>
                <a:srgbClr val="A7291E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299525" y="4334500"/>
            <a:ext cx="1812600" cy="6351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91E"/>
                </a:solidFill>
              </a:rPr>
              <a:t>Binding data( variables)</a:t>
            </a:r>
            <a:endParaRPr sz="1800">
              <a:solidFill>
                <a:srgbClr val="A7291E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4400" y="4334500"/>
            <a:ext cx="2051100" cy="6351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291E"/>
                </a:solidFill>
              </a:rPr>
              <a:t>Making data members private</a:t>
            </a:r>
            <a:endParaRPr sz="1800">
              <a:solidFill>
                <a:srgbClr val="A7291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