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
      <p:font typeface="Poppi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0" d="100"/>
          <a:sy n="40" d="100"/>
        </p:scale>
        <p:origin x="8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RK\Downloads\Task%203_Final%20Content%20Data%20se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K\Downloads\Task%203_Final%20Content%20Data%20se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Most Popular Categories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Most!$A$2:$A$6</c:f>
              <c:strCache>
                <c:ptCount val="5"/>
                <c:pt idx="0">
                  <c:v>animals</c:v>
                </c:pt>
                <c:pt idx="1">
                  <c:v>science</c:v>
                </c:pt>
                <c:pt idx="2">
                  <c:v>healthy eating</c:v>
                </c:pt>
                <c:pt idx="3">
                  <c:v>technology</c:v>
                </c:pt>
                <c:pt idx="4">
                  <c:v>food</c:v>
                </c:pt>
              </c:strCache>
            </c:strRef>
          </c:cat>
          <c:val>
            <c:numRef>
              <c:f>Most!$B$2:$B$6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6788-4C90-A7FA-FE4B4A903C89}"/>
            </c:ext>
          </c:extLst>
        </c:ser>
        <c:dLbls>
          <c:dLblPos val="outEnd"/>
          <c:showLegendKey val="0"/>
          <c:showVal val="1"/>
          <c:showCatName val="0"/>
          <c:showSerName val="0"/>
          <c:showPercent val="0"/>
          <c:showBubbleSize val="0"/>
        </c:dLbls>
        <c:gapWidth val="100"/>
        <c:overlap val="-24"/>
        <c:axId val="1297055231"/>
        <c:axId val="1176895759"/>
      </c:barChart>
      <c:catAx>
        <c:axId val="129705523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76895759"/>
        <c:crosses val="autoZero"/>
        <c:auto val="1"/>
        <c:lblAlgn val="ctr"/>
        <c:lblOffset val="100"/>
        <c:noMultiLvlLbl val="0"/>
      </c:catAx>
      <c:valAx>
        <c:axId val="117689575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97055231"/>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Content Sentiment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Sheet3!$G$1</c:f>
              <c:strCache>
                <c:ptCount val="1"/>
                <c:pt idx="0">
                  <c:v>Count</c:v>
                </c:pt>
              </c:strCache>
            </c:strRef>
          </c:tx>
          <c:spPr>
            <a:solidFill>
              <a:schemeClr val="accent1"/>
            </a:solidFill>
            <a:ln>
              <a:noFill/>
            </a:ln>
            <a:effectLst/>
          </c:spPr>
          <c:invertIfNegative val="0"/>
          <c:cat>
            <c:strRef>
              <c:f>Sheet3!$F$2:$F$5</c:f>
              <c:strCache>
                <c:ptCount val="4"/>
                <c:pt idx="0">
                  <c:v>photo</c:v>
                </c:pt>
                <c:pt idx="1">
                  <c:v>video</c:v>
                </c:pt>
                <c:pt idx="2">
                  <c:v>GIF</c:v>
                </c:pt>
                <c:pt idx="3">
                  <c:v>audio</c:v>
                </c:pt>
              </c:strCache>
            </c:strRef>
          </c:cat>
          <c:val>
            <c:numRef>
              <c:f>Sheet3!$G$2:$G$5</c:f>
              <c:numCache>
                <c:formatCode>General</c:formatCode>
                <c:ptCount val="4"/>
                <c:pt idx="0">
                  <c:v>6589</c:v>
                </c:pt>
                <c:pt idx="1">
                  <c:v>6245</c:v>
                </c:pt>
                <c:pt idx="2">
                  <c:v>6079</c:v>
                </c:pt>
                <c:pt idx="3">
                  <c:v>5660</c:v>
                </c:pt>
              </c:numCache>
            </c:numRef>
          </c:val>
          <c:extLst>
            <c:ext xmlns:c16="http://schemas.microsoft.com/office/drawing/2014/chart" uri="{C3380CC4-5D6E-409C-BE32-E72D297353CC}">
              <c16:uniqueId val="{00000000-450D-4DE4-BB4E-B7F54E4441F6}"/>
            </c:ext>
          </c:extLst>
        </c:ser>
        <c:ser>
          <c:idx val="1"/>
          <c:order val="1"/>
          <c:tx>
            <c:strRef>
              <c:f>Sheet3!$H$1</c:f>
              <c:strCache>
                <c:ptCount val="1"/>
                <c:pt idx="0">
                  <c:v>Positive Score</c:v>
                </c:pt>
              </c:strCache>
            </c:strRef>
          </c:tx>
          <c:spPr>
            <a:solidFill>
              <a:schemeClr val="accent2"/>
            </a:solidFill>
            <a:ln>
              <a:noFill/>
            </a:ln>
            <a:effectLst/>
          </c:spPr>
          <c:invertIfNegative val="0"/>
          <c:cat>
            <c:strRef>
              <c:f>Sheet3!$F$2:$F$5</c:f>
              <c:strCache>
                <c:ptCount val="4"/>
                <c:pt idx="0">
                  <c:v>photo</c:v>
                </c:pt>
                <c:pt idx="1">
                  <c:v>video</c:v>
                </c:pt>
                <c:pt idx="2">
                  <c:v>GIF</c:v>
                </c:pt>
                <c:pt idx="3">
                  <c:v>audio</c:v>
                </c:pt>
              </c:strCache>
            </c:strRef>
          </c:cat>
          <c:val>
            <c:numRef>
              <c:f>Sheet3!$H$2:$H$5</c:f>
              <c:numCache>
                <c:formatCode>General</c:formatCode>
                <c:ptCount val="4"/>
                <c:pt idx="0">
                  <c:v>3700</c:v>
                </c:pt>
                <c:pt idx="1">
                  <c:v>3510</c:v>
                </c:pt>
                <c:pt idx="2">
                  <c:v>3381</c:v>
                </c:pt>
                <c:pt idx="3">
                  <c:v>3216</c:v>
                </c:pt>
              </c:numCache>
            </c:numRef>
          </c:val>
          <c:extLst>
            <c:ext xmlns:c16="http://schemas.microsoft.com/office/drawing/2014/chart" uri="{C3380CC4-5D6E-409C-BE32-E72D297353CC}">
              <c16:uniqueId val="{00000001-450D-4DE4-BB4E-B7F54E4441F6}"/>
            </c:ext>
          </c:extLst>
        </c:ser>
        <c:ser>
          <c:idx val="2"/>
          <c:order val="2"/>
          <c:tx>
            <c:strRef>
              <c:f>Sheet3!$I$1</c:f>
              <c:strCache>
                <c:ptCount val="1"/>
                <c:pt idx="0">
                  <c:v>Negative Score</c:v>
                </c:pt>
              </c:strCache>
            </c:strRef>
          </c:tx>
          <c:spPr>
            <a:solidFill>
              <a:schemeClr val="accent3"/>
            </a:solidFill>
            <a:ln>
              <a:noFill/>
            </a:ln>
            <a:effectLst/>
          </c:spPr>
          <c:invertIfNegative val="0"/>
          <c:cat>
            <c:strRef>
              <c:f>Sheet3!$F$2:$F$5</c:f>
              <c:strCache>
                <c:ptCount val="4"/>
                <c:pt idx="0">
                  <c:v>photo</c:v>
                </c:pt>
                <c:pt idx="1">
                  <c:v>video</c:v>
                </c:pt>
                <c:pt idx="2">
                  <c:v>GIF</c:v>
                </c:pt>
                <c:pt idx="3">
                  <c:v>audio</c:v>
                </c:pt>
              </c:strCache>
            </c:strRef>
          </c:cat>
          <c:val>
            <c:numRef>
              <c:f>Sheet3!$I$2:$I$5</c:f>
              <c:numCache>
                <c:formatCode>General</c:formatCode>
                <c:ptCount val="4"/>
                <c:pt idx="0">
                  <c:v>2057</c:v>
                </c:pt>
                <c:pt idx="1">
                  <c:v>1943</c:v>
                </c:pt>
                <c:pt idx="2">
                  <c:v>1924</c:v>
                </c:pt>
                <c:pt idx="3">
                  <c:v>1771</c:v>
                </c:pt>
              </c:numCache>
            </c:numRef>
          </c:val>
          <c:extLst>
            <c:ext xmlns:c16="http://schemas.microsoft.com/office/drawing/2014/chart" uri="{C3380CC4-5D6E-409C-BE32-E72D297353CC}">
              <c16:uniqueId val="{00000002-450D-4DE4-BB4E-B7F54E4441F6}"/>
            </c:ext>
          </c:extLst>
        </c:ser>
        <c:ser>
          <c:idx val="3"/>
          <c:order val="3"/>
          <c:tx>
            <c:strRef>
              <c:f>Sheet3!$J$1</c:f>
              <c:strCache>
                <c:ptCount val="1"/>
                <c:pt idx="0">
                  <c:v>Neutral Score</c:v>
                </c:pt>
              </c:strCache>
            </c:strRef>
          </c:tx>
          <c:spPr>
            <a:solidFill>
              <a:schemeClr val="accent4"/>
            </a:solidFill>
            <a:ln>
              <a:noFill/>
            </a:ln>
            <a:effectLst/>
          </c:spPr>
          <c:invertIfNegative val="0"/>
          <c:cat>
            <c:strRef>
              <c:f>Sheet3!$F$2:$F$5</c:f>
              <c:strCache>
                <c:ptCount val="4"/>
                <c:pt idx="0">
                  <c:v>photo</c:v>
                </c:pt>
                <c:pt idx="1">
                  <c:v>video</c:v>
                </c:pt>
                <c:pt idx="2">
                  <c:v>GIF</c:v>
                </c:pt>
                <c:pt idx="3">
                  <c:v>audio</c:v>
                </c:pt>
              </c:strCache>
            </c:strRef>
          </c:cat>
          <c:val>
            <c:numRef>
              <c:f>Sheet3!$J$2:$J$5</c:f>
              <c:numCache>
                <c:formatCode>General</c:formatCode>
                <c:ptCount val="4"/>
                <c:pt idx="0">
                  <c:v>832</c:v>
                </c:pt>
                <c:pt idx="1">
                  <c:v>792</c:v>
                </c:pt>
                <c:pt idx="2">
                  <c:v>774</c:v>
                </c:pt>
                <c:pt idx="3">
                  <c:v>673</c:v>
                </c:pt>
              </c:numCache>
            </c:numRef>
          </c:val>
          <c:extLst>
            <c:ext xmlns:c16="http://schemas.microsoft.com/office/drawing/2014/chart" uri="{C3380CC4-5D6E-409C-BE32-E72D297353CC}">
              <c16:uniqueId val="{00000003-450D-4DE4-BB4E-B7F54E4441F6}"/>
            </c:ext>
          </c:extLst>
        </c:ser>
        <c:dLbls>
          <c:showLegendKey val="0"/>
          <c:showVal val="0"/>
          <c:showCatName val="0"/>
          <c:showSerName val="0"/>
          <c:showPercent val="0"/>
          <c:showBubbleSize val="0"/>
        </c:dLbls>
        <c:gapWidth val="182"/>
        <c:axId val="1686159903"/>
        <c:axId val="1686153183"/>
      </c:barChart>
      <c:catAx>
        <c:axId val="16861599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6153183"/>
        <c:crosses val="autoZero"/>
        <c:auto val="1"/>
        <c:lblAlgn val="ctr"/>
        <c:lblOffset val="100"/>
        <c:noMultiLvlLbl val="0"/>
      </c:catAx>
      <c:valAx>
        <c:axId val="16861531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615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1" name="TextBox 12">
            <a:extLst>
              <a:ext uri="{FF2B5EF4-FFF2-40B4-BE49-F238E27FC236}">
                <a16:creationId xmlns:a16="http://schemas.microsoft.com/office/drawing/2014/main" id="{19A1BE45-8301-44C6-A0D0-F8FDA800622F}"/>
              </a:ext>
            </a:extLst>
          </p:cNvPr>
          <p:cNvSpPr txBox="1"/>
          <p:nvPr/>
        </p:nvSpPr>
        <p:spPr>
          <a:xfrm>
            <a:off x="11414167" y="837474"/>
            <a:ext cx="6508437" cy="9541073"/>
          </a:xfrm>
          <a:prstGeom prst="rect">
            <a:avLst/>
          </a:prstGeom>
        </p:spPr>
        <p:txBody>
          <a:bodyPr wrap="square" lIns="0" tIns="0" rIns="0" bIns="0" rtlCol="0" anchor="t">
            <a:spAutoFit/>
          </a:bodyPr>
          <a:lstStyle/>
          <a:p>
            <a:pPr algn="l" fontAlgn="base"/>
            <a:endParaRPr lang="en-US" sz="2000" i="0" dirty="0">
              <a:solidFill>
                <a:srgbClr val="A100FF"/>
              </a:solidFill>
              <a:effectLst/>
              <a:latin typeface="Poppins" panose="02000000000000000000" pitchFamily="2" charset="0"/>
            </a:endParaRPr>
          </a:p>
          <a:p>
            <a:pPr marL="342900" indent="-342900" algn="l" fontAlgn="base">
              <a:buFont typeface="Wingdings" panose="05000000000000000000" pitchFamily="2" charset="2"/>
              <a:buChar char="Ø"/>
            </a:pPr>
            <a:r>
              <a:rPr lang="en-US" sz="2000" b="0" i="0" dirty="0">
                <a:solidFill>
                  <a:srgbClr val="A100FF"/>
                </a:solidFill>
                <a:effectLst/>
                <a:latin typeface="Poppins" panose="02000000000000000000" pitchFamily="2" charset="0"/>
              </a:rPr>
              <a:t>Among the 16 distinct content categories, Animal and Science emerge as the frontrunners in popularity. These two categories stand out as the most favored among users, indicating a strong preference for content related to animals and scientific topics.</a:t>
            </a:r>
          </a:p>
          <a:p>
            <a:pPr marL="342900" indent="-342900" algn="l" fontAlgn="base">
              <a:buFont typeface="Wingdings" panose="05000000000000000000" pitchFamily="2" charset="2"/>
              <a:buChar char="Ø"/>
            </a:pPr>
            <a:endParaRPr lang="en-US" sz="2000" b="0" i="0" dirty="0">
              <a:solidFill>
                <a:srgbClr val="A100FF"/>
              </a:solidFill>
              <a:effectLst/>
              <a:latin typeface="Poppins" panose="02000000000000000000" pitchFamily="2" charset="0"/>
            </a:endParaRPr>
          </a:p>
          <a:p>
            <a:pPr marL="342900" indent="-342900" algn="l" fontAlgn="base">
              <a:buFont typeface="Wingdings" panose="05000000000000000000" pitchFamily="2" charset="2"/>
              <a:buChar char="Ø"/>
            </a:pPr>
            <a:r>
              <a:rPr lang="en-US" sz="2000" b="0" i="0" dirty="0">
                <a:solidFill>
                  <a:srgbClr val="A100FF"/>
                </a:solidFill>
                <a:effectLst/>
                <a:latin typeface="Poppins" panose="02000000000000000000" pitchFamily="2" charset="0"/>
              </a:rPr>
              <a:t>Photo and video content reign supreme among the four available types, indicating a clear preference from users..</a:t>
            </a:r>
          </a:p>
          <a:p>
            <a:pPr marL="342900" indent="-342900" algn="l" fontAlgn="base">
              <a:buFont typeface="Wingdings" panose="05000000000000000000" pitchFamily="2" charset="2"/>
              <a:buChar char="Ø"/>
            </a:pPr>
            <a:endParaRPr lang="en-US" sz="2000" b="0" i="0" dirty="0">
              <a:solidFill>
                <a:srgbClr val="A100FF"/>
              </a:solidFill>
              <a:effectLst/>
              <a:latin typeface="Poppins" panose="02000000000000000000" pitchFamily="2" charset="0"/>
            </a:endParaRPr>
          </a:p>
          <a:p>
            <a:pPr marL="342900" indent="-342900" algn="l" fontAlgn="base">
              <a:buFont typeface="Wingdings" panose="05000000000000000000" pitchFamily="2" charset="2"/>
              <a:buChar char="Ø"/>
            </a:pPr>
            <a:r>
              <a:rPr lang="en-US" sz="2000" b="0" i="0" dirty="0">
                <a:solidFill>
                  <a:srgbClr val="A100FF"/>
                </a:solidFill>
                <a:effectLst/>
                <a:latin typeface="Poppins" panose="02000000000000000000" pitchFamily="2" charset="0"/>
              </a:rPr>
              <a:t>May boasts the highest number of posts, totaling 2138, while February sees the lowest activity with only 1914 posts.</a:t>
            </a:r>
          </a:p>
          <a:p>
            <a:pPr marL="342900" indent="-342900" algn="l" fontAlgn="base">
              <a:buFont typeface="Wingdings" panose="05000000000000000000" pitchFamily="2" charset="2"/>
              <a:buChar char="Ø"/>
            </a:pPr>
            <a:endParaRPr lang="en-US" sz="2000" b="0" i="0" dirty="0">
              <a:solidFill>
                <a:srgbClr val="A100FF"/>
              </a:solidFill>
              <a:effectLst/>
              <a:latin typeface="Poppins" panose="02000000000000000000" pitchFamily="2" charset="0"/>
            </a:endParaRPr>
          </a:p>
          <a:p>
            <a:pPr algn="l" fontAlgn="base"/>
            <a:r>
              <a:rPr lang="en-US" sz="2000" dirty="0">
                <a:solidFill>
                  <a:srgbClr val="A100FF"/>
                </a:solidFill>
                <a:latin typeface="Poppins" panose="02000000000000000000" pitchFamily="2" charset="0"/>
              </a:rPr>
              <a:t>Conclusion</a:t>
            </a:r>
          </a:p>
          <a:p>
            <a:pPr algn="l" fontAlgn="base"/>
            <a:endParaRPr lang="en-US" sz="2000" dirty="0">
              <a:solidFill>
                <a:srgbClr val="A100FF"/>
              </a:solidFill>
              <a:latin typeface="Poppins" panose="02000000000000000000" pitchFamily="2" charset="0"/>
            </a:endParaRPr>
          </a:p>
          <a:p>
            <a:pPr marL="342900" indent="-342900" algn="l" fontAlgn="base">
              <a:buFont typeface="Wingdings" panose="05000000000000000000" pitchFamily="2" charset="2"/>
              <a:buChar char="Ø"/>
            </a:pPr>
            <a:r>
              <a:rPr lang="en-US" sz="2000" b="0" i="0" dirty="0">
                <a:solidFill>
                  <a:srgbClr val="A100FF"/>
                </a:solidFill>
                <a:effectLst/>
                <a:latin typeface="Poppins" panose="02000000000000000000" pitchFamily="2" charset="0"/>
              </a:rPr>
              <a:t>To optimize its impact, Social Buzz should concentrate its efforts on the top 5 categories: Animal, Technology, Science, Healthy Eating, and Food. Tailoring campaigns to specifically target audiences interested in these categories will likely yield the best results.</a:t>
            </a:r>
          </a:p>
          <a:p>
            <a:pPr marL="342900" indent="-342900" algn="l" fontAlgn="base">
              <a:buFont typeface="Wingdings" panose="05000000000000000000" pitchFamily="2" charset="2"/>
              <a:buChar char="Ø"/>
            </a:pPr>
            <a:endParaRPr lang="en-US" sz="2000" b="0" i="0" dirty="0">
              <a:solidFill>
                <a:srgbClr val="A100FF"/>
              </a:solidFill>
              <a:effectLst/>
              <a:latin typeface="Poppins" panose="02000000000000000000" pitchFamily="2" charset="0"/>
            </a:endParaRPr>
          </a:p>
          <a:p>
            <a:pPr marL="342900" indent="-342900" algn="l" fontAlgn="base">
              <a:buFont typeface="Wingdings" panose="05000000000000000000" pitchFamily="2" charset="2"/>
              <a:buChar char="Ø"/>
            </a:pPr>
            <a:r>
              <a:rPr lang="en-US" sz="2000" b="0" i="0" dirty="0">
                <a:solidFill>
                  <a:srgbClr val="A100FF"/>
                </a:solidFill>
                <a:effectLst/>
                <a:latin typeface="Poppins" panose="02000000000000000000" pitchFamily="2" charset="0"/>
              </a:rPr>
              <a:t>Furthermore, Social Buzz should prioritize its activities during the months of January, May, and August, as these months experience the highest posting activity. By focusing efforts during these peak months, Social Buzz can maximize its reach and engagement.</a:t>
            </a:r>
            <a:endParaRPr lang="en-US" sz="2000" dirty="0">
              <a:solidFill>
                <a:srgbClr val="A100FF"/>
              </a:solidFill>
              <a:latin typeface="Poppins" panose="02000000000000000000" pitchFamily="2" charset="0"/>
            </a:endParaRPr>
          </a:p>
        </p:txBody>
      </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sz="4000"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9D5AD7CB-EA08-AF6D-9EFA-1188C50C4100}"/>
              </a:ext>
            </a:extLst>
          </p:cNvPr>
          <p:cNvSpPr txBox="1"/>
          <p:nvPr/>
        </p:nvSpPr>
        <p:spPr>
          <a:xfrm>
            <a:off x="8436952" y="2400300"/>
            <a:ext cx="7488848" cy="3539430"/>
          </a:xfrm>
          <a:prstGeom prst="rect">
            <a:avLst/>
          </a:prstGeom>
          <a:noFill/>
        </p:spPr>
        <p:txBody>
          <a:bodyPr wrap="square" rtlCol="0">
            <a:spAutoFit/>
          </a:bodyPr>
          <a:lstStyle/>
          <a:p>
            <a:pPr algn="just"/>
            <a:r>
              <a:rPr lang="en-US" sz="3200" dirty="0"/>
              <a:t>Accenture has launched a 3-month POC for Social Buzz, focusing on:</a:t>
            </a:r>
          </a:p>
          <a:p>
            <a:pPr algn="just"/>
            <a:endParaRPr lang="en-US" sz="3200" dirty="0"/>
          </a:p>
          <a:p>
            <a:pPr algn="just"/>
            <a:r>
              <a:rPr lang="en-US" sz="3200" dirty="0"/>
              <a:t>1. Auditing Social Buzz's big data practice.</a:t>
            </a:r>
          </a:p>
          <a:p>
            <a:pPr algn="just"/>
            <a:r>
              <a:rPr lang="en-US" sz="3200" dirty="0"/>
              <a:t>2. Providing IPO recommendations.</a:t>
            </a:r>
          </a:p>
          <a:p>
            <a:pPr algn="just"/>
            <a:r>
              <a:rPr lang="en-US" sz="3200" dirty="0"/>
              <a:t>3. Analyzing Social Buzz's top 5 content categories.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27681"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665E2326-46AE-5F99-D18E-385E990BF864}"/>
              </a:ext>
            </a:extLst>
          </p:cNvPr>
          <p:cNvSpPr txBox="1"/>
          <p:nvPr/>
        </p:nvSpPr>
        <p:spPr>
          <a:xfrm>
            <a:off x="1694545" y="3913723"/>
            <a:ext cx="7932509" cy="6494085"/>
          </a:xfrm>
          <a:prstGeom prst="rect">
            <a:avLst/>
          </a:prstGeom>
          <a:noFill/>
        </p:spPr>
        <p:txBody>
          <a:bodyPr wrap="square" rtlCol="0">
            <a:spAutoFit/>
          </a:bodyPr>
          <a:lstStyle/>
          <a:p>
            <a:endParaRPr lang="en-US" sz="4400" dirty="0"/>
          </a:p>
          <a:p>
            <a:r>
              <a:rPr lang="en-US" sz="4400" dirty="0"/>
              <a:t>Over 100,000 daily posts and 36,500,000 pieces of content annually present a significant opportunity. </a:t>
            </a:r>
            <a:r>
              <a:rPr lang="en-US" sz="4800" dirty="0"/>
              <a:t>To capitalize effectively, an analysis is underway to pinpoint Social Buzz's top 5 most popular content categories.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AA779EC1-5E23-C275-1729-CA2B6AB5D397}"/>
              </a:ext>
            </a:extLst>
          </p:cNvPr>
          <p:cNvSpPr txBox="1"/>
          <p:nvPr/>
        </p:nvSpPr>
        <p:spPr>
          <a:xfrm>
            <a:off x="14249400" y="1714500"/>
            <a:ext cx="4038600" cy="954107"/>
          </a:xfrm>
          <a:prstGeom prst="rect">
            <a:avLst/>
          </a:prstGeom>
          <a:noFill/>
        </p:spPr>
        <p:txBody>
          <a:bodyPr wrap="square" rtlCol="0">
            <a:spAutoFit/>
          </a:bodyPr>
          <a:lstStyle/>
          <a:p>
            <a:r>
              <a:rPr lang="en-US" sz="2800" b="1" dirty="0"/>
              <a:t>Andrew Fleming</a:t>
            </a:r>
          </a:p>
          <a:p>
            <a:r>
              <a:rPr lang="en-US" sz="2800" dirty="0"/>
              <a:t>Chief Technical Architect</a:t>
            </a:r>
          </a:p>
        </p:txBody>
      </p:sp>
      <p:sp>
        <p:nvSpPr>
          <p:cNvPr id="33" name="TextBox 32">
            <a:extLst>
              <a:ext uri="{FF2B5EF4-FFF2-40B4-BE49-F238E27FC236}">
                <a16:creationId xmlns:a16="http://schemas.microsoft.com/office/drawing/2014/main" id="{AC5F7314-514C-D0BB-F1F8-18173249EA23}"/>
              </a:ext>
            </a:extLst>
          </p:cNvPr>
          <p:cNvSpPr txBox="1"/>
          <p:nvPr/>
        </p:nvSpPr>
        <p:spPr>
          <a:xfrm>
            <a:off x="14313680" y="4701404"/>
            <a:ext cx="4038600" cy="954107"/>
          </a:xfrm>
          <a:prstGeom prst="rect">
            <a:avLst/>
          </a:prstGeom>
          <a:noFill/>
        </p:spPr>
        <p:txBody>
          <a:bodyPr wrap="square" rtlCol="0">
            <a:spAutoFit/>
          </a:bodyPr>
          <a:lstStyle/>
          <a:p>
            <a:r>
              <a:rPr lang="en-US" sz="2800" b="1" dirty="0"/>
              <a:t>Marcus </a:t>
            </a:r>
            <a:r>
              <a:rPr lang="en-US" sz="2800" b="1" dirty="0" err="1"/>
              <a:t>Rompton</a:t>
            </a:r>
            <a:endParaRPr lang="en-US" sz="2800" b="1" dirty="0"/>
          </a:p>
          <a:p>
            <a:r>
              <a:rPr lang="en-US" sz="2800" dirty="0"/>
              <a:t>Senior Principle</a:t>
            </a:r>
          </a:p>
        </p:txBody>
      </p:sp>
      <p:sp>
        <p:nvSpPr>
          <p:cNvPr id="34" name="TextBox 33">
            <a:extLst>
              <a:ext uri="{FF2B5EF4-FFF2-40B4-BE49-F238E27FC236}">
                <a16:creationId xmlns:a16="http://schemas.microsoft.com/office/drawing/2014/main" id="{37D5C192-912B-77C0-BCDC-984377BB3513}"/>
              </a:ext>
            </a:extLst>
          </p:cNvPr>
          <p:cNvSpPr txBox="1"/>
          <p:nvPr/>
        </p:nvSpPr>
        <p:spPr>
          <a:xfrm>
            <a:off x="14313680" y="7688308"/>
            <a:ext cx="4038600" cy="954107"/>
          </a:xfrm>
          <a:prstGeom prst="rect">
            <a:avLst/>
          </a:prstGeom>
          <a:noFill/>
        </p:spPr>
        <p:txBody>
          <a:bodyPr wrap="square" rtlCol="0">
            <a:spAutoFit/>
          </a:bodyPr>
          <a:lstStyle/>
          <a:p>
            <a:r>
              <a:rPr lang="en-US" sz="2800" b="1"/>
              <a:t>SkillSpireSS</a:t>
            </a:r>
            <a:endParaRPr lang="en-US" sz="2800" b="1" dirty="0"/>
          </a:p>
          <a:p>
            <a:r>
              <a:rPr lang="en-US" sz="2800" dirty="0"/>
              <a:t>Chief Technical Architect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EADABC3-5805-6CB5-C47C-BBC752B90135}"/>
              </a:ext>
            </a:extLst>
          </p:cNvPr>
          <p:cNvSpPr txBox="1"/>
          <p:nvPr/>
        </p:nvSpPr>
        <p:spPr>
          <a:xfrm>
            <a:off x="4095793" y="1201068"/>
            <a:ext cx="5048207" cy="646331"/>
          </a:xfrm>
          <a:prstGeom prst="rect">
            <a:avLst/>
          </a:prstGeom>
          <a:noFill/>
        </p:spPr>
        <p:txBody>
          <a:bodyPr wrap="square" rtlCol="0">
            <a:spAutoFit/>
          </a:bodyPr>
          <a:lstStyle/>
          <a:p>
            <a:pPr algn="just"/>
            <a:r>
              <a:rPr lang="en-US" sz="3600" dirty="0">
                <a:solidFill>
                  <a:schemeClr val="bg1"/>
                </a:solidFill>
              </a:rPr>
              <a:t>Data Understanding</a:t>
            </a:r>
          </a:p>
        </p:txBody>
      </p:sp>
      <p:sp>
        <p:nvSpPr>
          <p:cNvPr id="40" name="TextBox 39">
            <a:extLst>
              <a:ext uri="{FF2B5EF4-FFF2-40B4-BE49-F238E27FC236}">
                <a16:creationId xmlns:a16="http://schemas.microsoft.com/office/drawing/2014/main" id="{F3397D75-4733-60DB-7B14-234D71A6879B}"/>
              </a:ext>
            </a:extLst>
          </p:cNvPr>
          <p:cNvSpPr txBox="1"/>
          <p:nvPr/>
        </p:nvSpPr>
        <p:spPr>
          <a:xfrm>
            <a:off x="6158261" y="2855030"/>
            <a:ext cx="5048207" cy="646331"/>
          </a:xfrm>
          <a:prstGeom prst="rect">
            <a:avLst/>
          </a:prstGeom>
          <a:noFill/>
        </p:spPr>
        <p:txBody>
          <a:bodyPr wrap="square" rtlCol="0">
            <a:spAutoFit/>
          </a:bodyPr>
          <a:lstStyle/>
          <a:p>
            <a:pPr algn="just"/>
            <a:r>
              <a:rPr lang="en-US" sz="3600" dirty="0">
                <a:solidFill>
                  <a:schemeClr val="bg1"/>
                </a:solidFill>
              </a:rPr>
              <a:t>Data Cleaning		</a:t>
            </a:r>
          </a:p>
        </p:txBody>
      </p:sp>
      <p:sp>
        <p:nvSpPr>
          <p:cNvPr id="41" name="TextBox 40">
            <a:extLst>
              <a:ext uri="{FF2B5EF4-FFF2-40B4-BE49-F238E27FC236}">
                <a16:creationId xmlns:a16="http://schemas.microsoft.com/office/drawing/2014/main" id="{19E085D0-80F4-6A9D-F341-77D0308479F7}"/>
              </a:ext>
            </a:extLst>
          </p:cNvPr>
          <p:cNvSpPr txBox="1"/>
          <p:nvPr/>
        </p:nvSpPr>
        <p:spPr>
          <a:xfrm>
            <a:off x="8231642" y="4421228"/>
            <a:ext cx="5048207" cy="646331"/>
          </a:xfrm>
          <a:prstGeom prst="rect">
            <a:avLst/>
          </a:prstGeom>
          <a:noFill/>
        </p:spPr>
        <p:txBody>
          <a:bodyPr wrap="square" rtlCol="0">
            <a:spAutoFit/>
          </a:bodyPr>
          <a:lstStyle/>
          <a:p>
            <a:pPr algn="just"/>
            <a:r>
              <a:rPr lang="en-US" sz="3600" dirty="0">
                <a:solidFill>
                  <a:schemeClr val="bg1"/>
                </a:solidFill>
              </a:rPr>
              <a:t>Data Modelling</a:t>
            </a:r>
          </a:p>
        </p:txBody>
      </p:sp>
      <p:sp>
        <p:nvSpPr>
          <p:cNvPr id="42" name="TextBox 41">
            <a:extLst>
              <a:ext uri="{FF2B5EF4-FFF2-40B4-BE49-F238E27FC236}">
                <a16:creationId xmlns:a16="http://schemas.microsoft.com/office/drawing/2014/main" id="{DCEC7DAF-53E6-4703-FA09-7D4FECD0C911}"/>
              </a:ext>
            </a:extLst>
          </p:cNvPr>
          <p:cNvSpPr txBox="1"/>
          <p:nvPr/>
        </p:nvSpPr>
        <p:spPr>
          <a:xfrm>
            <a:off x="9815634" y="6164624"/>
            <a:ext cx="5048207" cy="646331"/>
          </a:xfrm>
          <a:prstGeom prst="rect">
            <a:avLst/>
          </a:prstGeom>
          <a:noFill/>
        </p:spPr>
        <p:txBody>
          <a:bodyPr wrap="square" rtlCol="0">
            <a:spAutoFit/>
          </a:bodyPr>
          <a:lstStyle/>
          <a:p>
            <a:pPr algn="just"/>
            <a:r>
              <a:rPr lang="en-US" sz="3600" dirty="0">
                <a:solidFill>
                  <a:schemeClr val="bg1"/>
                </a:solidFill>
              </a:rPr>
              <a:t>Data Analysis</a:t>
            </a:r>
          </a:p>
        </p:txBody>
      </p:sp>
      <p:sp>
        <p:nvSpPr>
          <p:cNvPr id="43" name="TextBox 42">
            <a:extLst>
              <a:ext uri="{FF2B5EF4-FFF2-40B4-BE49-F238E27FC236}">
                <a16:creationId xmlns:a16="http://schemas.microsoft.com/office/drawing/2014/main" id="{DF623AE9-A62E-0F0C-6D6F-95A3A423226C}"/>
              </a:ext>
            </a:extLst>
          </p:cNvPr>
          <p:cNvSpPr txBox="1"/>
          <p:nvPr/>
        </p:nvSpPr>
        <p:spPr>
          <a:xfrm>
            <a:off x="11756593" y="7975777"/>
            <a:ext cx="5048207" cy="646331"/>
          </a:xfrm>
          <a:prstGeom prst="rect">
            <a:avLst/>
          </a:prstGeom>
          <a:noFill/>
        </p:spPr>
        <p:txBody>
          <a:bodyPr wrap="square" rtlCol="0">
            <a:spAutoFit/>
          </a:bodyPr>
          <a:lstStyle/>
          <a:p>
            <a:pPr algn="just"/>
            <a:r>
              <a:rPr lang="en-US" sz="36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BC01E651-6882-28CA-7CEC-93E7E2FBBED4}"/>
              </a:ext>
            </a:extLst>
          </p:cNvPr>
          <p:cNvSpPr txBox="1"/>
          <p:nvPr/>
        </p:nvSpPr>
        <p:spPr>
          <a:xfrm>
            <a:off x="900909" y="3997931"/>
            <a:ext cx="5029200" cy="2585323"/>
          </a:xfrm>
          <a:prstGeom prst="rect">
            <a:avLst/>
          </a:prstGeom>
          <a:noFill/>
        </p:spPr>
        <p:txBody>
          <a:bodyPr wrap="square" rtlCol="0">
            <a:spAutoFit/>
          </a:bodyPr>
          <a:lstStyle/>
          <a:p>
            <a:pPr algn="ctr"/>
            <a:endParaRPr lang="en-US" sz="5400" dirty="0"/>
          </a:p>
          <a:p>
            <a:pPr algn="ctr"/>
            <a:r>
              <a:rPr lang="en-US" sz="5400" dirty="0"/>
              <a:t>Unique Categories</a:t>
            </a:r>
          </a:p>
        </p:txBody>
      </p:sp>
      <p:sp>
        <p:nvSpPr>
          <p:cNvPr id="15" name="TextBox 14">
            <a:extLst>
              <a:ext uri="{FF2B5EF4-FFF2-40B4-BE49-F238E27FC236}">
                <a16:creationId xmlns:a16="http://schemas.microsoft.com/office/drawing/2014/main" id="{F39F962F-A89D-FD8A-A2A3-55145B71FABF}"/>
              </a:ext>
            </a:extLst>
          </p:cNvPr>
          <p:cNvSpPr txBox="1"/>
          <p:nvPr/>
        </p:nvSpPr>
        <p:spPr>
          <a:xfrm>
            <a:off x="6251752" y="3997930"/>
            <a:ext cx="5029200" cy="2585323"/>
          </a:xfrm>
          <a:prstGeom prst="rect">
            <a:avLst/>
          </a:prstGeom>
          <a:noFill/>
        </p:spPr>
        <p:txBody>
          <a:bodyPr wrap="square" rtlCol="0">
            <a:spAutoFit/>
          </a:bodyPr>
          <a:lstStyle/>
          <a:p>
            <a:pPr algn="ctr"/>
            <a:endParaRPr lang="en-US" sz="5400" dirty="0"/>
          </a:p>
          <a:p>
            <a:pPr algn="ctr"/>
            <a:r>
              <a:rPr lang="en-US" sz="5400" dirty="0"/>
              <a:t>Most Favorite Category</a:t>
            </a:r>
          </a:p>
        </p:txBody>
      </p:sp>
      <p:sp>
        <p:nvSpPr>
          <p:cNvPr id="16" name="TextBox 15">
            <a:extLst>
              <a:ext uri="{FF2B5EF4-FFF2-40B4-BE49-F238E27FC236}">
                <a16:creationId xmlns:a16="http://schemas.microsoft.com/office/drawing/2014/main" id="{A487AB2A-9612-5FF7-8E68-F4142FB9DF36}"/>
              </a:ext>
            </a:extLst>
          </p:cNvPr>
          <p:cNvSpPr txBox="1"/>
          <p:nvPr/>
        </p:nvSpPr>
        <p:spPr>
          <a:xfrm>
            <a:off x="11741273" y="3997930"/>
            <a:ext cx="5029200" cy="2585323"/>
          </a:xfrm>
          <a:prstGeom prst="rect">
            <a:avLst/>
          </a:prstGeom>
          <a:noFill/>
        </p:spPr>
        <p:txBody>
          <a:bodyPr wrap="square" rtlCol="0">
            <a:spAutoFit/>
          </a:bodyPr>
          <a:lstStyle/>
          <a:p>
            <a:pPr algn="ctr"/>
            <a:endParaRPr lang="en-US" sz="5400" dirty="0"/>
          </a:p>
          <a:p>
            <a:pPr algn="ctr"/>
            <a:r>
              <a:rPr lang="en-US" sz="5400" dirty="0"/>
              <a:t> Most Number of Posts</a:t>
            </a:r>
          </a:p>
        </p:txBody>
      </p:sp>
      <p:sp>
        <p:nvSpPr>
          <p:cNvPr id="17" name="TextBox 16">
            <a:extLst>
              <a:ext uri="{FF2B5EF4-FFF2-40B4-BE49-F238E27FC236}">
                <a16:creationId xmlns:a16="http://schemas.microsoft.com/office/drawing/2014/main" id="{E956999F-BD3C-8A72-89DF-98B74E37CBDC}"/>
              </a:ext>
            </a:extLst>
          </p:cNvPr>
          <p:cNvSpPr txBox="1"/>
          <p:nvPr/>
        </p:nvSpPr>
        <p:spPr>
          <a:xfrm>
            <a:off x="832164" y="2960005"/>
            <a:ext cx="5029200" cy="1862048"/>
          </a:xfrm>
          <a:prstGeom prst="rect">
            <a:avLst/>
          </a:prstGeom>
          <a:noFill/>
        </p:spPr>
        <p:txBody>
          <a:bodyPr wrap="square" rtlCol="0">
            <a:spAutoFit/>
          </a:bodyPr>
          <a:lstStyle/>
          <a:p>
            <a:pPr algn="ctr"/>
            <a:r>
              <a:rPr lang="en-US" sz="11500" dirty="0">
                <a:solidFill>
                  <a:srgbClr val="A100FF"/>
                </a:solidFill>
              </a:rPr>
              <a:t>16</a:t>
            </a:r>
            <a:endParaRPr lang="en-US" sz="4000" dirty="0"/>
          </a:p>
        </p:txBody>
      </p:sp>
      <p:sp>
        <p:nvSpPr>
          <p:cNvPr id="18" name="TextBox 17">
            <a:extLst>
              <a:ext uri="{FF2B5EF4-FFF2-40B4-BE49-F238E27FC236}">
                <a16:creationId xmlns:a16="http://schemas.microsoft.com/office/drawing/2014/main" id="{085F9F0D-AFCF-BF45-A650-64693C5BE867}"/>
              </a:ext>
            </a:extLst>
          </p:cNvPr>
          <p:cNvSpPr txBox="1"/>
          <p:nvPr/>
        </p:nvSpPr>
        <p:spPr>
          <a:xfrm>
            <a:off x="5998853" y="3106199"/>
            <a:ext cx="5029200" cy="1569660"/>
          </a:xfrm>
          <a:prstGeom prst="rect">
            <a:avLst/>
          </a:prstGeom>
          <a:noFill/>
        </p:spPr>
        <p:txBody>
          <a:bodyPr wrap="square" rtlCol="0">
            <a:spAutoFit/>
          </a:bodyPr>
          <a:lstStyle/>
          <a:p>
            <a:pPr algn="ctr"/>
            <a:r>
              <a:rPr lang="en-US" sz="9600" dirty="0">
                <a:solidFill>
                  <a:srgbClr val="A100FF"/>
                </a:solidFill>
              </a:rPr>
              <a:t>Animal</a:t>
            </a:r>
            <a:endParaRPr lang="en-US" sz="4000" dirty="0">
              <a:solidFill>
                <a:srgbClr val="A100FF"/>
              </a:solidFill>
            </a:endParaRPr>
          </a:p>
        </p:txBody>
      </p:sp>
      <p:sp>
        <p:nvSpPr>
          <p:cNvPr id="19" name="TextBox 18">
            <a:extLst>
              <a:ext uri="{FF2B5EF4-FFF2-40B4-BE49-F238E27FC236}">
                <a16:creationId xmlns:a16="http://schemas.microsoft.com/office/drawing/2014/main" id="{53591B2F-86FF-1624-AE1C-57A3F116220C}"/>
              </a:ext>
            </a:extLst>
          </p:cNvPr>
          <p:cNvSpPr txBox="1"/>
          <p:nvPr/>
        </p:nvSpPr>
        <p:spPr>
          <a:xfrm>
            <a:off x="11741273" y="3213101"/>
            <a:ext cx="5029200" cy="1569660"/>
          </a:xfrm>
          <a:prstGeom prst="rect">
            <a:avLst/>
          </a:prstGeom>
          <a:noFill/>
        </p:spPr>
        <p:txBody>
          <a:bodyPr wrap="square" rtlCol="0">
            <a:spAutoFit/>
          </a:bodyPr>
          <a:lstStyle/>
          <a:p>
            <a:pPr algn="ctr"/>
            <a:r>
              <a:rPr lang="en-US" sz="9600" dirty="0">
                <a:solidFill>
                  <a:srgbClr val="A100FF"/>
                </a:solidFill>
              </a:rPr>
              <a:t>May</a:t>
            </a:r>
            <a:endParaRPr lang="en-US" sz="4000" dirty="0">
              <a:solidFill>
                <a:srgbClr val="A1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31B21177-6932-3C71-514F-6620DA19D602}"/>
              </a:ext>
            </a:extLst>
          </p:cNvPr>
          <p:cNvGraphicFramePr>
            <a:graphicFrameLocks/>
          </p:cNvGraphicFramePr>
          <p:nvPr>
            <p:extLst>
              <p:ext uri="{D42A27DB-BD31-4B8C-83A1-F6EECF244321}">
                <p14:modId xmlns:p14="http://schemas.microsoft.com/office/powerpoint/2010/main" val="929968294"/>
              </p:ext>
            </p:extLst>
          </p:nvPr>
        </p:nvGraphicFramePr>
        <p:xfrm>
          <a:off x="2724116" y="1383832"/>
          <a:ext cx="15084872" cy="780583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29319511-FEE1-7C57-B8A7-E9B116E9029E}"/>
              </a:ext>
            </a:extLst>
          </p:cNvPr>
          <p:cNvGraphicFramePr>
            <a:graphicFrameLocks/>
          </p:cNvGraphicFramePr>
          <p:nvPr>
            <p:extLst>
              <p:ext uri="{D42A27DB-BD31-4B8C-83A1-F6EECF244321}">
                <p14:modId xmlns:p14="http://schemas.microsoft.com/office/powerpoint/2010/main" val="3038114834"/>
              </p:ext>
            </p:extLst>
          </p:nvPr>
        </p:nvGraphicFramePr>
        <p:xfrm>
          <a:off x="2724116" y="1231449"/>
          <a:ext cx="15084872" cy="753671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345</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Graphik Regular</vt:lpstr>
      <vt:lpstr>Poppins</vt:lpstr>
      <vt:lpstr>Clear Sans Regular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Ritesh Sarathe</cp:lastModifiedBy>
  <cp:revision>19</cp:revision>
  <dcterms:created xsi:type="dcterms:W3CDTF">2006-08-16T00:00:00Z</dcterms:created>
  <dcterms:modified xsi:type="dcterms:W3CDTF">2024-05-24T11:39:48Z</dcterms:modified>
  <dc:identifier>DAEhDyfaYKE</dc:identifier>
</cp:coreProperties>
</file>