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9" r:id="rId17"/>
    <p:sldId id="280" r:id="rId18"/>
    <p:sldId id="281" r:id="rId19"/>
    <p:sldId id="270" r:id="rId20"/>
    <p:sldId id="271" r:id="rId21"/>
    <p:sldId id="272" r:id="rId22"/>
    <p:sldId id="273" r:id="rId23"/>
    <p:sldId id="274" r:id="rId24"/>
    <p:sldId id="275" r:id="rId25"/>
    <p:sldId id="276"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6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571E19-3866-429E-AE05-600A24FCDF4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201318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571E19-3866-429E-AE05-600A24FCDF4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182198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571E19-3866-429E-AE05-600A24FCDF4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22840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571E19-3866-429E-AE05-600A24FCDF4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107661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571E19-3866-429E-AE05-600A24FCDF4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165058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571E19-3866-429E-AE05-600A24FCDF4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351692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571E19-3866-429E-AE05-600A24FCDF46}"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147731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571E19-3866-429E-AE05-600A24FCDF46}"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428748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71E19-3866-429E-AE05-600A24FCDF46}"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229957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571E19-3866-429E-AE05-600A24FCDF4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152027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571E19-3866-429E-AE05-600A24FCDF4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B3B6A-ADE6-4E45-AFFD-4DDAF6FA23C5}" type="slidenum">
              <a:rPr lang="en-US" smtClean="0"/>
              <a:t>‹#›</a:t>
            </a:fld>
            <a:endParaRPr lang="en-US"/>
          </a:p>
        </p:txBody>
      </p:sp>
    </p:spTree>
    <p:extLst>
      <p:ext uri="{BB962C8B-B14F-4D97-AF65-F5344CB8AC3E}">
        <p14:creationId xmlns:p14="http://schemas.microsoft.com/office/powerpoint/2010/main" val="229922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1E19-3866-429E-AE05-600A24FCDF46}" type="datetimeFigureOut">
              <a:rPr lang="en-US" smtClean="0"/>
              <a:t>9/5/2024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B3B6A-ADE6-4E45-AFFD-4DDAF6FA23C5}" type="slidenum">
              <a:rPr lang="en-US" smtClean="0"/>
              <a:t>‹#›</a:t>
            </a:fld>
            <a:endParaRPr lang="en-US"/>
          </a:p>
        </p:txBody>
      </p:sp>
    </p:spTree>
    <p:extLst>
      <p:ext uri="{BB962C8B-B14F-4D97-AF65-F5344CB8AC3E}">
        <p14:creationId xmlns:p14="http://schemas.microsoft.com/office/powerpoint/2010/main" val="418104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Satyananda_Saraswati#cite_note-Saraswati_2013b-1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haryoga.net/yogavidya-magazine-hindi.php" TargetMode="External"/><Relationship Id="rId2" Type="http://schemas.openxmlformats.org/officeDocument/2006/relationships/hyperlink" Target="https://www.biharyoga.net/yoga-magazine-english.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biharyoga.net/yoga-research-foundation.ph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biharyoga.net/practice.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838200"/>
            <a:ext cx="8229600" cy="1470025"/>
          </a:xfrm>
        </p:spPr>
        <p:txBody>
          <a:bodyPr/>
          <a:lstStyle/>
          <a:p>
            <a:r>
              <a:rPr lang="en-US" b="1" dirty="0">
                <a:latin typeface="Time new Roman"/>
              </a:rPr>
              <a:t>Swami </a:t>
            </a:r>
            <a:r>
              <a:rPr lang="en-US" b="1" dirty="0" err="1">
                <a:latin typeface="Time new Roman"/>
              </a:rPr>
              <a:t>Satyananda</a:t>
            </a:r>
            <a:r>
              <a:rPr lang="en-US" b="1" dirty="0">
                <a:latin typeface="Time new Roman"/>
              </a:rPr>
              <a:t> </a:t>
            </a:r>
            <a:r>
              <a:rPr lang="en-US" b="1" dirty="0" err="1">
                <a:latin typeface="Time new Roman"/>
              </a:rPr>
              <a:t>Saraswati</a:t>
            </a:r>
            <a:endParaRPr lang="en-US" b="1" dirty="0">
              <a:latin typeface="Time new Roman"/>
            </a:endParaRPr>
          </a:p>
        </p:txBody>
      </p:sp>
      <p:pic>
        <p:nvPicPr>
          <p:cNvPr id="1026" name="Picture 2" descr="Satyananda Saraswati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4419600" cy="4800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ynopsis of the Life of Swami Satyananda Saraswati - Satyananda Yoga  Academy Euro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04999"/>
            <a:ext cx="3927764"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10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229600" cy="1143000"/>
          </a:xfrm>
        </p:spPr>
        <p:txBody>
          <a:bodyPr/>
          <a:lstStyle/>
          <a:p>
            <a:r>
              <a:rPr lang="en-US" b="1" dirty="0"/>
              <a:t>Contribution   </a:t>
            </a:r>
          </a:p>
        </p:txBody>
      </p:sp>
      <p:sp>
        <p:nvSpPr>
          <p:cNvPr id="3" name="Content Placeholder 2"/>
          <p:cNvSpPr>
            <a:spLocks noGrp="1"/>
          </p:cNvSpPr>
          <p:nvPr>
            <p:ph idx="1"/>
          </p:nvPr>
        </p:nvSpPr>
        <p:spPr>
          <a:xfrm>
            <a:off x="304800" y="1143000"/>
            <a:ext cx="8839200" cy="5486400"/>
          </a:xfrm>
        </p:spPr>
        <p:txBody>
          <a:bodyPr>
            <a:normAutofit fontScale="62500" lnSpcReduction="20000"/>
          </a:bodyPr>
          <a:lstStyle/>
          <a:p>
            <a:r>
              <a:rPr lang="en-US" dirty="0"/>
              <a:t>In 1956, </a:t>
            </a:r>
            <a:r>
              <a:rPr lang="en-US" dirty="0" err="1"/>
              <a:t>Sivananda</a:t>
            </a:r>
            <a:r>
              <a:rPr lang="en-US" dirty="0"/>
              <a:t> sent </a:t>
            </a:r>
            <a:r>
              <a:rPr lang="en-US" dirty="0" err="1"/>
              <a:t>Satyananda</a:t>
            </a:r>
            <a:r>
              <a:rPr lang="en-US" dirty="0"/>
              <a:t> away to spread his teachings. Basing himself in </a:t>
            </a:r>
            <a:r>
              <a:rPr lang="en-US" dirty="0" err="1"/>
              <a:t>Munger</a:t>
            </a:r>
            <a:r>
              <a:rPr lang="en-US" dirty="0"/>
              <a:t>, Bihar, </a:t>
            </a:r>
            <a:r>
              <a:rPr lang="en-US" dirty="0" err="1"/>
              <a:t>Satyananda</a:t>
            </a:r>
            <a:r>
              <a:rPr lang="en-US" dirty="0"/>
              <a:t> wandered as a mendicant through India, extending his knowledge of spiritual practices and spending some time in seclusion.</a:t>
            </a:r>
          </a:p>
          <a:p>
            <a:r>
              <a:rPr lang="en-US" dirty="0"/>
              <a:t>In 1962, </a:t>
            </a:r>
            <a:r>
              <a:rPr lang="en-US" dirty="0" err="1"/>
              <a:t>Satyananda</a:t>
            </a:r>
            <a:r>
              <a:rPr lang="en-US" dirty="0"/>
              <a:t> established the International Yoga Fellowship Movement in </a:t>
            </a:r>
            <a:r>
              <a:rPr lang="en-US" u="sng" dirty="0" err="1"/>
              <a:t>Rajnandgaon.</a:t>
            </a:r>
            <a:r>
              <a:rPr lang="en-US" dirty="0" err="1"/>
              <a:t>This</a:t>
            </a:r>
            <a:r>
              <a:rPr lang="en-US" dirty="0"/>
              <a:t> inspired the establishment of ashrams and yoga </a:t>
            </a:r>
            <a:r>
              <a:rPr lang="en-US" dirty="0" err="1"/>
              <a:t>centres</a:t>
            </a:r>
            <a:r>
              <a:rPr lang="en-US" dirty="0"/>
              <a:t> spiritually guided by Swami </a:t>
            </a:r>
            <a:r>
              <a:rPr lang="en-US" dirty="0" err="1"/>
              <a:t>Satyananda</a:t>
            </a:r>
            <a:r>
              <a:rPr lang="en-US" dirty="0"/>
              <a:t> in India and around the world.</a:t>
            </a:r>
          </a:p>
          <a:p>
            <a:r>
              <a:rPr lang="en-US" b="1" dirty="0"/>
              <a:t>Bihar School of Yoga:  </a:t>
            </a:r>
            <a:r>
              <a:rPr lang="en-US" dirty="0"/>
              <a:t>In 1964, he founded the </a:t>
            </a:r>
            <a:r>
              <a:rPr lang="en-US" u="sng" dirty="0"/>
              <a:t>Bihar School of Yoga </a:t>
            </a:r>
            <a:r>
              <a:rPr lang="en-US" dirty="0"/>
              <a:t>at </a:t>
            </a:r>
            <a:r>
              <a:rPr lang="en-US" dirty="0" err="1"/>
              <a:t>Munger</a:t>
            </a:r>
            <a:r>
              <a:rPr lang="en-US" dirty="0"/>
              <a:t>, with the intention that it would act as a </a:t>
            </a:r>
            <a:r>
              <a:rPr lang="en-US" dirty="0" err="1"/>
              <a:t>centre</a:t>
            </a:r>
            <a:r>
              <a:rPr lang="en-US" dirty="0"/>
              <a:t> of training for future teachers of yoga as well as offer courses on yoga.</a:t>
            </a:r>
            <a:endParaRPr lang="en-US" b="1" dirty="0"/>
          </a:p>
          <a:p>
            <a:r>
              <a:rPr lang="en-US" dirty="0"/>
              <a:t>Among those who attended courses at the Bihar School of Yoga were students from abroad and students who subsequently emigrated from India.</a:t>
            </a:r>
            <a:r>
              <a:rPr lang="en-US" baseline="30000" dirty="0"/>
              <a:t> </a:t>
            </a:r>
            <a:r>
              <a:rPr lang="en-US" dirty="0"/>
              <a:t> Some of these people in turn invited </a:t>
            </a:r>
            <a:r>
              <a:rPr lang="en-US" dirty="0" err="1"/>
              <a:t>Satyananda</a:t>
            </a:r>
            <a:r>
              <a:rPr lang="en-US" dirty="0"/>
              <a:t> to teach in their own countries. He lectured and taught for the next twenty years, including a tour of Europe, Australia, New Zealand, Japan, Singapore, North America between April and October 1968. The foreign and expatriate students also established new </a:t>
            </a:r>
            <a:r>
              <a:rPr lang="en-US" dirty="0" err="1"/>
              <a:t>centres</a:t>
            </a:r>
            <a:r>
              <a:rPr lang="en-US" dirty="0"/>
              <a:t> of teaching in their respective countries.</a:t>
            </a:r>
            <a:r>
              <a:rPr lang="en-US" baseline="30000" dirty="0">
                <a:hlinkClick r:id="rId2"/>
              </a:rPr>
              <a:t>[</a:t>
            </a:r>
            <a:endParaRPr lang="en-US" dirty="0"/>
          </a:p>
          <a:p>
            <a:r>
              <a:rPr lang="en-US" dirty="0"/>
              <a:t>He authored many books on yoga, which are accepted as textbooks in schools and universities throughout the world. These books have been translated into Italian, German, Spanish, Russian, Yugoslavian, Chinese, French, Greek, Iranian and most other prominent languages of the world.</a:t>
            </a:r>
          </a:p>
        </p:txBody>
      </p:sp>
    </p:spTree>
    <p:extLst>
      <p:ext uri="{BB962C8B-B14F-4D97-AF65-F5344CB8AC3E}">
        <p14:creationId xmlns:p14="http://schemas.microsoft.com/office/powerpoint/2010/main" val="308009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5133109" cy="6629400"/>
          </a:xfrm>
        </p:spPr>
        <p:txBody>
          <a:bodyPr>
            <a:normAutofit fontScale="77500" lnSpcReduction="20000"/>
          </a:bodyPr>
          <a:lstStyle/>
          <a:p>
            <a:r>
              <a:rPr lang="en-US" dirty="0"/>
              <a:t>Thus, by 1983, Sri Swami </a:t>
            </a:r>
            <a:r>
              <a:rPr lang="en-US" dirty="0" err="1"/>
              <a:t>Satyananda’s</a:t>
            </a:r>
            <a:r>
              <a:rPr lang="en-US" dirty="0"/>
              <a:t> tireless efforts to spread the message of yoga had touched the whole world. Bihar School of Yoga was well established and recognized throughout the world as a reputed and authentic </a:t>
            </a:r>
            <a:r>
              <a:rPr lang="en-US" dirty="0" err="1"/>
              <a:t>centre</a:t>
            </a:r>
            <a:r>
              <a:rPr lang="en-US" dirty="0"/>
              <a:t> for learning yoga and the spiritual sciences.</a:t>
            </a:r>
          </a:p>
          <a:p>
            <a:r>
              <a:rPr lang="en-US" dirty="0"/>
              <a:t>At the peak of his accomplishment, Sri Swami </a:t>
            </a:r>
            <a:r>
              <a:rPr lang="en-US" dirty="0" err="1"/>
              <a:t>Satyananda</a:t>
            </a:r>
            <a:r>
              <a:rPr lang="en-US" dirty="0"/>
              <a:t> appointed Swami </a:t>
            </a:r>
            <a:r>
              <a:rPr lang="en-US" dirty="0" err="1"/>
              <a:t>Niranjanananda</a:t>
            </a:r>
            <a:r>
              <a:rPr lang="en-US" dirty="0"/>
              <a:t> as his successor and gave him the mandate to continue the work. Sri Swami </a:t>
            </a:r>
            <a:r>
              <a:rPr lang="en-US" dirty="0" err="1"/>
              <a:t>Satyananda</a:t>
            </a:r>
            <a:r>
              <a:rPr lang="en-US" dirty="0"/>
              <a:t> then gradually withdrew from all activities and in 1988, he left </a:t>
            </a:r>
            <a:r>
              <a:rPr lang="en-US" dirty="0" err="1"/>
              <a:t>Munger</a:t>
            </a:r>
            <a:r>
              <a:rPr lang="en-US" dirty="0"/>
              <a:t> to begin a new phase of his life as a </a:t>
            </a:r>
            <a:r>
              <a:rPr lang="en-US" dirty="0" err="1"/>
              <a:t>sannyasin</a:t>
            </a:r>
            <a:r>
              <a:rPr lang="en-US" dirty="0"/>
              <a:t>.</a:t>
            </a:r>
          </a:p>
          <a:p>
            <a:endParaRPr lang="en-US" dirty="0"/>
          </a:p>
        </p:txBody>
      </p:sp>
      <p:pic>
        <p:nvPicPr>
          <p:cNvPr id="3074" name="Picture 2" descr="सत्यानन्द सरस्वती का जीवन परिचय | Swami Satyananda Saraswati | स्वामी  सत्यानन्द सरस्व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709" y="304800"/>
            <a:ext cx="4191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2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err="1"/>
              <a:t>Rikhiapeeth</a:t>
            </a:r>
            <a:br>
              <a:rPr lang="en-US" b="1" dirty="0"/>
            </a:br>
            <a:endParaRPr lang="en-US" dirty="0"/>
          </a:p>
        </p:txBody>
      </p:sp>
      <p:sp>
        <p:nvSpPr>
          <p:cNvPr id="3" name="Content Placeholder 2"/>
          <p:cNvSpPr>
            <a:spLocks noGrp="1"/>
          </p:cNvSpPr>
          <p:nvPr>
            <p:ph idx="1"/>
          </p:nvPr>
        </p:nvSpPr>
        <p:spPr>
          <a:xfrm>
            <a:off x="228600" y="990600"/>
            <a:ext cx="8610600" cy="5867400"/>
          </a:xfrm>
        </p:spPr>
        <p:txBody>
          <a:bodyPr>
            <a:normAutofit fontScale="77500" lnSpcReduction="20000"/>
          </a:bodyPr>
          <a:lstStyle/>
          <a:p>
            <a:r>
              <a:rPr lang="en-US" b="1" dirty="0"/>
              <a:t>Sri Swami </a:t>
            </a:r>
            <a:r>
              <a:rPr lang="en-US" b="1" dirty="0" err="1"/>
              <a:t>Satyananda</a:t>
            </a:r>
            <a:r>
              <a:rPr lang="en-US" dirty="0"/>
              <a:t> arrived at </a:t>
            </a:r>
            <a:r>
              <a:rPr lang="en-US" dirty="0" err="1"/>
              <a:t>Rikhia</a:t>
            </a:r>
            <a:r>
              <a:rPr lang="en-US" dirty="0"/>
              <a:t> on 23rd September 1989, at mid-day, the day of vernal equinox, when nature is in perfect balance as the day and night are equal. Soon after, he lit a </a:t>
            </a:r>
            <a:r>
              <a:rPr lang="en-US" dirty="0" err="1"/>
              <a:t>dhuni</a:t>
            </a:r>
            <a:r>
              <a:rPr lang="en-US" dirty="0"/>
              <a:t> or fire and called it </a:t>
            </a:r>
            <a:r>
              <a:rPr lang="en-US" dirty="0" err="1"/>
              <a:t>Mahakal</a:t>
            </a:r>
            <a:r>
              <a:rPr lang="en-US" dirty="0"/>
              <a:t> Chita </a:t>
            </a:r>
            <a:r>
              <a:rPr lang="en-US" dirty="0" err="1"/>
              <a:t>Dhuni</a:t>
            </a:r>
            <a:r>
              <a:rPr lang="en-US" dirty="0"/>
              <a:t>. He began a life of intensive spiritual practice, entering the lifestyle of </a:t>
            </a:r>
            <a:r>
              <a:rPr lang="en-US" dirty="0" err="1"/>
              <a:t>paramahamsas</a:t>
            </a:r>
            <a:r>
              <a:rPr lang="en-US" dirty="0"/>
              <a:t>. In 1991, Sri Swami </a:t>
            </a:r>
            <a:r>
              <a:rPr lang="en-US" dirty="0" err="1"/>
              <a:t>Satyananda</a:t>
            </a:r>
            <a:r>
              <a:rPr lang="en-US" dirty="0"/>
              <a:t> </a:t>
            </a:r>
            <a:r>
              <a:rPr lang="en-US" dirty="0" err="1"/>
              <a:t>Saraswati</a:t>
            </a:r>
            <a:r>
              <a:rPr lang="en-US" dirty="0"/>
              <a:t> received a divine mandate: “Take care of your </a:t>
            </a:r>
            <a:r>
              <a:rPr lang="en-US" dirty="0" err="1"/>
              <a:t>neighbours</a:t>
            </a:r>
            <a:r>
              <a:rPr lang="en-US" dirty="0"/>
              <a:t> as I have taken care of you.” Seeking to strike a balance between the personal aspect of spiritual liberation and the social aspect of helping others, he was guided by a new inspiration: service to and improvement of the living conditions of the tribal people in the thousands of villages surrounding </a:t>
            </a:r>
            <a:r>
              <a:rPr lang="en-US" dirty="0" err="1"/>
              <a:t>Rikhiadham</a:t>
            </a:r>
            <a:r>
              <a:rPr lang="en-US" dirty="0"/>
              <a:t>.</a:t>
            </a:r>
          </a:p>
          <a:p>
            <a:r>
              <a:rPr lang="en-US" dirty="0"/>
              <a:t>In 1994, in a month-long </a:t>
            </a:r>
            <a:r>
              <a:rPr lang="en-US" dirty="0" err="1"/>
              <a:t>darshan</a:t>
            </a:r>
            <a:r>
              <a:rPr lang="en-US" dirty="0"/>
              <a:t>, Sri </a:t>
            </a:r>
            <a:r>
              <a:rPr lang="en-US" dirty="0" err="1"/>
              <a:t>Swamiji</a:t>
            </a:r>
            <a:r>
              <a:rPr lang="en-US" dirty="0"/>
              <a:t> gave the message of bhakti yoga. He said that the purpose of human life is to realize God through love and to serve God by helping humanity. He prophesied that while hatha yoga and raja yoga were the panacea of the twentieth century, devotion to God and bhakti yoga would be the panacea of the twenty-first.</a:t>
            </a:r>
          </a:p>
        </p:txBody>
      </p:sp>
    </p:spTree>
    <p:extLst>
      <p:ext uri="{BB962C8B-B14F-4D97-AF65-F5344CB8AC3E}">
        <p14:creationId xmlns:p14="http://schemas.microsoft.com/office/powerpoint/2010/main" val="377554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Mahasamadhi</a:t>
            </a:r>
            <a:endParaRPr lang="en-US" b="1" dirty="0"/>
          </a:p>
        </p:txBody>
      </p:sp>
      <p:sp>
        <p:nvSpPr>
          <p:cNvPr id="3" name="Content Placeholder 2"/>
          <p:cNvSpPr>
            <a:spLocks noGrp="1"/>
          </p:cNvSpPr>
          <p:nvPr>
            <p:ph idx="1"/>
          </p:nvPr>
        </p:nvSpPr>
        <p:spPr>
          <a:xfrm>
            <a:off x="457200" y="1600200"/>
            <a:ext cx="5486400" cy="4525963"/>
          </a:xfrm>
        </p:spPr>
        <p:txBody>
          <a:bodyPr>
            <a:normAutofit fontScale="77500" lnSpcReduction="20000"/>
          </a:bodyPr>
          <a:lstStyle/>
          <a:p>
            <a:r>
              <a:rPr lang="en-US" dirty="0"/>
              <a:t>In 2007, Sri </a:t>
            </a:r>
            <a:r>
              <a:rPr lang="en-US" dirty="0" err="1"/>
              <a:t>Swamiji</a:t>
            </a:r>
            <a:r>
              <a:rPr lang="en-US" dirty="0"/>
              <a:t> announced the formation of </a:t>
            </a:r>
            <a:r>
              <a:rPr lang="en-US" dirty="0" err="1"/>
              <a:t>Rikhiapeeth</a:t>
            </a:r>
            <a:r>
              <a:rPr lang="en-US" dirty="0"/>
              <a:t> as an ashram where the three cardinal teachings of Sri Swami </a:t>
            </a:r>
            <a:r>
              <a:rPr lang="en-US" dirty="0" err="1"/>
              <a:t>Sivananda</a:t>
            </a:r>
            <a:r>
              <a:rPr lang="en-US" dirty="0"/>
              <a:t> - serve, love and give - were to be </a:t>
            </a:r>
            <a:r>
              <a:rPr lang="en-US" dirty="0" err="1"/>
              <a:t>practised</a:t>
            </a:r>
            <a:r>
              <a:rPr lang="en-US" dirty="0"/>
              <a:t> and lived.  In </a:t>
            </a:r>
            <a:r>
              <a:rPr lang="en-US" b="1" dirty="0"/>
              <a:t>2009</a:t>
            </a:r>
            <a:r>
              <a:rPr lang="en-US" dirty="0"/>
              <a:t>, after participating in and giving </a:t>
            </a:r>
            <a:r>
              <a:rPr lang="en-US" dirty="0" err="1"/>
              <a:t>darshan</a:t>
            </a:r>
            <a:r>
              <a:rPr lang="en-US" dirty="0"/>
              <a:t> during Sat </a:t>
            </a:r>
            <a:r>
              <a:rPr lang="en-US" dirty="0" err="1"/>
              <a:t>Chandi</a:t>
            </a:r>
            <a:r>
              <a:rPr lang="en-US" dirty="0"/>
              <a:t> </a:t>
            </a:r>
            <a:r>
              <a:rPr lang="en-US" dirty="0" err="1"/>
              <a:t>Mahayajna</a:t>
            </a:r>
            <a:r>
              <a:rPr lang="en-US" dirty="0"/>
              <a:t> and Yoga </a:t>
            </a:r>
            <a:r>
              <a:rPr lang="en-US" dirty="0" err="1"/>
              <a:t>Poornima</a:t>
            </a:r>
            <a:r>
              <a:rPr lang="en-US" dirty="0"/>
              <a:t> where Sri </a:t>
            </a:r>
            <a:r>
              <a:rPr lang="en-US" dirty="0" err="1"/>
              <a:t>Swamiji</a:t>
            </a:r>
            <a:r>
              <a:rPr lang="en-US" dirty="0"/>
              <a:t> inspired everyone to lead the righteous life, he </a:t>
            </a:r>
            <a:r>
              <a:rPr lang="en-US" dirty="0" err="1"/>
              <a:t>wilfully</a:t>
            </a:r>
            <a:r>
              <a:rPr lang="en-US" dirty="0"/>
              <a:t> entered into </a:t>
            </a:r>
            <a:r>
              <a:rPr lang="en-US" dirty="0" err="1"/>
              <a:t>Mahasamadhi</a:t>
            </a:r>
            <a:r>
              <a:rPr lang="en-US" dirty="0"/>
              <a:t> on the midnight of 5th December 2009 and merged into Shiva consciousness.</a:t>
            </a:r>
          </a:p>
        </p:txBody>
      </p:sp>
      <p:pic>
        <p:nvPicPr>
          <p:cNvPr id="9218" name="Picture 2" descr="The passing of a great soul: Paramahamsa Satyananda Saraswati | Svasti: A  Journey From Assault To Whole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828800"/>
            <a:ext cx="25908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5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Publications</a:t>
            </a:r>
            <a:br>
              <a:rPr lang="en-US" b="1" dirty="0"/>
            </a:br>
            <a:endParaRPr lang="en-US" dirty="0"/>
          </a:p>
        </p:txBody>
      </p:sp>
      <p:sp>
        <p:nvSpPr>
          <p:cNvPr id="3" name="Content Placeholder 2"/>
          <p:cNvSpPr>
            <a:spLocks noGrp="1"/>
          </p:cNvSpPr>
          <p:nvPr>
            <p:ph idx="1"/>
          </p:nvPr>
        </p:nvSpPr>
        <p:spPr>
          <a:xfrm>
            <a:off x="0" y="1143000"/>
            <a:ext cx="9144000" cy="5867400"/>
          </a:xfrm>
        </p:spPr>
        <p:txBody>
          <a:bodyPr>
            <a:normAutofit fontScale="85000" lnSpcReduction="20000"/>
          </a:bodyPr>
          <a:lstStyle/>
          <a:p>
            <a:r>
              <a:rPr lang="en-US" dirty="0"/>
              <a:t>In the course of his tireless efforts to fulfill the mandate of his guru and spread the light of yoga to every corner of the globe, Sri Swami </a:t>
            </a:r>
            <a:r>
              <a:rPr lang="en-US" dirty="0" err="1"/>
              <a:t>Satyananda</a:t>
            </a:r>
            <a:r>
              <a:rPr lang="en-US" dirty="0"/>
              <a:t> embarked upon an immense campaign of printing and publishing. In 1963, the first activity of Bihar School of Yoga was the publication of the magazine </a:t>
            </a:r>
            <a:r>
              <a:rPr lang="en-US" b="1" dirty="0">
                <a:hlinkClick r:id="rId2"/>
              </a:rPr>
              <a:t>Yoga</a:t>
            </a:r>
            <a:r>
              <a:rPr lang="en-US" dirty="0"/>
              <a:t> in English and </a:t>
            </a:r>
            <a:r>
              <a:rPr lang="en-US" b="1" dirty="0">
                <a:hlinkClick r:id="rId3"/>
              </a:rPr>
              <a:t>Yoga </a:t>
            </a:r>
            <a:r>
              <a:rPr lang="en-US" b="1" dirty="0" err="1">
                <a:hlinkClick r:id="rId3"/>
              </a:rPr>
              <a:t>Vidya</a:t>
            </a:r>
            <a:r>
              <a:rPr lang="en-US" dirty="0"/>
              <a:t> in Hindi, and this was followed by an unending stream of books on all aspects of the yogic sciences.</a:t>
            </a:r>
          </a:p>
          <a:p>
            <a:r>
              <a:rPr lang="en-US" dirty="0"/>
              <a:t>Through these publications Sri Swami </a:t>
            </a:r>
            <a:r>
              <a:rPr lang="en-US" dirty="0" err="1"/>
              <a:t>Satyananda</a:t>
            </a:r>
            <a:r>
              <a:rPr lang="en-US" dirty="0"/>
              <a:t> gave to the present and future generations of the world a complete set of yoga practices and guidance on yogic </a:t>
            </a:r>
            <a:r>
              <a:rPr lang="en-US" dirty="0" err="1"/>
              <a:t>sadhana</a:t>
            </a:r>
            <a:r>
              <a:rPr lang="en-US" dirty="0"/>
              <a:t> and lifestyle.</a:t>
            </a:r>
          </a:p>
          <a:p>
            <a:r>
              <a:rPr lang="en-US" dirty="0" err="1"/>
              <a:t>Satyananda</a:t>
            </a:r>
            <a:r>
              <a:rPr lang="en-US" dirty="0"/>
              <a:t> wrote over 80 books, including his popular 1969 manual </a:t>
            </a:r>
            <a:r>
              <a:rPr lang="en-US" i="1" dirty="0"/>
              <a:t>Asana Pranayama Mudra </a:t>
            </a:r>
            <a:r>
              <a:rPr lang="en-US" i="1" dirty="0" err="1"/>
              <a:t>Bandha</a:t>
            </a:r>
            <a:r>
              <a:rPr lang="en-US" dirty="0"/>
              <a:t>.</a:t>
            </a:r>
            <a:r>
              <a:rPr lang="en-US" baseline="30000" dirty="0"/>
              <a:t> </a:t>
            </a:r>
          </a:p>
          <a:p>
            <a:r>
              <a:rPr lang="en-US" dirty="0"/>
              <a:t> </a:t>
            </a:r>
            <a:r>
              <a:rPr lang="en-US" dirty="0" err="1"/>
              <a:t>Satyananda's</a:t>
            </a:r>
            <a:r>
              <a:rPr lang="en-US" dirty="0"/>
              <a:t> writings have been published by the Bihar School of Yoga and, since 2000, by the Yoga Publications Trust established by his disciple Swami </a:t>
            </a:r>
            <a:r>
              <a:rPr lang="en-US" dirty="0" err="1"/>
              <a:t>Niranjanananda</a:t>
            </a:r>
            <a:endParaRPr lang="en-US" dirty="0"/>
          </a:p>
          <a:p>
            <a:endParaRPr lang="en-US" dirty="0"/>
          </a:p>
        </p:txBody>
      </p:sp>
    </p:spTree>
    <p:extLst>
      <p:ext uri="{BB962C8B-B14F-4D97-AF65-F5344CB8AC3E}">
        <p14:creationId xmlns:p14="http://schemas.microsoft.com/office/powerpoint/2010/main" val="138840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9916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03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
            <a:ext cx="8839200" cy="358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3581401"/>
            <a:ext cx="8915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596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9154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50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5" y="76200"/>
            <a:ext cx="9083624"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894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Research</a:t>
            </a:r>
            <a:br>
              <a:rPr lang="en-US" b="1" dirty="0"/>
            </a:br>
            <a:endParaRPr lang="en-US" dirty="0"/>
          </a:p>
        </p:txBody>
      </p:sp>
      <p:sp>
        <p:nvSpPr>
          <p:cNvPr id="3" name="Content Placeholder 2"/>
          <p:cNvSpPr>
            <a:spLocks noGrp="1"/>
          </p:cNvSpPr>
          <p:nvPr>
            <p:ph idx="1"/>
          </p:nvPr>
        </p:nvSpPr>
        <p:spPr/>
        <p:txBody>
          <a:bodyPr/>
          <a:lstStyle/>
          <a:p>
            <a:r>
              <a:rPr lang="en-US" dirty="0"/>
              <a:t>“The science of yoga has great physical and psychological potential. The effect of yoga techniques on human physiology is an inviting field for research for modern physiologists, and scientific investigations into yoga psychology are a challenge for modern psychologists.”</a:t>
            </a:r>
          </a:p>
          <a:p>
            <a:r>
              <a:rPr lang="en-US" b="1" dirty="0"/>
              <a:t>- Sri Swami </a:t>
            </a:r>
            <a:r>
              <a:rPr lang="en-US" b="1" dirty="0" err="1"/>
              <a:t>Satyananda</a:t>
            </a:r>
            <a:endParaRPr lang="en-US" dirty="0"/>
          </a:p>
          <a:p>
            <a:endParaRPr lang="en-US" dirty="0"/>
          </a:p>
        </p:txBody>
      </p:sp>
    </p:spTree>
    <p:extLst>
      <p:ext uri="{BB962C8B-B14F-4D97-AF65-F5344CB8AC3E}">
        <p14:creationId xmlns:p14="http://schemas.microsoft.com/office/powerpoint/2010/main" val="86731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err="1"/>
              <a:t>Satyananda</a:t>
            </a:r>
            <a:r>
              <a:rPr lang="en-US" b="1" dirty="0"/>
              <a:t> </a:t>
            </a:r>
            <a:r>
              <a:rPr lang="en-US" b="1" dirty="0" err="1"/>
              <a:t>Saraswati</a:t>
            </a:r>
            <a:r>
              <a:rPr lang="en-US" dirty="0"/>
              <a:t> (25 December 1923 – 5 December 2009), was a </a:t>
            </a:r>
            <a:r>
              <a:rPr lang="en-US" dirty="0" err="1"/>
              <a:t>Sanyasi</a:t>
            </a:r>
            <a:r>
              <a:rPr lang="en-US" dirty="0"/>
              <a:t>, yoga teacher and guru in both his native India and the West. He was a student of </a:t>
            </a:r>
            <a:r>
              <a:rPr lang="en-US" dirty="0" err="1"/>
              <a:t>Sivananda</a:t>
            </a:r>
            <a:r>
              <a:rPr lang="en-US" dirty="0"/>
              <a:t> </a:t>
            </a:r>
            <a:r>
              <a:rPr lang="en-US" dirty="0" err="1"/>
              <a:t>Saraswati</a:t>
            </a:r>
            <a:r>
              <a:rPr lang="en-US" dirty="0"/>
              <a:t>, the founder of the Divine Life Society, and founded the Bihar School of Yoga in 1964.</a:t>
            </a:r>
            <a:r>
              <a:rPr lang="en-US" baseline="30000" dirty="0"/>
              <a:t> </a:t>
            </a:r>
            <a:r>
              <a:rPr lang="en-US" dirty="0"/>
              <a:t> He wrote over 80 books, including the popular 1969 manual </a:t>
            </a:r>
            <a:r>
              <a:rPr lang="en-US" b="1" i="1" dirty="0"/>
              <a:t>Asana Pranayama Mudra </a:t>
            </a:r>
            <a:r>
              <a:rPr lang="en-US" b="1" i="1" dirty="0" err="1"/>
              <a:t>Bandha</a:t>
            </a:r>
            <a:r>
              <a:rPr lang="en-US" dirty="0"/>
              <a:t>.</a:t>
            </a:r>
          </a:p>
        </p:txBody>
      </p:sp>
    </p:spTree>
    <p:extLst>
      <p:ext uri="{BB962C8B-B14F-4D97-AF65-F5344CB8AC3E}">
        <p14:creationId xmlns:p14="http://schemas.microsoft.com/office/powerpoint/2010/main" val="315552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943600"/>
          </a:xfrm>
        </p:spPr>
        <p:txBody>
          <a:bodyPr>
            <a:normAutofit fontScale="85000" lnSpcReduction="20000"/>
          </a:bodyPr>
          <a:lstStyle/>
          <a:p>
            <a:r>
              <a:rPr lang="en-US" dirty="0"/>
              <a:t>Sri Swami </a:t>
            </a:r>
            <a:r>
              <a:rPr lang="en-US" dirty="0" err="1"/>
              <a:t>Satyananda</a:t>
            </a:r>
            <a:r>
              <a:rPr lang="en-US" dirty="0"/>
              <a:t> saw the immense potential for, and benefits of, scientific research and experimentation into the effects of yogic techniques, and in the late 1970s he initiated and inspired a range of yogic research projects. This research has provided society with further understanding of how yogic practices affect the human body, mind and emotions, and how the practices can awaken the hidden inner potential and enhance the quality of life.</a:t>
            </a:r>
          </a:p>
          <a:p>
            <a:r>
              <a:rPr lang="en-US" dirty="0"/>
              <a:t>It has also demonstrated how the various practices and techniques can be used therapeutically to prevent, manage and treat a wide range of conditions, including asthma, hypertension, diabetes, cancer, and also pregnancy. In 1984 at </a:t>
            </a:r>
            <a:r>
              <a:rPr lang="en-US" dirty="0" err="1"/>
              <a:t>Munger</a:t>
            </a:r>
            <a:r>
              <a:rPr lang="en-US" dirty="0"/>
              <a:t> Sri Swami </a:t>
            </a:r>
            <a:r>
              <a:rPr lang="en-US" dirty="0" err="1"/>
              <a:t>Satyananda</a:t>
            </a:r>
            <a:r>
              <a:rPr lang="en-US" dirty="0"/>
              <a:t> founded the </a:t>
            </a:r>
            <a:r>
              <a:rPr lang="en-US" b="1" dirty="0">
                <a:hlinkClick r:id="rId2"/>
              </a:rPr>
              <a:t>Yoga Research Foundation</a:t>
            </a:r>
            <a:r>
              <a:rPr lang="en-US" dirty="0"/>
              <a:t>, an institute dedicated to the scientific investigation of yoga practices.</a:t>
            </a:r>
          </a:p>
          <a:p>
            <a:endParaRPr lang="en-US" dirty="0"/>
          </a:p>
        </p:txBody>
      </p:sp>
    </p:spTree>
    <p:extLst>
      <p:ext uri="{BB962C8B-B14F-4D97-AF65-F5344CB8AC3E}">
        <p14:creationId xmlns:p14="http://schemas.microsoft.com/office/powerpoint/2010/main" val="127821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Bihar Yoga / </a:t>
            </a:r>
            <a:r>
              <a:rPr lang="en-US" b="1" dirty="0" err="1"/>
              <a:t>Satyananda</a:t>
            </a:r>
            <a:r>
              <a:rPr lang="en-US" b="1" dirty="0"/>
              <a:t> Yoga</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Sri Swami </a:t>
            </a:r>
            <a:r>
              <a:rPr lang="en-US" dirty="0" err="1"/>
              <a:t>Satyananda</a:t>
            </a:r>
            <a:r>
              <a:rPr lang="en-US" dirty="0"/>
              <a:t> removed the veil of mysticism that had previously shrouded yoga and presented it as a science of personal and spiritual development to aspirants not only in India, but across every continent of the globe. Yoga was revealed in its pure form as a spiritual science for the evolution of consciousness and reached people from all walks and conditions of life, for their physical, mental, emotional and spiritual development.</a:t>
            </a:r>
          </a:p>
          <a:p>
            <a:r>
              <a:rPr lang="en-US" dirty="0"/>
              <a:t>Under the guidance of Sri Swami </a:t>
            </a:r>
            <a:r>
              <a:rPr lang="en-US" dirty="0" err="1"/>
              <a:t>Satyananda</a:t>
            </a:r>
            <a:r>
              <a:rPr lang="en-US" dirty="0"/>
              <a:t>, the Bihar School of Yoga became the seat of a global yogic renaissance, propagating a blend of yogic practices and principles for cultivating the faculties of head, heart and hands. This system is called the Bihar Yoga or </a:t>
            </a:r>
            <a:r>
              <a:rPr lang="en-US" dirty="0" err="1"/>
              <a:t>Satyananda</a:t>
            </a:r>
            <a:r>
              <a:rPr lang="en-US" dirty="0"/>
              <a:t> Yoga tradition.</a:t>
            </a:r>
          </a:p>
          <a:p>
            <a:endParaRPr lang="en-US" dirty="0"/>
          </a:p>
        </p:txBody>
      </p:sp>
    </p:spTree>
    <p:extLst>
      <p:ext uri="{BB962C8B-B14F-4D97-AF65-F5344CB8AC3E}">
        <p14:creationId xmlns:p14="http://schemas.microsoft.com/office/powerpoint/2010/main" val="887354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Integral Approach</a:t>
            </a:r>
            <a:br>
              <a:rPr lang="en-US" b="1" dirty="0"/>
            </a:br>
            <a:endParaRPr lang="en-US" dirty="0"/>
          </a:p>
        </p:txBody>
      </p:sp>
      <p:sp>
        <p:nvSpPr>
          <p:cNvPr id="3" name="Content Placeholder 2"/>
          <p:cNvSpPr>
            <a:spLocks noGrp="1"/>
          </p:cNvSpPr>
          <p:nvPr>
            <p:ph idx="1"/>
          </p:nvPr>
        </p:nvSpPr>
        <p:spPr>
          <a:xfrm>
            <a:off x="381000" y="1219200"/>
            <a:ext cx="8305800" cy="4906963"/>
          </a:xfrm>
        </p:spPr>
        <p:txBody>
          <a:bodyPr>
            <a:normAutofit fontScale="92500" lnSpcReduction="20000"/>
          </a:bodyPr>
          <a:lstStyle/>
          <a:p>
            <a:r>
              <a:rPr lang="en-US" dirty="0"/>
              <a:t>One of the key hallmarks of Bihar Yoga/</a:t>
            </a:r>
            <a:r>
              <a:rPr lang="en-US" dirty="0" err="1"/>
              <a:t>Satyananda</a:t>
            </a:r>
            <a:r>
              <a:rPr lang="en-US" dirty="0"/>
              <a:t> Yoga is the integration of all aspects of yoga. The various branches of yoga are incorporated into a systematic approach to achieve a balanced evolution and wholeness. The foundations of an integral yoga </a:t>
            </a:r>
            <a:r>
              <a:rPr lang="en-US" dirty="0" err="1"/>
              <a:t>sadhana</a:t>
            </a:r>
            <a:r>
              <a:rPr lang="en-US" dirty="0"/>
              <a:t> are formed by the fundamental </a:t>
            </a:r>
            <a:r>
              <a:rPr lang="en-US" dirty="0" err="1"/>
              <a:t>yogas</a:t>
            </a:r>
            <a:r>
              <a:rPr lang="en-US" dirty="0"/>
              <a:t> to develop the faculties of head, heart and hands: hatha yoga, raja yoga, </a:t>
            </a:r>
            <a:r>
              <a:rPr lang="en-US" dirty="0" err="1"/>
              <a:t>jnana</a:t>
            </a:r>
            <a:r>
              <a:rPr lang="en-US" dirty="0"/>
              <a:t> yoga, bhakti yoga and karma yoga. Other branches of yoga also form part of the Bihar Yoga/</a:t>
            </a:r>
            <a:r>
              <a:rPr lang="en-US" dirty="0" err="1"/>
              <a:t>Satyananda</a:t>
            </a:r>
            <a:r>
              <a:rPr lang="en-US" dirty="0"/>
              <a:t> Yoga system, including mantra yoga, nada yoga, </a:t>
            </a:r>
            <a:r>
              <a:rPr lang="en-US" dirty="0" err="1"/>
              <a:t>kriya</a:t>
            </a:r>
            <a:r>
              <a:rPr lang="en-US" dirty="0"/>
              <a:t> yoga, </a:t>
            </a:r>
            <a:r>
              <a:rPr lang="en-US" dirty="0" err="1"/>
              <a:t>kundalini</a:t>
            </a:r>
            <a:r>
              <a:rPr lang="en-US" dirty="0"/>
              <a:t> yoga, </a:t>
            </a:r>
            <a:r>
              <a:rPr lang="en-US" dirty="0" err="1"/>
              <a:t>laya</a:t>
            </a:r>
            <a:r>
              <a:rPr lang="en-US" dirty="0"/>
              <a:t> yoga, and so on.</a:t>
            </a:r>
          </a:p>
        </p:txBody>
      </p:sp>
    </p:spTree>
    <p:extLst>
      <p:ext uri="{BB962C8B-B14F-4D97-AF65-F5344CB8AC3E}">
        <p14:creationId xmlns:p14="http://schemas.microsoft.com/office/powerpoint/2010/main" val="4165743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Practices</a:t>
            </a:r>
            <a:br>
              <a:rPr lang="en-US" b="1" dirty="0"/>
            </a:br>
            <a:endParaRPr lang="en-US" dirty="0"/>
          </a:p>
        </p:txBody>
      </p:sp>
      <p:sp>
        <p:nvSpPr>
          <p:cNvPr id="3" name="Content Placeholder 2"/>
          <p:cNvSpPr>
            <a:spLocks noGrp="1"/>
          </p:cNvSpPr>
          <p:nvPr>
            <p:ph idx="1"/>
          </p:nvPr>
        </p:nvSpPr>
        <p:spPr>
          <a:xfrm>
            <a:off x="152400" y="1143000"/>
            <a:ext cx="8686800" cy="5943600"/>
          </a:xfrm>
        </p:spPr>
        <p:txBody>
          <a:bodyPr>
            <a:normAutofit fontScale="77500" lnSpcReduction="20000"/>
          </a:bodyPr>
          <a:lstStyle/>
          <a:p>
            <a:r>
              <a:rPr lang="en-US" dirty="0"/>
              <a:t>In developing the system of Bihar Yoga/</a:t>
            </a:r>
            <a:r>
              <a:rPr lang="en-US" dirty="0" err="1"/>
              <a:t>Satyananda</a:t>
            </a:r>
            <a:r>
              <a:rPr lang="en-US" dirty="0"/>
              <a:t> Yoga, Sri Swami </a:t>
            </a:r>
            <a:r>
              <a:rPr lang="en-US" dirty="0" err="1"/>
              <a:t>Satyananda</a:t>
            </a:r>
            <a:r>
              <a:rPr lang="en-US" dirty="0"/>
              <a:t> brought to light the unknown and hidden practices from the ancient yogic and tantric systems. He identified the progressive steps, stages and sequences of the practices and presented the practices in a simple and systematic manner, enabling one and all to delve into this valuable science and reap the benefits. For the first time the practices became accessible to ordinary people in a practical, safe and effective form. Sri Swami </a:t>
            </a:r>
            <a:r>
              <a:rPr lang="en-US" dirty="0" err="1"/>
              <a:t>Satyananda</a:t>
            </a:r>
            <a:r>
              <a:rPr lang="en-US" dirty="0"/>
              <a:t> saw that simple practices are suitable for contemporary people, and that when </a:t>
            </a:r>
            <a:r>
              <a:rPr lang="en-US" dirty="0" err="1"/>
              <a:t>practised</a:t>
            </a:r>
            <a:r>
              <a:rPr lang="en-US" dirty="0"/>
              <a:t> regularly, they give profound and transformative experiences.</a:t>
            </a:r>
          </a:p>
          <a:p>
            <a:r>
              <a:rPr lang="en-US" dirty="0"/>
              <a:t>Sri Swami </a:t>
            </a:r>
            <a:r>
              <a:rPr lang="en-US" dirty="0" err="1"/>
              <a:t>Satyananda</a:t>
            </a:r>
            <a:r>
              <a:rPr lang="en-US" dirty="0"/>
              <a:t> thoroughly systematized the practices of yoga in an unparalleled manner, and drawing from the ancient scriptures and wisdom he developed numerous techniques that are now </a:t>
            </a:r>
            <a:r>
              <a:rPr lang="en-US" dirty="0" err="1"/>
              <a:t>practised</a:t>
            </a:r>
            <a:r>
              <a:rPr lang="en-US" dirty="0"/>
              <a:t> around the world. To read more about these unique techniques and practices visit the </a:t>
            </a:r>
            <a:r>
              <a:rPr lang="en-US" b="1" dirty="0">
                <a:hlinkClick r:id="rId2"/>
              </a:rPr>
              <a:t>Practices</a:t>
            </a:r>
            <a:r>
              <a:rPr lang="en-US" dirty="0"/>
              <a:t> section.</a:t>
            </a:r>
          </a:p>
          <a:p>
            <a:endParaRPr lang="en-US" dirty="0"/>
          </a:p>
        </p:txBody>
      </p:sp>
    </p:spTree>
    <p:extLst>
      <p:ext uri="{BB962C8B-B14F-4D97-AF65-F5344CB8AC3E}">
        <p14:creationId xmlns:p14="http://schemas.microsoft.com/office/powerpoint/2010/main" val="50606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a:t>Expansion of Awareness</a:t>
            </a:r>
            <a:br>
              <a:rPr lang="en-US" b="1" dirty="0"/>
            </a:br>
            <a:br>
              <a:rPr lang="en-US" dirty="0"/>
            </a:br>
            <a:endParaRPr lang="en-US" dirty="0"/>
          </a:p>
        </p:txBody>
      </p:sp>
      <p:sp>
        <p:nvSpPr>
          <p:cNvPr id="3" name="Content Placeholder 2"/>
          <p:cNvSpPr>
            <a:spLocks noGrp="1"/>
          </p:cNvSpPr>
          <p:nvPr>
            <p:ph idx="1"/>
          </p:nvPr>
        </p:nvSpPr>
        <p:spPr>
          <a:xfrm>
            <a:off x="228600" y="1524000"/>
            <a:ext cx="8686800" cy="4525963"/>
          </a:xfrm>
        </p:spPr>
        <p:txBody>
          <a:bodyPr>
            <a:normAutofit fontScale="85000" lnSpcReduction="10000"/>
          </a:bodyPr>
          <a:lstStyle/>
          <a:p>
            <a:r>
              <a:rPr lang="en-US" dirty="0"/>
              <a:t>Awareness lies at the heart of all Bihar Yoga/</a:t>
            </a:r>
            <a:r>
              <a:rPr lang="en-US" dirty="0" err="1"/>
              <a:t>Satyananda</a:t>
            </a:r>
            <a:r>
              <a:rPr lang="en-US" dirty="0"/>
              <a:t> practices and its entire approach. Sri Swami </a:t>
            </a:r>
            <a:r>
              <a:rPr lang="en-US" dirty="0" err="1"/>
              <a:t>Satyananda</a:t>
            </a:r>
            <a:r>
              <a:rPr lang="en-US" dirty="0"/>
              <a:t> emphasized the importance of bringing awareness into all dimensions of every yoga practice – the physical, mental, emotional, energetic, subtle and spiritual. This allows the awareness to gradually expand, so that over time awareness can be brought into all the activities and aspects of life.</a:t>
            </a:r>
          </a:p>
          <a:p>
            <a:r>
              <a:rPr lang="en-US" dirty="0"/>
              <a:t>Throughout his life Sri Swami </a:t>
            </a:r>
            <a:r>
              <a:rPr lang="en-US" dirty="0" err="1"/>
              <a:t>Satyananda</a:t>
            </a:r>
            <a:r>
              <a:rPr lang="en-US" dirty="0"/>
              <a:t> taught that the expansion and cultivation of awareness should be the aim of life, and that the means is yoga.</a:t>
            </a:r>
          </a:p>
          <a:p>
            <a:endParaRPr lang="en-US" dirty="0"/>
          </a:p>
        </p:txBody>
      </p:sp>
    </p:spTree>
    <p:extLst>
      <p:ext uri="{BB962C8B-B14F-4D97-AF65-F5344CB8AC3E}">
        <p14:creationId xmlns:p14="http://schemas.microsoft.com/office/powerpoint/2010/main" val="1456228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Lifestyle</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Sri Swami </a:t>
            </a:r>
            <a:r>
              <a:rPr lang="en-US" dirty="0" err="1"/>
              <a:t>Satyananda</a:t>
            </a:r>
            <a:r>
              <a:rPr lang="en-US" dirty="0"/>
              <a:t> saw yoga as a process of continuous transformation of the total personality, which can be achieved in stages by regular and systematic practice and by assimilating and making yoga a part of one’s daily life.</a:t>
            </a:r>
          </a:p>
          <a:p>
            <a:r>
              <a:rPr lang="en-US" dirty="0"/>
              <a:t>As well as being a set of practices and a philosophy, yoga also becomes a lifestyle, ultimately allowing one to merge with the flow of life and evolution and become a creative participant in the </a:t>
            </a:r>
            <a:r>
              <a:rPr lang="en-US" dirty="0" err="1"/>
              <a:t>yajna</a:t>
            </a:r>
            <a:r>
              <a:rPr lang="en-US" dirty="0"/>
              <a:t> of life.</a:t>
            </a:r>
          </a:p>
          <a:p>
            <a:endParaRPr lang="en-US" dirty="0"/>
          </a:p>
        </p:txBody>
      </p:sp>
    </p:spTree>
    <p:extLst>
      <p:ext uri="{BB962C8B-B14F-4D97-AF65-F5344CB8AC3E}">
        <p14:creationId xmlns:p14="http://schemas.microsoft.com/office/powerpoint/2010/main" val="1177893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2" descr="50 Best Christian Thank You Notes and Quotes – Connect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50 Best Christian Thank You Notes and Quotes – ConnectU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50 Best Christian Thank You Notes and Quotes – ConnectU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8" name="Picture 8" descr="50 Best Christian Thank You Notes and Quotes – Connect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993"/>
            <a:ext cx="9172569" cy="668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14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Biography</a:t>
            </a:r>
            <a:br>
              <a:rPr lang="en-US" dirty="0"/>
            </a:br>
            <a:endParaRPr lang="en-US" dirty="0"/>
          </a:p>
        </p:txBody>
      </p:sp>
      <p:sp>
        <p:nvSpPr>
          <p:cNvPr id="3" name="Content Placeholder 2"/>
          <p:cNvSpPr>
            <a:spLocks noGrp="1"/>
          </p:cNvSpPr>
          <p:nvPr>
            <p:ph idx="1"/>
          </p:nvPr>
        </p:nvSpPr>
        <p:spPr>
          <a:xfrm>
            <a:off x="228600" y="914400"/>
            <a:ext cx="8915400" cy="5715000"/>
          </a:xfrm>
        </p:spPr>
        <p:txBody>
          <a:bodyPr>
            <a:normAutofit fontScale="77500" lnSpcReduction="20000"/>
          </a:bodyPr>
          <a:lstStyle/>
          <a:p>
            <a:r>
              <a:rPr lang="en-US" b="1" dirty="0"/>
              <a:t>Sri Swami </a:t>
            </a:r>
            <a:r>
              <a:rPr lang="en-US" b="1" dirty="0" err="1"/>
              <a:t>Satyananda</a:t>
            </a:r>
            <a:r>
              <a:rPr lang="en-US" b="1" dirty="0"/>
              <a:t> Saraswati</a:t>
            </a:r>
            <a:r>
              <a:rPr lang="en-US" dirty="0"/>
              <a:t> was born in 1923 at </a:t>
            </a:r>
            <a:r>
              <a:rPr lang="en-US" dirty="0" err="1"/>
              <a:t>Almora</a:t>
            </a:r>
            <a:r>
              <a:rPr lang="en-US" dirty="0"/>
              <a:t> (Uttaranchal) into a family of farmers and kshatriyas, the warrior </a:t>
            </a:r>
            <a:r>
              <a:rPr lang="en-US" dirty="0" err="1"/>
              <a:t>caste.It</a:t>
            </a:r>
            <a:r>
              <a:rPr lang="en-US" dirty="0"/>
              <a:t> is claimed that he was classically educated and studied Sanskrit, the Vedas and the Upanishads. His ancestors were warriors and many of his kith and kin, including his father, served in the army and police force. However, from an early age it became evident that Sri </a:t>
            </a:r>
            <a:r>
              <a:rPr lang="en-US" dirty="0" err="1"/>
              <a:t>Swamiji</a:t>
            </a:r>
            <a:r>
              <a:rPr lang="en-US" dirty="0"/>
              <a:t> had a different destiny, as he began to have spiritual experiences at the age of six. During his early childhood many saints and sadhus blessed him, including </a:t>
            </a:r>
            <a:r>
              <a:rPr lang="en-US" dirty="0" err="1"/>
              <a:t>Anandamayi</a:t>
            </a:r>
            <a:r>
              <a:rPr lang="en-US" dirty="0"/>
              <a:t> Ma, and foretold that he would have a very developed awareness.</a:t>
            </a:r>
          </a:p>
          <a:p>
            <a:r>
              <a:rPr lang="en-US" dirty="0"/>
              <a:t>He stated that he began to have spiritual experiences at the age of six, when his awareness spontaneously left the body and he saw himself lying motionless on the floor. This experience of disembodied awareness continued, leading him to saints of that time such as </a:t>
            </a:r>
            <a:r>
              <a:rPr lang="en-US" dirty="0" err="1"/>
              <a:t>Anandamayi</a:t>
            </a:r>
            <a:r>
              <a:rPr lang="en-US" dirty="0"/>
              <a:t> Ma. </a:t>
            </a:r>
          </a:p>
          <a:p>
            <a:endParaRPr lang="en-US" dirty="0"/>
          </a:p>
          <a:p>
            <a:endParaRPr lang="en-US" dirty="0"/>
          </a:p>
        </p:txBody>
      </p:sp>
    </p:spTree>
    <p:extLst>
      <p:ext uri="{BB962C8B-B14F-4D97-AF65-F5344CB8AC3E}">
        <p14:creationId xmlns:p14="http://schemas.microsoft.com/office/powerpoint/2010/main" val="374847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Spiritual Initiation </a:t>
            </a:r>
          </a:p>
        </p:txBody>
      </p:sp>
      <p:sp>
        <p:nvSpPr>
          <p:cNvPr id="3" name="Content Placeholder 2"/>
          <p:cNvSpPr>
            <a:spLocks noGrp="1"/>
          </p:cNvSpPr>
          <p:nvPr>
            <p:ph idx="1"/>
          </p:nvPr>
        </p:nvSpPr>
        <p:spPr>
          <a:xfrm>
            <a:off x="-6927" y="1461655"/>
            <a:ext cx="5334000" cy="5486400"/>
          </a:xfrm>
        </p:spPr>
        <p:txBody>
          <a:bodyPr>
            <a:normAutofit fontScale="62500" lnSpcReduction="20000"/>
          </a:bodyPr>
          <a:lstStyle/>
          <a:p>
            <a:r>
              <a:rPr lang="en-US" dirty="0"/>
              <a:t>At age eighteen, he left his home to seek a spiritual master. In 1943, at the age of twenty, he met his guru </a:t>
            </a:r>
            <a:r>
              <a:rPr lang="en-US" b="1" dirty="0" err="1"/>
              <a:t>Sivananda</a:t>
            </a:r>
            <a:r>
              <a:rPr lang="en-US" b="1" dirty="0"/>
              <a:t> </a:t>
            </a:r>
            <a:r>
              <a:rPr lang="en-US" b="1" dirty="0" err="1"/>
              <a:t>Saraswati</a:t>
            </a:r>
            <a:r>
              <a:rPr lang="en-US" dirty="0"/>
              <a:t> and went to live at </a:t>
            </a:r>
            <a:r>
              <a:rPr lang="en-US" dirty="0" err="1"/>
              <a:t>Sivananda's</a:t>
            </a:r>
            <a:r>
              <a:rPr lang="en-US" dirty="0"/>
              <a:t> ashram in </a:t>
            </a:r>
            <a:r>
              <a:rPr lang="en-US" dirty="0" err="1"/>
              <a:t>Rishikesh.Sivananda</a:t>
            </a:r>
            <a:r>
              <a:rPr lang="en-US" dirty="0"/>
              <a:t> initiated him into the </a:t>
            </a:r>
            <a:r>
              <a:rPr lang="en-US" dirty="0" err="1"/>
              <a:t>Dashnam</a:t>
            </a:r>
            <a:r>
              <a:rPr lang="en-US" dirty="0"/>
              <a:t> Order of </a:t>
            </a:r>
            <a:r>
              <a:rPr lang="en-US" dirty="0" err="1"/>
              <a:t>Sannyasa</a:t>
            </a:r>
            <a:r>
              <a:rPr lang="en-US" dirty="0"/>
              <a:t> on </a:t>
            </a:r>
            <a:r>
              <a:rPr lang="en-US" b="1" dirty="0"/>
              <a:t>12 September 1947 </a:t>
            </a:r>
            <a:r>
              <a:rPr lang="en-US" dirty="0"/>
              <a:t>on the banks of the Ganges, and gave him the name of Swami </a:t>
            </a:r>
            <a:r>
              <a:rPr lang="en-US" dirty="0" err="1"/>
              <a:t>Satyananda</a:t>
            </a:r>
            <a:r>
              <a:rPr lang="en-US" dirty="0"/>
              <a:t> </a:t>
            </a:r>
            <a:r>
              <a:rPr lang="en-US" dirty="0" err="1"/>
              <a:t>Saraswati</a:t>
            </a:r>
            <a:r>
              <a:rPr lang="en-US" dirty="0"/>
              <a:t>. He stayed with </a:t>
            </a:r>
            <a:r>
              <a:rPr lang="en-US" dirty="0" err="1"/>
              <a:t>Sivananda</a:t>
            </a:r>
            <a:r>
              <a:rPr lang="en-US" dirty="0"/>
              <a:t> for a further nine years but received little further formal instruction from him.</a:t>
            </a:r>
          </a:p>
          <a:p>
            <a:r>
              <a:rPr lang="en-US" dirty="0"/>
              <a:t>He claimed to have met a tantric </a:t>
            </a:r>
            <a:r>
              <a:rPr lang="en-US" dirty="0" err="1"/>
              <a:t>bhairavi</a:t>
            </a:r>
            <a:r>
              <a:rPr lang="en-US" dirty="0"/>
              <a:t>, </a:t>
            </a:r>
            <a:r>
              <a:rPr lang="en-US" b="1" dirty="0" err="1"/>
              <a:t>Sukhman</a:t>
            </a:r>
            <a:r>
              <a:rPr lang="en-US" b="1" dirty="0"/>
              <a:t> </a:t>
            </a:r>
            <a:r>
              <a:rPr lang="en-US" b="1" dirty="0" err="1"/>
              <a:t>Giri</a:t>
            </a:r>
            <a:r>
              <a:rPr lang="en-US" b="1" dirty="0"/>
              <a:t>, </a:t>
            </a:r>
            <a:r>
              <a:rPr lang="en-US" dirty="0"/>
              <a:t>who gave him </a:t>
            </a:r>
            <a:r>
              <a:rPr lang="en-US" b="1" dirty="0" err="1"/>
              <a:t>shaktipat</a:t>
            </a:r>
            <a:r>
              <a:rPr lang="en-US" dirty="0"/>
              <a:t> and directed him to find a guru to </a:t>
            </a:r>
            <a:r>
              <a:rPr lang="en-US" dirty="0" err="1"/>
              <a:t>stabilise</a:t>
            </a:r>
            <a:r>
              <a:rPr lang="en-US" dirty="0"/>
              <a:t> his spiritual experiences.  he stated that he would become unconscious during meditation and that "One day I met a mahatma, a great saint, who was passing by my birthplace...So he told me I should find a guru</a:t>
            </a:r>
          </a:p>
          <a:p>
            <a:endParaRPr lang="en-US" dirty="0"/>
          </a:p>
        </p:txBody>
      </p:sp>
      <p:pic>
        <p:nvPicPr>
          <p:cNvPr id="2050" name="Picture 2" descr="Synopsis of the Life of Swami Satyananda Saraswati - Satyananda Yoga  Academy Eur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236" y="1371600"/>
            <a:ext cx="396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3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6725"/>
            <a:ext cx="5486400" cy="4525963"/>
          </a:xfrm>
        </p:spPr>
        <p:txBody>
          <a:bodyPr>
            <a:normAutofit fontScale="77500" lnSpcReduction="20000"/>
          </a:bodyPr>
          <a:lstStyle/>
          <a:p>
            <a:r>
              <a:rPr lang="en-US" dirty="0"/>
              <a:t> In those early years at </a:t>
            </a:r>
            <a:r>
              <a:rPr lang="en-US" dirty="0" err="1"/>
              <a:t>Rishikesh</a:t>
            </a:r>
            <a:r>
              <a:rPr lang="en-US" dirty="0"/>
              <a:t>, Sri Swami </a:t>
            </a:r>
            <a:r>
              <a:rPr lang="en-US" dirty="0" err="1"/>
              <a:t>Satyananda</a:t>
            </a:r>
            <a:r>
              <a:rPr lang="en-US" dirty="0"/>
              <a:t> </a:t>
            </a:r>
            <a:r>
              <a:rPr lang="en-US" dirty="0" err="1"/>
              <a:t>Saraswati</a:t>
            </a:r>
            <a:r>
              <a:rPr lang="en-US" dirty="0"/>
              <a:t> immersed himself in guru </a:t>
            </a:r>
            <a:r>
              <a:rPr lang="en-US" dirty="0" err="1"/>
              <a:t>seva</a:t>
            </a:r>
            <a:r>
              <a:rPr lang="en-US" dirty="0"/>
              <a:t>. At that time the ashram was still in its infancy and even the basic amenities such as buildings and toilets were absent. The forests surrounding the small ashram were infested with snakes, scorpions, mosquitoes, monkeys and even tigers. The ashram work was arduous and difficult, requiring Sri </a:t>
            </a:r>
            <a:r>
              <a:rPr lang="en-US" dirty="0" err="1"/>
              <a:t>Swamiji</a:t>
            </a:r>
            <a:r>
              <a:rPr lang="en-US" dirty="0"/>
              <a:t> to work long hours in the various departments of the nascent ashram.</a:t>
            </a:r>
          </a:p>
        </p:txBody>
      </p:sp>
      <p:pic>
        <p:nvPicPr>
          <p:cNvPr id="4098" name="Picture 2" descr="About Saraswati | Scandinavian Yoga &amp; Meditation Sch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902153"/>
            <a:ext cx="3786472" cy="44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50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Of that glorious time when he lived and served his guru, Sri </a:t>
            </a:r>
            <a:r>
              <a:rPr lang="en-US" dirty="0" err="1"/>
              <a:t>Swamiji</a:t>
            </a:r>
            <a:r>
              <a:rPr lang="en-US" dirty="0"/>
              <a:t> says that it was a period of total communion and surrender to the guru </a:t>
            </a:r>
            <a:r>
              <a:rPr lang="en-US" dirty="0" err="1"/>
              <a:t>tattwa</a:t>
            </a:r>
            <a:r>
              <a:rPr lang="en-US" dirty="0"/>
              <a:t>, whereby he felt that just to hear, speak of or see Sri Swami </a:t>
            </a:r>
            <a:r>
              <a:rPr lang="en-US" dirty="0" err="1"/>
              <a:t>Sivananda</a:t>
            </a:r>
            <a:r>
              <a:rPr lang="en-US" dirty="0"/>
              <a:t> </a:t>
            </a:r>
            <a:r>
              <a:rPr lang="en-US" dirty="0" err="1"/>
              <a:t>Saraswati</a:t>
            </a:r>
            <a:r>
              <a:rPr lang="en-US" dirty="0"/>
              <a:t> was yoga. Through his </a:t>
            </a:r>
            <a:r>
              <a:rPr lang="en-US" dirty="0" err="1"/>
              <a:t>nishkama</a:t>
            </a:r>
            <a:r>
              <a:rPr lang="en-US" dirty="0"/>
              <a:t> </a:t>
            </a:r>
            <a:r>
              <a:rPr lang="en-US" dirty="0" err="1"/>
              <a:t>seva</a:t>
            </a:r>
            <a:r>
              <a:rPr lang="en-US" dirty="0"/>
              <a:t> he gained an enlightened understanding of the secrets of spiritual life and became an authority on yoga, </a:t>
            </a:r>
            <a:r>
              <a:rPr lang="en-US" dirty="0" err="1"/>
              <a:t>tantra</a:t>
            </a:r>
            <a:r>
              <a:rPr lang="en-US" dirty="0"/>
              <a:t>, Vedanta, </a:t>
            </a:r>
            <a:r>
              <a:rPr lang="en-US" dirty="0" err="1"/>
              <a:t>Samkhya</a:t>
            </a:r>
            <a:r>
              <a:rPr lang="en-US" dirty="0"/>
              <a:t> and </a:t>
            </a:r>
            <a:r>
              <a:rPr lang="en-US" dirty="0" err="1"/>
              <a:t>kundalini</a:t>
            </a:r>
            <a:r>
              <a:rPr lang="en-US" dirty="0"/>
              <a:t> yoga. Sri Swami </a:t>
            </a:r>
            <a:r>
              <a:rPr lang="en-US" dirty="0" err="1"/>
              <a:t>Sivananda</a:t>
            </a:r>
            <a:r>
              <a:rPr lang="en-US" dirty="0"/>
              <a:t> said of Swami </a:t>
            </a:r>
            <a:r>
              <a:rPr lang="en-US" dirty="0" err="1"/>
              <a:t>Satyananda</a:t>
            </a:r>
            <a:r>
              <a:rPr lang="en-US" dirty="0"/>
              <a:t>, “Few would exhibit such intense </a:t>
            </a:r>
            <a:r>
              <a:rPr lang="en-US" dirty="0" err="1"/>
              <a:t>vairagya</a:t>
            </a:r>
            <a:r>
              <a:rPr lang="en-US" dirty="0"/>
              <a:t> at such an early age. Swami </a:t>
            </a:r>
            <a:r>
              <a:rPr lang="en-US" dirty="0" err="1"/>
              <a:t>Satyananda</a:t>
            </a:r>
            <a:r>
              <a:rPr lang="en-US" dirty="0"/>
              <a:t> is full of the </a:t>
            </a:r>
            <a:r>
              <a:rPr lang="en-US" dirty="0" err="1"/>
              <a:t>Nachiketa</a:t>
            </a:r>
            <a:r>
              <a:rPr lang="en-US" dirty="0"/>
              <a:t> element.”</a:t>
            </a:r>
          </a:p>
        </p:txBody>
      </p:sp>
    </p:spTree>
    <p:extLst>
      <p:ext uri="{BB962C8B-B14F-4D97-AF65-F5344CB8AC3E}">
        <p14:creationId xmlns:p14="http://schemas.microsoft.com/office/powerpoint/2010/main" val="199244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85000" lnSpcReduction="20000"/>
          </a:bodyPr>
          <a:lstStyle/>
          <a:p>
            <a:r>
              <a:rPr lang="en-US" dirty="0"/>
              <a:t>Sri Swami </a:t>
            </a:r>
            <a:r>
              <a:rPr lang="en-US" dirty="0" err="1"/>
              <a:t>Satyananda</a:t>
            </a:r>
            <a:r>
              <a:rPr lang="en-US" dirty="0"/>
              <a:t> </a:t>
            </a:r>
            <a:r>
              <a:rPr lang="en-US" dirty="0" err="1"/>
              <a:t>Saraswati’s</a:t>
            </a:r>
            <a:r>
              <a:rPr lang="en-US" dirty="0"/>
              <a:t> knowledge unfolded from within through his untiring </a:t>
            </a:r>
            <a:r>
              <a:rPr lang="en-US" dirty="0" err="1"/>
              <a:t>seva</a:t>
            </a:r>
            <a:r>
              <a:rPr lang="en-US" dirty="0"/>
              <a:t> as well as his abiding faith and love for Sri Swami </a:t>
            </a:r>
            <a:r>
              <a:rPr lang="en-US" dirty="0" err="1"/>
              <a:t>Sivananda</a:t>
            </a:r>
            <a:r>
              <a:rPr lang="en-US" dirty="0"/>
              <a:t> </a:t>
            </a:r>
            <a:r>
              <a:rPr lang="en-US" dirty="0" err="1"/>
              <a:t>Saraswati</a:t>
            </a:r>
            <a:r>
              <a:rPr lang="en-US" dirty="0"/>
              <a:t>, who told him, “Work hard and you will be purified. You do not have to search for the light; the light will unfold from within you.”  In 1956, Sri Swami </a:t>
            </a:r>
            <a:r>
              <a:rPr lang="en-US" dirty="0" err="1"/>
              <a:t>Sivananda</a:t>
            </a:r>
            <a:r>
              <a:rPr lang="en-US" dirty="0"/>
              <a:t> </a:t>
            </a:r>
            <a:r>
              <a:rPr lang="en-US" dirty="0" err="1"/>
              <a:t>Saraswati</a:t>
            </a:r>
            <a:r>
              <a:rPr lang="en-US" dirty="0"/>
              <a:t> taught him </a:t>
            </a:r>
            <a:r>
              <a:rPr lang="en-US" dirty="0" err="1"/>
              <a:t>kriya</a:t>
            </a:r>
            <a:r>
              <a:rPr lang="en-US" dirty="0"/>
              <a:t> yoga and gave him the mandate and mission to “spread yoga from door to door and shore to shore”.</a:t>
            </a:r>
          </a:p>
          <a:p>
            <a:r>
              <a:rPr lang="en-US" dirty="0"/>
              <a:t>Sri Swami </a:t>
            </a:r>
            <a:r>
              <a:rPr lang="en-US" dirty="0" err="1"/>
              <a:t>Satyananda</a:t>
            </a:r>
            <a:r>
              <a:rPr lang="en-US" dirty="0"/>
              <a:t> </a:t>
            </a:r>
            <a:r>
              <a:rPr lang="en-US" dirty="0" err="1"/>
              <a:t>Saraswati</a:t>
            </a:r>
            <a:r>
              <a:rPr lang="en-US" dirty="0"/>
              <a:t> set out as a wandering </a:t>
            </a:r>
            <a:r>
              <a:rPr lang="en-US" dirty="0" err="1"/>
              <a:t>sannyasin</a:t>
            </a:r>
            <a:r>
              <a:rPr lang="en-US" dirty="0"/>
              <a:t> and travelled extensively by foot, car, train and sometimes even by camel and elephants throughout India, Afghanistan, Burma, Nepal, Tibet, Ceylon and the entire Asian subcontinent. During his travels, he met people from all strata of society and began formulating his ideas on how to propagate the science of yoga.</a:t>
            </a:r>
          </a:p>
        </p:txBody>
      </p:sp>
    </p:spTree>
    <p:extLst>
      <p:ext uri="{BB962C8B-B14F-4D97-AF65-F5344CB8AC3E}">
        <p14:creationId xmlns:p14="http://schemas.microsoft.com/office/powerpoint/2010/main" val="94986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From 1963 to 1982, Sri </a:t>
            </a:r>
            <a:r>
              <a:rPr lang="en-US" dirty="0" err="1"/>
              <a:t>Swamiji</a:t>
            </a:r>
            <a:r>
              <a:rPr lang="en-US" dirty="0"/>
              <a:t> took yoga to each and every corner of the world, to people of every caste, creed, religion and nationality. He inspired millions of seekers in different countries. One can easily say that Sri </a:t>
            </a:r>
            <a:r>
              <a:rPr lang="en-US" dirty="0" err="1"/>
              <a:t>Swamiji</a:t>
            </a:r>
            <a:r>
              <a:rPr lang="en-US" dirty="0"/>
              <a:t> hoisted the flag of yoga in every nook and cranny of the world. Nowhere did he face opposition, resistance or criticism. His way was unique. Well-versed in all religions and scriptures, he incorporated their wisdom with such a natural flair that people of all faiths were drawn to him.</a:t>
            </a:r>
          </a:p>
        </p:txBody>
      </p:sp>
    </p:spTree>
    <p:extLst>
      <p:ext uri="{BB962C8B-B14F-4D97-AF65-F5344CB8AC3E}">
        <p14:creationId xmlns:p14="http://schemas.microsoft.com/office/powerpoint/2010/main" val="363024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Sri </a:t>
            </a:r>
            <a:r>
              <a:rPr lang="en-US" dirty="0" err="1"/>
              <a:t>Swamiji</a:t>
            </a:r>
            <a:r>
              <a:rPr lang="en-US" dirty="0"/>
              <a:t> was a pioneer of yoga as he presented techniques of </a:t>
            </a:r>
            <a:r>
              <a:rPr lang="en-US" dirty="0" err="1"/>
              <a:t>pratyahara</a:t>
            </a:r>
            <a:r>
              <a:rPr lang="en-US" dirty="0"/>
              <a:t>, </a:t>
            </a:r>
            <a:r>
              <a:rPr lang="en-US" dirty="0" err="1"/>
              <a:t>dharana</a:t>
            </a:r>
            <a:r>
              <a:rPr lang="en-US" dirty="0"/>
              <a:t>, </a:t>
            </a:r>
            <a:r>
              <a:rPr lang="en-US" dirty="0" err="1"/>
              <a:t>dhyana</a:t>
            </a:r>
            <a:r>
              <a:rPr lang="en-US" dirty="0"/>
              <a:t>, asana, pranayama, mudra and </a:t>
            </a:r>
            <a:r>
              <a:rPr lang="en-US" dirty="0" err="1"/>
              <a:t>bandha</a:t>
            </a:r>
            <a:r>
              <a:rPr lang="en-US" dirty="0"/>
              <a:t> in such a methodical and simple manner that it became possible for everyone to experience their physical, mental, emotional and spiritual development. Sri </a:t>
            </a:r>
            <a:r>
              <a:rPr lang="en-US" dirty="0" err="1"/>
              <a:t>Swamiji</a:t>
            </a:r>
            <a:r>
              <a:rPr lang="en-US" dirty="0"/>
              <a:t> brought to light the knowledge of </a:t>
            </a:r>
            <a:r>
              <a:rPr lang="en-US" dirty="0" err="1"/>
              <a:t>tantra</a:t>
            </a:r>
            <a:r>
              <a:rPr lang="en-US" dirty="0"/>
              <a:t>, the sublime truths of Vedanta, the Upanishads and </a:t>
            </a:r>
            <a:r>
              <a:rPr lang="en-US" dirty="0" err="1"/>
              <a:t>Puranas</a:t>
            </a:r>
            <a:r>
              <a:rPr lang="en-US" dirty="0"/>
              <a:t>, Buddhism, Jainism, Sikhism, Zoroastrianism, Islam and Christianity, including a modern scientific analysis of matter and creation. From the ancient scriptures he interpreted, explained and revealed practices hitherto unknown.</a:t>
            </a:r>
          </a:p>
        </p:txBody>
      </p:sp>
    </p:spTree>
    <p:extLst>
      <p:ext uri="{BB962C8B-B14F-4D97-AF65-F5344CB8AC3E}">
        <p14:creationId xmlns:p14="http://schemas.microsoft.com/office/powerpoint/2010/main" val="1613946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2574</Words>
  <Application>Microsoft Office PowerPoint</Application>
  <PresentationFormat>On-screen Show (4:3)</PresentationFormat>
  <Paragraphs>51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Time new Roman</vt:lpstr>
      <vt:lpstr>Arial</vt:lpstr>
      <vt:lpstr>Calibri</vt:lpstr>
      <vt:lpstr>Office Theme</vt:lpstr>
      <vt:lpstr>Swami Satyananda Saraswati</vt:lpstr>
      <vt:lpstr>PowerPoint Presentation</vt:lpstr>
      <vt:lpstr>Biography </vt:lpstr>
      <vt:lpstr>Spiritual Initiation </vt:lpstr>
      <vt:lpstr>PowerPoint Presentation</vt:lpstr>
      <vt:lpstr>PowerPoint Presentation</vt:lpstr>
      <vt:lpstr>PowerPoint Presentation</vt:lpstr>
      <vt:lpstr>PowerPoint Presentation</vt:lpstr>
      <vt:lpstr>PowerPoint Presentation</vt:lpstr>
      <vt:lpstr>Contribution   </vt:lpstr>
      <vt:lpstr>PowerPoint Presentation</vt:lpstr>
      <vt:lpstr>Rikhiapeeth </vt:lpstr>
      <vt:lpstr>Mahasamadhi</vt:lpstr>
      <vt:lpstr>Publications </vt:lpstr>
      <vt:lpstr>PowerPoint Presentation</vt:lpstr>
      <vt:lpstr>PowerPoint Presentation</vt:lpstr>
      <vt:lpstr>PowerPoint Presentation</vt:lpstr>
      <vt:lpstr>PowerPoint Presentation</vt:lpstr>
      <vt:lpstr>Research </vt:lpstr>
      <vt:lpstr>PowerPoint Presentation</vt:lpstr>
      <vt:lpstr>Bihar Yoga / Satyananda Yoga </vt:lpstr>
      <vt:lpstr>Integral Approach </vt:lpstr>
      <vt:lpstr>Practices </vt:lpstr>
      <vt:lpstr>Expansion of Awareness  </vt:lpstr>
      <vt:lpstr>Lifestyle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Swami Satyananda Saraswati</dc:title>
  <dc:creator>BRIJESH  SINGH</dc:creator>
  <cp:lastModifiedBy>rucha vaidya</cp:lastModifiedBy>
  <cp:revision>8</cp:revision>
  <dcterms:created xsi:type="dcterms:W3CDTF">2022-04-08T10:12:05Z</dcterms:created>
  <dcterms:modified xsi:type="dcterms:W3CDTF">2024-09-05T03:33:49Z</dcterms:modified>
</cp:coreProperties>
</file>